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152"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10/29/2023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295399"/>
          </a:xfrm>
        </p:spPr>
        <p:txBody>
          <a:bodyPr>
            <a:normAutofit fontScale="90000"/>
          </a:bodyPr>
          <a:lstStyle/>
          <a:p>
            <a:r>
              <a:rPr lang="ar-IQ" sz="4000" b="1" dirty="0" smtClean="0"/>
              <a:t>مفاهيم اساسية </a:t>
            </a:r>
            <a:r>
              <a:rPr lang="ar-IQ" sz="4000" b="1" dirty="0" smtClean="0"/>
              <a:t>للمعرفة</a:t>
            </a:r>
            <a:r>
              <a:rPr lang="en-US" sz="4000" b="1" dirty="0" smtClean="0"/>
              <a:t>  </a:t>
            </a:r>
            <a:r>
              <a:rPr lang="ar-IQ" sz="4000" b="1" dirty="0" smtClean="0"/>
              <a:t>  </a:t>
            </a:r>
            <a:r>
              <a:rPr lang="en-US" sz="4000" b="1" dirty="0" smtClean="0"/>
              <a:t>  </a:t>
            </a:r>
            <a:r>
              <a:rPr lang="en-US" sz="2800" b="1" dirty="0" smtClean="0"/>
              <a:t/>
            </a:r>
            <a:br>
              <a:rPr lang="en-US" sz="2800" b="1" dirty="0" smtClean="0"/>
            </a:br>
            <a:r>
              <a:rPr lang="ar-IQ" sz="2800" b="1" dirty="0" smtClean="0"/>
              <a:t>ا.د.صلاح الدين عواد الكبيسي/ جامعة بغداد </a:t>
            </a:r>
            <a:br>
              <a:rPr lang="ar-IQ" sz="2800" b="1" dirty="0" smtClean="0"/>
            </a:br>
            <a:endParaRPr lang="ar-IQ" sz="2800" b="1" dirty="0"/>
          </a:p>
        </p:txBody>
      </p:sp>
      <p:sp>
        <p:nvSpPr>
          <p:cNvPr id="3" name="Subtitle 2"/>
          <p:cNvSpPr>
            <a:spLocks noGrp="1"/>
          </p:cNvSpPr>
          <p:nvPr>
            <p:ph type="subTitle" idx="1"/>
          </p:nvPr>
        </p:nvSpPr>
        <p:spPr>
          <a:xfrm>
            <a:off x="304800" y="1676400"/>
            <a:ext cx="8458200" cy="4876800"/>
          </a:xfrm>
        </p:spPr>
        <p:txBody>
          <a:bodyPr>
            <a:normAutofit/>
          </a:bodyPr>
          <a:lstStyle/>
          <a:p>
            <a:pPr algn="r" rtl="1"/>
            <a:r>
              <a:rPr lang="ar-SA" dirty="0" smtClean="0">
                <a:solidFill>
                  <a:schemeClr val="tx1"/>
                </a:solidFill>
              </a:rPr>
              <a:t> </a:t>
            </a:r>
            <a:r>
              <a:rPr lang="ar-SA" b="1" dirty="0" smtClean="0">
                <a:solidFill>
                  <a:schemeClr val="tx1"/>
                </a:solidFill>
              </a:rPr>
              <a:t>مفهوم المعرفة في العلوم الاجتماعية يشتمل على أحد المدخلين الرئيسين أو كلاهما :</a:t>
            </a:r>
            <a:endParaRPr lang="en-US" b="1" dirty="0" smtClean="0">
              <a:solidFill>
                <a:schemeClr val="tx1"/>
              </a:solidFill>
            </a:endParaRPr>
          </a:p>
          <a:p>
            <a:pPr lvl="0" algn="r" rtl="1"/>
            <a:r>
              <a:rPr lang="ar-SA" b="1" dirty="0" smtClean="0">
                <a:solidFill>
                  <a:srgbClr val="FF0000"/>
                </a:solidFill>
              </a:rPr>
              <a:t>المدخل الأول </a:t>
            </a:r>
            <a:r>
              <a:rPr lang="ar-SA" b="1" dirty="0" smtClean="0">
                <a:solidFill>
                  <a:schemeClr val="tx1"/>
                </a:solidFill>
              </a:rPr>
              <a:t>: يشير إلى التجارب النظامية واختبار الفرضيات التي تشير إلى نماذج موضوعية وتفسيرية لفهم المحيط  وكانت اكثر الاتجاهات شيوعاً في العلوم الاجتماعية والاقتصادية .</a:t>
            </a:r>
            <a:endParaRPr lang="en-US" b="1" dirty="0" smtClean="0">
              <a:solidFill>
                <a:schemeClr val="tx1"/>
              </a:solidFill>
            </a:endParaRPr>
          </a:p>
          <a:p>
            <a:pPr algn="r"/>
            <a:r>
              <a:rPr lang="ar-SA" b="1" dirty="0" smtClean="0">
                <a:solidFill>
                  <a:srgbClr val="FF0000"/>
                </a:solidFill>
              </a:rPr>
              <a:t>المدخل الثاني </a:t>
            </a:r>
            <a:r>
              <a:rPr lang="ar-SA" b="1" dirty="0" smtClean="0">
                <a:solidFill>
                  <a:schemeClr val="tx1"/>
                </a:solidFill>
              </a:rPr>
              <a:t>: فهو مدخل الانثروبولوجي والتاريخ الذي ابرز التداخل بين القوى الاجتماعية جميعها والذي يفضل الوحدة على </a:t>
            </a:r>
            <a:r>
              <a:rPr lang="en-US" b="1" smtClean="0">
                <a:solidFill>
                  <a:schemeClr val="tx1"/>
                </a:solidFill>
              </a:rPr>
              <a:t>.</a:t>
            </a:r>
            <a:r>
              <a:rPr lang="ar-SA" b="1" smtClean="0">
                <a:solidFill>
                  <a:schemeClr val="tx1"/>
                </a:solidFill>
              </a:rPr>
              <a:t>الفصل</a:t>
            </a:r>
            <a:r>
              <a:rPr lang="ar-IQ" b="1" dirty="0" smtClean="0">
                <a:solidFill>
                  <a:schemeClr val="tx1"/>
                </a:solidFill>
              </a:rPr>
              <a:t> </a:t>
            </a:r>
            <a:endParaRPr lang="en-US" b="1" dirty="0" smtClean="0">
              <a:solidFill>
                <a:schemeClr val="tx1"/>
              </a:solidFill>
            </a:endParaRPr>
          </a:p>
          <a:p>
            <a:pPr algn="r"/>
            <a:r>
              <a:rPr lang="en-US" b="1" dirty="0" smtClean="0">
                <a:solidFill>
                  <a:schemeClr val="tx1"/>
                </a:solidFill>
              </a:rPr>
              <a:t>.</a:t>
            </a:r>
            <a:r>
              <a:rPr lang="ar-SA" b="1" dirty="0" smtClean="0">
                <a:solidFill>
                  <a:schemeClr val="tx1"/>
                </a:solidFill>
              </a:rPr>
              <a:t>يركز علم الإدارة على المدخل الأول </a:t>
            </a:r>
            <a:endParaRPr lang="ar-IQ" b="1"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ar-IQ" b="1" dirty="0" smtClean="0"/>
              <a:t>مداخل المعرفة</a:t>
            </a:r>
            <a:endParaRPr lang="ar-IQ" b="1" dirty="0"/>
          </a:p>
        </p:txBody>
      </p:sp>
      <p:sp>
        <p:nvSpPr>
          <p:cNvPr id="3" name="Content Placeholder 2"/>
          <p:cNvSpPr>
            <a:spLocks noGrp="1"/>
          </p:cNvSpPr>
          <p:nvPr>
            <p:ph idx="1"/>
          </p:nvPr>
        </p:nvSpPr>
        <p:spPr>
          <a:xfrm>
            <a:off x="0" y="685800"/>
            <a:ext cx="9144000" cy="6172200"/>
          </a:xfrm>
        </p:spPr>
        <p:txBody>
          <a:bodyPr>
            <a:noAutofit/>
          </a:bodyPr>
          <a:lstStyle/>
          <a:p>
            <a:pPr algn="r" rtl="1"/>
            <a:r>
              <a:rPr lang="ar-SA" sz="2400" b="1" dirty="0" smtClean="0">
                <a:latin typeface="Simplified Arabic" pitchFamily="18" charset="-78"/>
                <a:cs typeface="Simplified Arabic" pitchFamily="18" charset="-78"/>
              </a:rPr>
              <a:t>درست المعرفة من مداخل مختلفة: </a:t>
            </a:r>
            <a:endParaRPr lang="en-US" sz="2400" b="1" dirty="0" smtClean="0">
              <a:latin typeface="Simplified Arabic" pitchFamily="18" charset="-78"/>
              <a:cs typeface="Simplified Arabic" pitchFamily="18" charset="-78"/>
            </a:endParaRPr>
          </a:p>
          <a:p>
            <a:pPr algn="r" rtl="1">
              <a:buNone/>
            </a:pPr>
            <a:r>
              <a:rPr lang="ar-IQ" sz="2400" b="1" dirty="0" smtClean="0">
                <a:solidFill>
                  <a:srgbClr val="FF0000"/>
                </a:solidFill>
                <a:latin typeface="Simplified Arabic" pitchFamily="18" charset="-78"/>
                <a:cs typeface="Simplified Arabic" pitchFamily="18" charset="-78"/>
              </a:rPr>
              <a:t>      1</a:t>
            </a:r>
            <a:r>
              <a:rPr lang="ar-SA" sz="2400" b="1" dirty="0" smtClean="0">
                <a:solidFill>
                  <a:srgbClr val="FF0000"/>
                </a:solidFill>
                <a:latin typeface="Simplified Arabic" pitchFamily="18" charset="-78"/>
                <a:cs typeface="Simplified Arabic" pitchFamily="18" charset="-78"/>
              </a:rPr>
              <a:t>-</a:t>
            </a:r>
            <a:r>
              <a:rPr lang="ar-SA" sz="2400" b="1" dirty="0" smtClean="0">
                <a:latin typeface="Simplified Arabic" pitchFamily="18" charset="-78"/>
                <a:cs typeface="Simplified Arabic" pitchFamily="18" charset="-78"/>
              </a:rPr>
              <a:t> </a:t>
            </a:r>
            <a:r>
              <a:rPr lang="ar-SA" sz="2400" b="1" dirty="0" smtClean="0">
                <a:solidFill>
                  <a:srgbClr val="FF0000"/>
                </a:solidFill>
                <a:latin typeface="Simplified Arabic" pitchFamily="18" charset="-78"/>
                <a:cs typeface="Simplified Arabic" pitchFamily="18" charset="-78"/>
              </a:rPr>
              <a:t>المدخل النفسي المعرفي </a:t>
            </a:r>
            <a:r>
              <a:rPr lang="ar-SA" sz="2400" b="1" dirty="0" smtClean="0">
                <a:latin typeface="Simplified Arabic" pitchFamily="18" charset="-78"/>
                <a:cs typeface="Simplified Arabic" pitchFamily="18" charset="-78"/>
              </a:rPr>
              <a:t>لتكوين الاستراتيجية  شخصت بموجبه ثلاثة مكونات معرفية هي:</a:t>
            </a: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الإدراك </a:t>
            </a:r>
            <a:r>
              <a:rPr lang="ar-IQ" sz="2400" b="1" dirty="0" smtClean="0">
                <a:latin typeface="Simplified Arabic" pitchFamily="18" charset="-78"/>
                <a:cs typeface="Simplified Arabic" pitchFamily="18" charset="-78"/>
              </a:rPr>
              <a:t> ، </a:t>
            </a:r>
            <a:r>
              <a:rPr lang="ar-SA" sz="2400" b="1" dirty="0" smtClean="0">
                <a:latin typeface="Simplified Arabic" pitchFamily="18" charset="-78"/>
                <a:cs typeface="Simplified Arabic" pitchFamily="18" charset="-78"/>
              </a:rPr>
              <a:t>التعلم </a:t>
            </a:r>
            <a:r>
              <a:rPr lang="ar-IQ" sz="2400" b="1" dirty="0" smtClean="0">
                <a:latin typeface="Simplified Arabic" pitchFamily="18" charset="-78"/>
                <a:cs typeface="Simplified Arabic" pitchFamily="18" charset="-78"/>
              </a:rPr>
              <a:t>  ، </a:t>
            </a:r>
            <a:r>
              <a:rPr lang="ar-SA" sz="2400" b="1" dirty="0" smtClean="0">
                <a:latin typeface="Simplified Arabic" pitchFamily="18" charset="-78"/>
                <a:cs typeface="Simplified Arabic" pitchFamily="18" charset="-78"/>
              </a:rPr>
              <a:t>لتفكير.</a:t>
            </a:r>
            <a:endParaRPr lang="en-US"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المدخل الفلسفي  ركز على دراسة ماهو أهم من فلسفة الطبيعة الا وهو عقل الانسان. </a:t>
            </a:r>
            <a:endParaRPr lang="en-US" sz="2400" b="1" dirty="0" smtClean="0">
              <a:latin typeface="Simplified Arabic" pitchFamily="18" charset="-78"/>
              <a:cs typeface="Simplified Arabic" pitchFamily="18" charset="-78"/>
            </a:endParaRPr>
          </a:p>
          <a:p>
            <a:pPr algn="r" rtl="1">
              <a:buNone/>
            </a:pPr>
            <a:r>
              <a:rPr lang="ar-IQ" sz="2400" b="1" dirty="0" smtClean="0">
                <a:solidFill>
                  <a:srgbClr val="FF0000"/>
                </a:solidFill>
                <a:latin typeface="Simplified Arabic" pitchFamily="18" charset="-78"/>
                <a:cs typeface="Simplified Arabic" pitchFamily="18" charset="-78"/>
              </a:rPr>
              <a:t>     2-</a:t>
            </a:r>
            <a:r>
              <a:rPr lang="ar-SA" sz="2400" b="1" dirty="0" smtClean="0">
                <a:solidFill>
                  <a:srgbClr val="FF0000"/>
                </a:solidFill>
                <a:latin typeface="Simplified Arabic" pitchFamily="18" charset="-78"/>
                <a:cs typeface="Simplified Arabic" pitchFamily="18" charset="-78"/>
              </a:rPr>
              <a:t> المدخل المعرفي: </a:t>
            </a:r>
            <a:r>
              <a:rPr lang="ar-SA" sz="2400" b="1" dirty="0" smtClean="0">
                <a:latin typeface="Simplified Arabic" pitchFamily="18" charset="-78"/>
                <a:cs typeface="Simplified Arabic" pitchFamily="18" charset="-78"/>
              </a:rPr>
              <a:t>ضمن</a:t>
            </a: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المدخل الاجتماعي </a:t>
            </a:r>
            <a:r>
              <a:rPr lang="ar-IQ" sz="2400" b="1" dirty="0" smtClean="0">
                <a:latin typeface="Simplified Arabic" pitchFamily="18" charset="-78"/>
                <a:cs typeface="Simplified Arabic" pitchFamily="18" charset="-78"/>
              </a:rPr>
              <a:t>شامل</a:t>
            </a:r>
            <a:r>
              <a:rPr lang="ar-SA" sz="2400" b="1" dirty="0" smtClean="0">
                <a:latin typeface="Simplified Arabic" pitchFamily="18" charset="-78"/>
                <a:cs typeface="Simplified Arabic" pitchFamily="18" charset="-78"/>
              </a:rPr>
              <a:t> </a:t>
            </a:r>
            <a:r>
              <a:rPr lang="ar-IQ" sz="2400" b="1" dirty="0" smtClean="0">
                <a:latin typeface="Simplified Arabic" pitchFamily="18" charset="-78"/>
                <a:cs typeface="Simplified Arabic" pitchFamily="18" charset="-78"/>
              </a:rPr>
              <a:t>ل</a:t>
            </a:r>
            <a:r>
              <a:rPr lang="ar-SA" sz="2400" b="1" dirty="0" smtClean="0">
                <a:latin typeface="Simplified Arabic" pitchFamily="18" charset="-78"/>
                <a:cs typeface="Simplified Arabic" pitchFamily="18" charset="-78"/>
              </a:rPr>
              <a:t>تميز</a:t>
            </a:r>
            <a:r>
              <a:rPr lang="ar-IQ" sz="2400" b="1" dirty="0" smtClean="0">
                <a:latin typeface="Simplified Arabic" pitchFamily="18" charset="-78"/>
                <a:cs typeface="Simplified Arabic" pitchFamily="18" charset="-78"/>
              </a:rPr>
              <a:t>ه</a:t>
            </a:r>
            <a:r>
              <a:rPr lang="ar-SA" sz="2400" b="1" dirty="0" smtClean="0">
                <a:latin typeface="Simplified Arabic" pitchFamily="18" charset="-78"/>
                <a:cs typeface="Simplified Arabic" pitchFamily="18" charset="-78"/>
              </a:rPr>
              <a:t> </a:t>
            </a:r>
            <a:r>
              <a:rPr lang="ar-IQ" sz="2400" b="1" dirty="0" smtClean="0">
                <a:latin typeface="Simplified Arabic" pitchFamily="18" charset="-78"/>
                <a:cs typeface="Simplified Arabic" pitchFamily="18" charset="-78"/>
              </a:rPr>
              <a:t>ب</a:t>
            </a:r>
            <a:r>
              <a:rPr lang="ar-SA" sz="2400" b="1" dirty="0" smtClean="0">
                <a:latin typeface="Simplified Arabic" pitchFamily="18" charset="-78"/>
                <a:cs typeface="Simplified Arabic" pitchFamily="18" charset="-78"/>
              </a:rPr>
              <a:t>جملة خصائص </a:t>
            </a:r>
            <a:r>
              <a:rPr lang="ar-IQ" sz="2400" b="1" dirty="0" smtClean="0">
                <a:latin typeface="Simplified Arabic" pitchFamily="18" charset="-78"/>
                <a:cs typeface="Simplified Arabic" pitchFamily="18" charset="-78"/>
              </a:rPr>
              <a:t>و</a:t>
            </a:r>
            <a:r>
              <a:rPr lang="ar-SA" sz="2400" b="1" dirty="0" smtClean="0">
                <a:latin typeface="Simplified Arabic" pitchFamily="18" charset="-78"/>
                <a:cs typeface="Simplified Arabic" pitchFamily="18" charset="-78"/>
              </a:rPr>
              <a:t>هي:</a:t>
            </a:r>
            <a:endParaRPr lang="ar-IQ"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التغيير في مستوى تكوين المعرف</a:t>
            </a:r>
            <a:r>
              <a:rPr lang="ar-IQ" sz="2400" b="1" dirty="0" smtClean="0">
                <a:latin typeface="Simplified Arabic" pitchFamily="18" charset="-78"/>
                <a:cs typeface="Simplified Arabic" pitchFamily="18" charset="-78"/>
              </a:rPr>
              <a:t>ة</a:t>
            </a:r>
            <a:r>
              <a:rPr lang="ar-SA" sz="2400" b="1" dirty="0" smtClean="0">
                <a:latin typeface="Simplified Arabic" pitchFamily="18" charset="-78"/>
                <a:cs typeface="Simplified Arabic" pitchFamily="18" charset="-78"/>
              </a:rPr>
              <a:t> يؤدي إلى</a:t>
            </a:r>
            <a:r>
              <a:rPr lang="ar-IQ" sz="2400" b="1" dirty="0" smtClean="0">
                <a:latin typeface="Simplified Arabic" pitchFamily="18" charset="-78"/>
                <a:cs typeface="Simplified Arabic" pitchFamily="18" charset="-78"/>
              </a:rPr>
              <a:t> زيادة</a:t>
            </a:r>
            <a:r>
              <a:rPr lang="ar-SA" sz="2400" b="1" dirty="0" smtClean="0">
                <a:latin typeface="Simplified Arabic" pitchFamily="18" charset="-78"/>
                <a:cs typeface="Simplified Arabic" pitchFamily="18" charset="-78"/>
              </a:rPr>
              <a:t> الوعي واستيعاب تهديدات في </a:t>
            </a:r>
            <a:r>
              <a:rPr lang="ar-IQ" sz="2400" b="1" dirty="0" smtClean="0">
                <a:latin typeface="Simplified Arabic" pitchFamily="18" charset="-78"/>
                <a:cs typeface="Simplified Arabic" pitchFamily="18" charset="-78"/>
              </a:rPr>
              <a:t>ال</a:t>
            </a:r>
            <a:r>
              <a:rPr lang="ar-SA" sz="2400" b="1" dirty="0" smtClean="0">
                <a:latin typeface="Simplified Arabic" pitchFamily="18" charset="-78"/>
                <a:cs typeface="Simplified Arabic" pitchFamily="18" charset="-78"/>
              </a:rPr>
              <a:t>بيئة</a:t>
            </a:r>
            <a:r>
              <a:rPr lang="ar-IQ" sz="2400" b="1" dirty="0" smtClean="0">
                <a:latin typeface="Simplified Arabic" pitchFamily="18" charset="-78"/>
                <a:cs typeface="Simplified Arabic" pitchFamily="18" charset="-78"/>
              </a:rPr>
              <a:t>.</a:t>
            </a:r>
            <a:r>
              <a:rPr lang="ar-SA" sz="2400" b="1" dirty="0" smtClean="0">
                <a:latin typeface="Simplified Arabic" pitchFamily="18" charset="-78"/>
                <a:cs typeface="Simplified Arabic" pitchFamily="18" charset="-78"/>
              </a:rPr>
              <a:t> </a:t>
            </a:r>
            <a:endParaRPr lang="en-US"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يركز على العقل ومحدداته النفسية للسلوك الانساني في المنظمة .</a:t>
            </a:r>
            <a:endParaRPr lang="en-US"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نظرته للفرد انه معالج معلومات ويهتم بوعيه واستعداداته المعرفية .</a:t>
            </a:r>
            <a:endParaRPr lang="en-US"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يهئ اجابة عن تساؤلات ترتبط بماهية الأمور التي ينبغي أن تدركها إدارة المنظمة .</a:t>
            </a:r>
            <a:endParaRPr lang="en-US"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يزودنا بأدوات تفسير العمليات المعرفية عند المديرين مثل الادراك ، التفكير ، التحليل </a:t>
            </a:r>
            <a:endParaRPr lang="ar-IQ"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والاستدلال والتمثيل المعرفي.</a:t>
            </a:r>
            <a:endParaRPr lang="ar-IQ" sz="2400" b="1" dirty="0" smtClean="0">
              <a:latin typeface="Simplified Arabic" pitchFamily="18" charset="-78"/>
              <a:cs typeface="Simplified Arabic" pitchFamily="18" charset="-78"/>
            </a:endParaRPr>
          </a:p>
          <a:p>
            <a:pPr algn="r" rtl="1">
              <a:buNone/>
            </a:pPr>
            <a:r>
              <a:rPr lang="en-US" sz="2400" b="1" dirty="0" smtClean="0">
                <a:latin typeface="Simplified Arabic" pitchFamily="18" charset="-78"/>
                <a:cs typeface="Simplified Arabic" pitchFamily="18" charset="-78"/>
              </a:rPr>
              <a:t> -   </a:t>
            </a:r>
            <a:r>
              <a:rPr lang="ar-SA" sz="2400" b="1" dirty="0" smtClean="0">
                <a:latin typeface="Simplified Arabic" pitchFamily="18" charset="-78"/>
                <a:cs typeface="Simplified Arabic" pitchFamily="18" charset="-78"/>
              </a:rPr>
              <a:t>يهتم بدراسة الخرائط العقلية المعرفية السببية، كونها تشكل أساس الحكم والقرارات.</a:t>
            </a:r>
            <a:endParaRPr lang="ar-IQ"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يناقش ضمناً أثر عمليات المعرفة في صياغة سلوك الفرد والمنظمة.</a:t>
            </a:r>
            <a:endParaRPr lang="en-US" sz="2400" b="1" dirty="0" smtClean="0">
              <a:latin typeface="Simplified Arabic" pitchFamily="18" charset="-78"/>
              <a:cs typeface="Simplified Arabic" pitchFamily="18" charset="-78"/>
            </a:endParaRPr>
          </a:p>
          <a:p>
            <a:pPr algn="r" rtl="1">
              <a:buNone/>
            </a:pPr>
            <a:r>
              <a:rPr lang="ar-IQ" sz="2400" b="1" dirty="0" smtClean="0">
                <a:latin typeface="Simplified Arabic" pitchFamily="18" charset="-78"/>
                <a:cs typeface="Simplified Arabic" pitchFamily="18" charset="-78"/>
              </a:rPr>
              <a:t>   </a:t>
            </a:r>
            <a:r>
              <a:rPr lang="ar-SA" sz="2400" b="1" dirty="0" smtClean="0">
                <a:latin typeface="Simplified Arabic" pitchFamily="18" charset="-78"/>
                <a:cs typeface="Simplified Arabic" pitchFamily="18" charset="-78"/>
              </a:rPr>
              <a:t>- يدعو إلى الاهتمام بذاكرة المنظمة قريبة ومتوسطة وبعيدة الأمد .</a:t>
            </a:r>
            <a:endParaRPr lang="en-US" sz="2400" b="1" dirty="0">
              <a:latin typeface="Simplified Arabic" pitchFamily="18" charset="-78"/>
              <a:cs typeface="Simplified Arabic" pitchFamily="18"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629400"/>
          </a:xfrm>
        </p:spPr>
        <p:txBody>
          <a:bodyPr>
            <a:normAutofit lnSpcReduction="10000"/>
          </a:bodyPr>
          <a:lstStyle/>
          <a:p>
            <a:pPr algn="r" rtl="1">
              <a:buNone/>
            </a:pPr>
            <a:r>
              <a:rPr lang="ar-SA" b="1" dirty="0" smtClean="0"/>
              <a:t>و</a:t>
            </a:r>
            <a:r>
              <a:rPr lang="ar-IQ" b="1" dirty="0" smtClean="0"/>
              <a:t>جرى تناول</a:t>
            </a:r>
            <a:r>
              <a:rPr lang="ar-SA" b="1" dirty="0" smtClean="0"/>
              <a:t> مفهوم المعرفة وفقاً لثلاثة أسس :</a:t>
            </a:r>
            <a:endParaRPr lang="en-US" b="1" dirty="0" smtClean="0"/>
          </a:p>
          <a:p>
            <a:pPr lvl="0" algn="r" rtl="1">
              <a:buNone/>
            </a:pPr>
            <a:r>
              <a:rPr lang="ar-IQ" b="1" dirty="0" smtClean="0"/>
              <a:t>1- </a:t>
            </a:r>
            <a:r>
              <a:rPr lang="ar-SA" b="1" dirty="0" smtClean="0"/>
              <a:t>على اساس المصطلح فهي مشتقة من الفعل (</a:t>
            </a:r>
            <a:r>
              <a:rPr lang="en-US" b="1" dirty="0" smtClean="0"/>
              <a:t>To Know</a:t>
            </a:r>
            <a:r>
              <a:rPr lang="ar-SA" b="1" dirty="0" smtClean="0"/>
              <a:t>).</a:t>
            </a:r>
            <a:endParaRPr lang="en-US" b="1" dirty="0" smtClean="0"/>
          </a:p>
          <a:p>
            <a:pPr lvl="0" algn="r" rtl="1">
              <a:buNone/>
            </a:pPr>
            <a:r>
              <a:rPr lang="ar-IQ" b="1" dirty="0" smtClean="0"/>
              <a:t>2- </a:t>
            </a:r>
            <a:r>
              <a:rPr lang="ar-SA" b="1" dirty="0" smtClean="0"/>
              <a:t>على اســـاس الطريقة ومعناها ما معرفة الفرد</a:t>
            </a:r>
            <a:r>
              <a:rPr lang="ar-IQ" b="1" dirty="0" smtClean="0"/>
              <a:t>؟</a:t>
            </a:r>
            <a:r>
              <a:rPr lang="ar-SA" b="1" dirty="0" smtClean="0"/>
              <a:t> أي معرفة الشخص كيف يؤدي شيئاً مــا.</a:t>
            </a:r>
            <a:endParaRPr lang="en-US" b="1" dirty="0" smtClean="0"/>
          </a:p>
          <a:p>
            <a:pPr algn="r" rtl="1">
              <a:buNone/>
            </a:pPr>
            <a:r>
              <a:rPr lang="ar-IQ" b="1" dirty="0" smtClean="0"/>
              <a:t>3- </a:t>
            </a:r>
            <a:r>
              <a:rPr lang="ar-SA" b="1" dirty="0" smtClean="0"/>
              <a:t>على اسـاس المستوى و يقسم إلى فرعين </a:t>
            </a:r>
            <a:r>
              <a:rPr lang="ar-IQ" b="1" dirty="0" smtClean="0"/>
              <a:t>:</a:t>
            </a:r>
          </a:p>
          <a:p>
            <a:pPr algn="r" rtl="1">
              <a:buNone/>
            </a:pPr>
            <a:r>
              <a:rPr lang="ar-IQ" b="1" dirty="0" smtClean="0"/>
              <a:t>      * </a:t>
            </a:r>
            <a:r>
              <a:rPr lang="ar-SA" b="1" dirty="0" smtClean="0"/>
              <a:t>الأول </a:t>
            </a:r>
            <a:r>
              <a:rPr lang="ar-SA" b="1" dirty="0" smtClean="0">
                <a:solidFill>
                  <a:srgbClr val="FF0000"/>
                </a:solidFill>
              </a:rPr>
              <a:t>معرفة </a:t>
            </a:r>
            <a:r>
              <a:rPr lang="en-US" b="1" dirty="0" smtClean="0">
                <a:solidFill>
                  <a:srgbClr val="FF0000"/>
                </a:solidFill>
              </a:rPr>
              <a:t> </a:t>
            </a:r>
            <a:r>
              <a:rPr lang="ar-SA" b="1" dirty="0" smtClean="0">
                <a:solidFill>
                  <a:srgbClr val="FF0000"/>
                </a:solidFill>
              </a:rPr>
              <a:t>الاشياء </a:t>
            </a:r>
            <a:r>
              <a:rPr lang="ar-SA" b="1" dirty="0" smtClean="0"/>
              <a:t>وهي المعرفة المكتسبة</a:t>
            </a:r>
            <a:r>
              <a:rPr lang="ar-IQ" b="1" dirty="0" smtClean="0"/>
              <a:t>.</a:t>
            </a:r>
          </a:p>
          <a:p>
            <a:pPr algn="r" rtl="1">
              <a:buNone/>
            </a:pPr>
            <a:r>
              <a:rPr lang="ar-SA" b="1" dirty="0" smtClean="0"/>
              <a:t> </a:t>
            </a:r>
            <a:r>
              <a:rPr lang="ar-IQ" b="1" dirty="0" smtClean="0"/>
              <a:t>     * </a:t>
            </a:r>
            <a:r>
              <a:rPr lang="ar-SA" b="1" dirty="0" smtClean="0"/>
              <a:t>الثاني </a:t>
            </a:r>
            <a:r>
              <a:rPr lang="ar-SA" b="1" dirty="0" smtClean="0">
                <a:solidFill>
                  <a:srgbClr val="FF0000"/>
                </a:solidFill>
              </a:rPr>
              <a:t>معرفة الحقائق</a:t>
            </a:r>
            <a:r>
              <a:rPr lang="en-US" b="1" dirty="0" smtClean="0">
                <a:solidFill>
                  <a:srgbClr val="FF0000"/>
                </a:solidFill>
              </a:rPr>
              <a:t> </a:t>
            </a:r>
            <a:r>
              <a:rPr lang="ar-IQ" b="1" dirty="0" smtClean="0"/>
              <a:t>وهي ادراك واضح للاشياء والحقائق</a:t>
            </a:r>
          </a:p>
          <a:p>
            <a:pPr algn="r" rtl="1">
              <a:buNone/>
            </a:pPr>
            <a:r>
              <a:rPr lang="ar-IQ" b="1" dirty="0" smtClean="0"/>
              <a:t>                                والسلوك</a:t>
            </a:r>
          </a:p>
          <a:p>
            <a:pPr algn="r" rtl="1">
              <a:buNone/>
            </a:pPr>
            <a:r>
              <a:rPr lang="ar-SA" b="1" dirty="0" smtClean="0"/>
              <a:t> هناك اتجاهات ومداخل متعددة</a:t>
            </a:r>
            <a:r>
              <a:rPr lang="ar-IQ" b="1" dirty="0" smtClean="0"/>
              <a:t> ل</a:t>
            </a:r>
            <a:r>
              <a:rPr lang="ar-SA" b="1" dirty="0" smtClean="0"/>
              <a:t>مفهوم المعرفة و</a:t>
            </a:r>
            <a:r>
              <a:rPr lang="ar-IQ" b="1" dirty="0" smtClean="0"/>
              <a:t>ك</a:t>
            </a:r>
            <a:r>
              <a:rPr lang="ar-SA" b="1" dirty="0" smtClean="0"/>
              <a:t>الآتي:</a:t>
            </a:r>
            <a:endParaRPr lang="en-US" b="1" dirty="0" smtClean="0"/>
          </a:p>
          <a:p>
            <a:pPr algn="r" rtl="1">
              <a:buNone/>
            </a:pPr>
            <a:r>
              <a:rPr lang="ar-IQ" b="1" dirty="0" smtClean="0">
                <a:solidFill>
                  <a:srgbClr val="FF0000"/>
                </a:solidFill>
              </a:rPr>
              <a:t>1</a:t>
            </a:r>
            <a:r>
              <a:rPr lang="ar-SA" b="1" dirty="0" smtClean="0">
                <a:solidFill>
                  <a:srgbClr val="FF0000"/>
                </a:solidFill>
              </a:rPr>
              <a:t>- وصفت كتابات الاتجاه الأول المعرفة </a:t>
            </a:r>
            <a:r>
              <a:rPr lang="ar-SA" b="1" dirty="0" smtClean="0"/>
              <a:t>بأنها احد موجودات المنظمة، فقد تناولت الجمعية الامريكية للتدريب والتطوير مفهوم المعرفة بصيغة معرفة – كيف ومعرفة</a:t>
            </a:r>
            <a:r>
              <a:rPr lang="ar-IQ" b="1" dirty="0" smtClean="0"/>
              <a:t> </a:t>
            </a:r>
            <a:r>
              <a:rPr lang="ar-SA" b="1" dirty="0" smtClean="0"/>
              <a:t>– لماذا</a:t>
            </a:r>
            <a:r>
              <a:rPr lang="ar-IQ" b="1" dirty="0" smtClean="0"/>
              <a:t>.</a:t>
            </a:r>
          </a:p>
          <a:p>
            <a:pPr algn="r" rtl="1"/>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381000"/>
            <a:ext cx="8610600" cy="6019800"/>
          </a:xfrm>
        </p:spPr>
        <p:txBody>
          <a:bodyPr>
            <a:normAutofit/>
          </a:bodyPr>
          <a:lstStyle/>
          <a:p>
            <a:pPr algn="r" rtl="1">
              <a:buNone/>
            </a:pPr>
            <a:r>
              <a:rPr lang="en-US" b="1" dirty="0" smtClean="0">
                <a:solidFill>
                  <a:srgbClr val="FF0000"/>
                </a:solidFill>
              </a:rPr>
              <a:t>2</a:t>
            </a:r>
            <a:r>
              <a:rPr lang="ar-SA" b="1" dirty="0" smtClean="0">
                <a:solidFill>
                  <a:srgbClr val="FF0000"/>
                </a:solidFill>
              </a:rPr>
              <a:t>- ركزت كتابات الاتجاه الثاني </a:t>
            </a:r>
            <a:r>
              <a:rPr lang="ar-SA" b="1" dirty="0" smtClean="0"/>
              <a:t>على مفهوم المعرفة للدلالة على انها رأس مال فكري وقيمة مضافة</a:t>
            </a:r>
            <a:r>
              <a:rPr lang="ar-IQ" b="1" dirty="0" smtClean="0"/>
              <a:t>.</a:t>
            </a:r>
          </a:p>
          <a:p>
            <a:pPr algn="r" rtl="1">
              <a:buNone/>
            </a:pPr>
            <a:r>
              <a:rPr lang="en-US" b="1" dirty="0" smtClean="0">
                <a:solidFill>
                  <a:srgbClr val="FF0000"/>
                </a:solidFill>
              </a:rPr>
              <a:t>3</a:t>
            </a:r>
            <a:r>
              <a:rPr lang="ar-SA" b="1" dirty="0" smtClean="0">
                <a:solidFill>
                  <a:srgbClr val="FF0000"/>
                </a:solidFill>
              </a:rPr>
              <a:t>- تناولت كتابات الاتجاه الثالث </a:t>
            </a:r>
            <a:r>
              <a:rPr lang="ar-SA" b="1" dirty="0" smtClean="0"/>
              <a:t>مفهوم المعرفة بوصفها معالجة معلومات وتصورات ذهنية من الأفراد </a:t>
            </a:r>
            <a:r>
              <a:rPr lang="ar-IQ" b="1" dirty="0" smtClean="0"/>
              <a:t>.</a:t>
            </a:r>
            <a:r>
              <a:rPr lang="ar-SA" b="1" dirty="0" smtClean="0"/>
              <a:t> </a:t>
            </a:r>
            <a:endParaRPr lang="ar-IQ" b="1" dirty="0" smtClean="0"/>
          </a:p>
          <a:p>
            <a:pPr algn="r" rtl="1">
              <a:buNone/>
            </a:pPr>
            <a:r>
              <a:rPr lang="en-US" b="1" dirty="0" smtClean="0">
                <a:solidFill>
                  <a:srgbClr val="FF0000"/>
                </a:solidFill>
              </a:rPr>
              <a:t>4</a:t>
            </a:r>
            <a:r>
              <a:rPr lang="ar-IQ" b="1" dirty="0" smtClean="0">
                <a:solidFill>
                  <a:srgbClr val="FF0000"/>
                </a:solidFill>
              </a:rPr>
              <a:t>- </a:t>
            </a:r>
            <a:r>
              <a:rPr lang="ar-SA" b="1" dirty="0" smtClean="0">
                <a:solidFill>
                  <a:srgbClr val="FF0000"/>
                </a:solidFill>
              </a:rPr>
              <a:t>نظر الاتجاه الرابع </a:t>
            </a:r>
            <a:r>
              <a:rPr lang="ar-SA" b="1" dirty="0" smtClean="0"/>
              <a:t>إلى المعرفة على انها قوة في هذا الاتجاه إلى ان المعرفة هي القوة </a:t>
            </a:r>
            <a:r>
              <a:rPr lang="ar-IQ" b="1" dirty="0" smtClean="0"/>
              <a:t>.</a:t>
            </a:r>
          </a:p>
          <a:p>
            <a:pPr algn="r" rtl="1">
              <a:buNone/>
            </a:pPr>
            <a:r>
              <a:rPr lang="en-US" b="1" dirty="0" smtClean="0">
                <a:solidFill>
                  <a:srgbClr val="FF0000"/>
                </a:solidFill>
              </a:rPr>
              <a:t>5</a:t>
            </a:r>
            <a:r>
              <a:rPr lang="ar-SA" b="1" dirty="0" smtClean="0">
                <a:solidFill>
                  <a:srgbClr val="FF0000"/>
                </a:solidFill>
              </a:rPr>
              <a:t>- تناولت الاتجاه الخامس </a:t>
            </a:r>
            <a:r>
              <a:rPr lang="ar-SA" b="1" dirty="0" smtClean="0"/>
              <a:t>مفهوم المعرفة من منظور اجتماعي عبر تفاعل اكثر من عنصر وعرفت بأنها عبارة عن موجودات غير منظورة للمنظمة مثل الاسس الاجتماعية للدولة وانها تشمل الخبرة الواسعة واسلوب الإدارة المتميز والثقافة المتراكمة للمنظمة</a:t>
            </a:r>
            <a:r>
              <a:rPr lang="ar-IQ" b="1" dirty="0" smtClean="0"/>
              <a:t>.</a:t>
            </a:r>
          </a:p>
          <a:p>
            <a:pPr algn="r" rtl="1">
              <a:buNone/>
            </a:pPr>
            <a:endParaRPr lang="ar-IQ"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477000"/>
          </a:xfrm>
        </p:spPr>
        <p:txBody>
          <a:bodyPr>
            <a:normAutofit fontScale="85000" lnSpcReduction="20000"/>
          </a:bodyPr>
          <a:lstStyle/>
          <a:p>
            <a:pPr algn="r" rtl="1">
              <a:buNone/>
            </a:pPr>
            <a:r>
              <a:rPr lang="en-US" b="1" dirty="0" smtClean="0">
                <a:solidFill>
                  <a:srgbClr val="FF0000"/>
                </a:solidFill>
              </a:rPr>
              <a:t>6</a:t>
            </a:r>
            <a:r>
              <a:rPr lang="ar-SA" b="1" dirty="0" smtClean="0">
                <a:solidFill>
                  <a:srgbClr val="FF0000"/>
                </a:solidFill>
              </a:rPr>
              <a:t>- تناول آخرون </a:t>
            </a:r>
            <a:r>
              <a:rPr lang="ar-SA" b="1" dirty="0" smtClean="0"/>
              <a:t>مفهوم المعرفة من منظور ثنائي وهو الأرجح وميز</a:t>
            </a:r>
            <a:endParaRPr lang="ar-IQ" b="1" dirty="0" smtClean="0"/>
          </a:p>
          <a:p>
            <a:pPr algn="r" rtl="1">
              <a:buNone/>
            </a:pPr>
            <a:r>
              <a:rPr lang="ar-IQ" b="1" dirty="0" smtClean="0"/>
              <a:t>      </a:t>
            </a:r>
            <a:r>
              <a:rPr lang="ar-SA" b="1" dirty="0" smtClean="0"/>
              <a:t> </a:t>
            </a:r>
            <a:r>
              <a:rPr lang="ar-IQ" b="1" dirty="0" smtClean="0"/>
              <a:t>   </a:t>
            </a:r>
            <a:r>
              <a:rPr lang="ar-SA" b="1" dirty="0" smtClean="0"/>
              <a:t>بين</a:t>
            </a:r>
            <a:r>
              <a:rPr lang="en-US" b="1" dirty="0" smtClean="0"/>
              <a:t> </a:t>
            </a:r>
            <a:r>
              <a:rPr lang="ar-IQ" b="1" dirty="0" smtClean="0"/>
              <a:t>نوعين من المعرفة </a:t>
            </a:r>
            <a:r>
              <a:rPr lang="ar-SA" b="1" dirty="0" smtClean="0"/>
              <a:t>:</a:t>
            </a:r>
            <a:endParaRPr lang="en-US" b="1" dirty="0" smtClean="0"/>
          </a:p>
          <a:p>
            <a:pPr marL="625475" lvl="0" indent="-625475" algn="r" rtl="1">
              <a:buNone/>
            </a:pPr>
            <a:r>
              <a:rPr lang="ar-IQ" b="1" dirty="0" smtClean="0"/>
              <a:t>     </a:t>
            </a:r>
            <a:r>
              <a:rPr lang="ar-IQ" b="1" dirty="0" smtClean="0">
                <a:solidFill>
                  <a:srgbClr val="FF0000"/>
                </a:solidFill>
              </a:rPr>
              <a:t>أ- </a:t>
            </a:r>
            <a:r>
              <a:rPr lang="ar-SA" b="1" dirty="0" smtClean="0">
                <a:solidFill>
                  <a:srgbClr val="FF0000"/>
                </a:solidFill>
              </a:rPr>
              <a:t>المعرفة الظاهرة</a:t>
            </a:r>
            <a:r>
              <a:rPr lang="ar-SA" b="1" dirty="0" smtClean="0"/>
              <a:t> :هي المعرفة الرسمية والمنظمة والتي يمكن ترميزها وكتابتها ونقلها إلى الآخرين بواسطة الوثائق والارشادات العامة ، وتشير إلى ماله صلة بالمعرفة حول موضوع معين (</a:t>
            </a:r>
            <a:r>
              <a:rPr lang="en-US" b="1" dirty="0" smtClean="0"/>
              <a:t>Knowing about</a:t>
            </a:r>
            <a:r>
              <a:rPr lang="ar-SA" b="1" dirty="0" smtClean="0"/>
              <a:t> ) ، ونجدها بصيغة مواصفات منتوج وبراءات الاختراع ومخططات.</a:t>
            </a:r>
            <a:endParaRPr lang="en-US" b="1" dirty="0" smtClean="0"/>
          </a:p>
          <a:p>
            <a:pPr marL="715963" lvl="0" indent="-715963" algn="r" rtl="1">
              <a:buNone/>
            </a:pPr>
            <a:r>
              <a:rPr lang="ar-IQ" b="1" dirty="0" smtClean="0"/>
              <a:t>     </a:t>
            </a:r>
            <a:r>
              <a:rPr lang="ar-IQ" b="1" dirty="0" smtClean="0">
                <a:solidFill>
                  <a:srgbClr val="FF0000"/>
                </a:solidFill>
              </a:rPr>
              <a:t>ب- ا</a:t>
            </a:r>
            <a:r>
              <a:rPr lang="ar-SA" b="1" dirty="0" smtClean="0">
                <a:solidFill>
                  <a:srgbClr val="FF0000"/>
                </a:solidFill>
              </a:rPr>
              <a:t>لمعرفة الضمنية</a:t>
            </a:r>
            <a:r>
              <a:rPr lang="ar-SA" b="1" dirty="0" smtClean="0"/>
              <a:t> : هي المعرفة التي تعتمد على الخبرة الشخصية والقواعد الاستدلالية والحدس والحكم الشخصي وعادةً مايصعب وضعهـا في رموز أو كلمات ، وتشير إلى ماله صلة بمعرفــة- كيف (</a:t>
            </a:r>
            <a:r>
              <a:rPr lang="en-US" b="1" dirty="0" smtClean="0"/>
              <a:t>Know-How</a:t>
            </a:r>
            <a:r>
              <a:rPr lang="ar-SA" b="1" dirty="0" smtClean="0"/>
              <a:t>) التعبير عنها يكون عبر مهارات.</a:t>
            </a:r>
            <a:endParaRPr lang="ar-IQ" b="1" dirty="0" smtClean="0"/>
          </a:p>
          <a:p>
            <a:pPr marL="715963" lvl="0" indent="-715963" algn="r" rtl="1">
              <a:buNone/>
            </a:pPr>
            <a:r>
              <a:rPr lang="ar-IQ" b="1" dirty="0" smtClean="0"/>
              <a:t>      </a:t>
            </a:r>
            <a:r>
              <a:rPr lang="ar-IQ" b="1" dirty="0" smtClean="0">
                <a:solidFill>
                  <a:srgbClr val="FF0000"/>
                </a:solidFill>
              </a:rPr>
              <a:t>والمعرفة التنظيمية </a:t>
            </a:r>
            <a:r>
              <a:rPr lang="ar-IQ" b="1" dirty="0" smtClean="0"/>
              <a:t>التي تسعى لها المنظمات هي فقط الموجودات الصعبة الاستنساخ والموجود على شكل قواعد بيانات الزبون والبرامجيات والكراسات والهياكل التنظيمية</a:t>
            </a:r>
          </a:p>
          <a:p>
            <a:pPr marL="715963" lvl="0" indent="-715963" algn="r" rtl="1">
              <a:buNone/>
            </a:pPr>
            <a:r>
              <a:rPr lang="ar-SA" b="1" dirty="0" smtClean="0"/>
              <a:t> ومن التعريفات اعلاه يمكن أن نعطي مفهوماً للمعرفة على انها </a:t>
            </a:r>
            <a:r>
              <a:rPr lang="ar-IQ" b="1" dirty="0" smtClean="0"/>
              <a:t>:</a:t>
            </a:r>
            <a:endParaRPr lang="en-US" b="1" dirty="0" smtClean="0"/>
          </a:p>
          <a:p>
            <a:pPr lvl="0" algn="r" rtl="1">
              <a:buNone/>
            </a:pPr>
            <a:r>
              <a:rPr lang="ar-IQ" b="1" dirty="0" smtClean="0"/>
              <a:t>     </a:t>
            </a:r>
            <a:r>
              <a:rPr lang="ar-SA" sz="3900" b="1" dirty="0" smtClean="0">
                <a:solidFill>
                  <a:srgbClr val="002060"/>
                </a:solidFill>
              </a:rPr>
              <a:t>كل ماهو ضمني او ظاهري يستحضره الأفراد لاداء</a:t>
            </a:r>
            <a:r>
              <a:rPr lang="ar-IQ" sz="3900" b="1" dirty="0" smtClean="0">
                <a:solidFill>
                  <a:srgbClr val="002060"/>
                </a:solidFill>
              </a:rPr>
              <a:t> أ</a:t>
            </a:r>
            <a:r>
              <a:rPr lang="ar-SA" sz="3900" b="1" dirty="0" smtClean="0">
                <a:solidFill>
                  <a:srgbClr val="002060"/>
                </a:solidFill>
              </a:rPr>
              <a:t>عمالهم</a:t>
            </a:r>
            <a:r>
              <a:rPr lang="ar-IQ" sz="3900" b="1" dirty="0" smtClean="0">
                <a:solidFill>
                  <a:srgbClr val="002060"/>
                </a:solidFill>
              </a:rPr>
              <a:t> </a:t>
            </a:r>
            <a:r>
              <a:rPr lang="ar-SA" sz="3900" b="1" dirty="0" smtClean="0">
                <a:solidFill>
                  <a:srgbClr val="002060"/>
                </a:solidFill>
              </a:rPr>
              <a:t>باتقان أو لاتخاذ قرارات صائبة</a:t>
            </a:r>
            <a:r>
              <a:rPr lang="ar-SA" sz="3900" dirty="0" smtClean="0">
                <a:solidFill>
                  <a:srgbClr val="002060"/>
                </a:solidFill>
              </a:rPr>
              <a:t> </a:t>
            </a:r>
            <a:r>
              <a:rPr lang="ar-IQ" sz="3900" dirty="0" smtClean="0">
                <a:solidFill>
                  <a:srgbClr val="002060"/>
                </a:solidFill>
              </a:rPr>
              <a:t>.</a:t>
            </a:r>
            <a:endParaRPr lang="en-US" dirty="0" smtClean="0"/>
          </a:p>
          <a:p>
            <a:pPr lvl="0" algn="r" rtl="1"/>
            <a:endParaRPr lang="en-US" dirty="0" smtClean="0"/>
          </a:p>
          <a:p>
            <a:pPr algn="r">
              <a:buNone/>
            </a:pP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066800"/>
          </a:xfrm>
        </p:spPr>
        <p:txBody>
          <a:bodyPr/>
          <a:lstStyle/>
          <a:p>
            <a:r>
              <a:rPr lang="ar-IQ" b="1" dirty="0" smtClean="0"/>
              <a:t>أهمية المعرفة</a:t>
            </a:r>
            <a:endParaRPr lang="ar-IQ" b="1" dirty="0"/>
          </a:p>
        </p:txBody>
      </p:sp>
      <p:sp>
        <p:nvSpPr>
          <p:cNvPr id="3" name="Content Placeholder 2"/>
          <p:cNvSpPr>
            <a:spLocks noGrp="1"/>
          </p:cNvSpPr>
          <p:nvPr>
            <p:ph idx="1"/>
          </p:nvPr>
        </p:nvSpPr>
        <p:spPr>
          <a:xfrm>
            <a:off x="304800" y="1447800"/>
            <a:ext cx="8610600" cy="5257800"/>
          </a:xfrm>
        </p:spPr>
        <p:txBody>
          <a:bodyPr>
            <a:normAutofit fontScale="85000" lnSpcReduction="10000"/>
          </a:bodyPr>
          <a:lstStyle/>
          <a:p>
            <a:pPr algn="r" rtl="1">
              <a:buNone/>
            </a:pPr>
            <a:r>
              <a:rPr lang="ar-IQ" b="1" dirty="0" smtClean="0"/>
              <a:t>    </a:t>
            </a:r>
            <a:r>
              <a:rPr lang="ar-SA" b="1" dirty="0" smtClean="0"/>
              <a:t>يمكن أن نحدد أهمية المعرفة بالنقاط الآتية :</a:t>
            </a:r>
            <a:endParaRPr lang="ar-IQ" b="1" dirty="0" smtClean="0"/>
          </a:p>
          <a:p>
            <a:pPr algn="r" rtl="1">
              <a:buNone/>
            </a:pPr>
            <a:r>
              <a:rPr lang="en-US" b="1" dirty="0" smtClean="0"/>
              <a:t>1</a:t>
            </a:r>
            <a:r>
              <a:rPr lang="ar-SA" b="1" dirty="0" smtClean="0"/>
              <a:t> - أسهمت المعرفة في مرونة المنظمات من خلال دفعها لاعتماد الهياكل </a:t>
            </a:r>
            <a:endParaRPr lang="en-US" b="1" dirty="0" smtClean="0"/>
          </a:p>
          <a:p>
            <a:pPr algn="r" rtl="1">
              <a:buNone/>
            </a:pPr>
            <a:r>
              <a:rPr lang="ar-IQ" b="1" dirty="0" smtClean="0"/>
              <a:t>      </a:t>
            </a:r>
            <a:r>
              <a:rPr lang="ar-SA" b="1" dirty="0" smtClean="0"/>
              <a:t> </a:t>
            </a:r>
            <a:r>
              <a:rPr lang="ar-IQ" b="1" dirty="0" smtClean="0"/>
              <a:t>ال</a:t>
            </a:r>
            <a:r>
              <a:rPr lang="ar-SA" b="1" dirty="0" smtClean="0"/>
              <a:t>مرونة .</a:t>
            </a:r>
            <a:endParaRPr lang="en-US" b="1" dirty="0" smtClean="0"/>
          </a:p>
          <a:p>
            <a:pPr algn="r" rtl="1">
              <a:buNone/>
            </a:pPr>
            <a:r>
              <a:rPr lang="en-US" b="1" dirty="0" smtClean="0"/>
              <a:t>2</a:t>
            </a:r>
            <a:r>
              <a:rPr lang="ar-SA" b="1" dirty="0" smtClean="0"/>
              <a:t> - أتاحت المعرفة المجال للمنظمة للتركيز على الأقسام التي تبدع أكثر وتحفيز الابداع والابتكار المتواصل .</a:t>
            </a:r>
            <a:endParaRPr lang="en-US" b="1" dirty="0" smtClean="0"/>
          </a:p>
          <a:p>
            <a:pPr algn="r" rtl="1">
              <a:buNone/>
            </a:pPr>
            <a:r>
              <a:rPr lang="en-US" b="1" dirty="0" smtClean="0"/>
              <a:t>3</a:t>
            </a:r>
            <a:r>
              <a:rPr lang="ar-SA" b="1" dirty="0" smtClean="0"/>
              <a:t> -أسهمت المعرفة في تحول المنظمات إلى مجتمعات معرفية تحدث التغيير الجذري في المنظمة لتتكيف مع التغير المتسارع في بيئة الأعمال</a:t>
            </a:r>
            <a:r>
              <a:rPr lang="ar-IQ" b="1" dirty="0" smtClean="0"/>
              <a:t>.</a:t>
            </a:r>
            <a:endParaRPr lang="en-US" b="1" dirty="0" smtClean="0"/>
          </a:p>
          <a:p>
            <a:pPr algn="r" rtl="1">
              <a:buNone/>
            </a:pPr>
            <a:r>
              <a:rPr lang="en-US" b="1" dirty="0" smtClean="0"/>
              <a:t>4</a:t>
            </a:r>
            <a:r>
              <a:rPr lang="ar-SA" b="1" dirty="0" smtClean="0"/>
              <a:t> - يمكن للمنظمات أن تستفيد من المعرفة ذاتها كسلعة نهائية عبر بيعها والمتاجرة بها .</a:t>
            </a:r>
            <a:endParaRPr lang="en-US" b="1" dirty="0" smtClean="0"/>
          </a:p>
          <a:p>
            <a:pPr algn="r" rtl="1">
              <a:buNone/>
            </a:pPr>
            <a:r>
              <a:rPr lang="en-US" b="1" dirty="0" smtClean="0"/>
              <a:t>5</a:t>
            </a:r>
            <a:r>
              <a:rPr lang="ar-SA" b="1" dirty="0" smtClean="0"/>
              <a:t> - ترشد المعرفة الإدارية مديري المنظمات إلى كيفية إدارة منظماتهم.</a:t>
            </a:r>
            <a:endParaRPr lang="en-US" b="1" dirty="0" smtClean="0"/>
          </a:p>
          <a:p>
            <a:pPr algn="r" rtl="1">
              <a:buNone/>
            </a:pPr>
            <a:r>
              <a:rPr lang="en-US" b="1" dirty="0" smtClean="0"/>
              <a:t>6</a:t>
            </a:r>
            <a:r>
              <a:rPr lang="ar-SA" b="1" dirty="0" smtClean="0"/>
              <a:t> - تعد المعرفة البشرية المصدر الأساسي للقيمة</a:t>
            </a:r>
            <a:r>
              <a:rPr lang="ar-IQ" b="1" dirty="0" smtClean="0"/>
              <a:t> والميزة التنافسية</a:t>
            </a:r>
            <a:r>
              <a:rPr lang="ar-SA" b="1" dirty="0" smtClean="0"/>
              <a:t>.</a:t>
            </a:r>
            <a:endParaRPr lang="en-US" b="1" dirty="0" smtClean="0"/>
          </a:p>
          <a:p>
            <a:pPr algn="r" rtl="1">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85800"/>
          </a:xfrm>
        </p:spPr>
        <p:txBody>
          <a:bodyPr>
            <a:normAutofit fontScale="90000"/>
          </a:bodyPr>
          <a:lstStyle/>
          <a:p>
            <a:r>
              <a:rPr lang="ar-SA" b="1" dirty="0" smtClean="0"/>
              <a:t>خصائص المعرفة</a:t>
            </a:r>
            <a:endParaRPr lang="ar-IQ" b="1" dirty="0"/>
          </a:p>
        </p:txBody>
      </p:sp>
      <p:sp>
        <p:nvSpPr>
          <p:cNvPr id="3" name="Content Placeholder 2"/>
          <p:cNvSpPr>
            <a:spLocks noGrp="1"/>
          </p:cNvSpPr>
          <p:nvPr>
            <p:ph idx="1"/>
          </p:nvPr>
        </p:nvSpPr>
        <p:spPr>
          <a:xfrm>
            <a:off x="152400" y="990600"/>
            <a:ext cx="8763000" cy="5715000"/>
          </a:xfrm>
        </p:spPr>
        <p:txBody>
          <a:bodyPr>
            <a:normAutofit fontScale="77500" lnSpcReduction="20000"/>
          </a:bodyPr>
          <a:lstStyle/>
          <a:p>
            <a:pPr algn="r" rtl="1">
              <a:buNone/>
            </a:pPr>
            <a:r>
              <a:rPr lang="ar-SA" sz="3400" b="1" dirty="0" smtClean="0"/>
              <a:t>المعرفة انسانية وتمتازعن سائر مظاهر النشاط الفكري والانساني</a:t>
            </a:r>
            <a:r>
              <a:rPr lang="ar-IQ" sz="3400" b="1" dirty="0" smtClean="0"/>
              <a:t> </a:t>
            </a:r>
            <a:r>
              <a:rPr lang="ar-SA" sz="3400" b="1" dirty="0" smtClean="0"/>
              <a:t>بخمس خصائص</a:t>
            </a:r>
            <a:r>
              <a:rPr lang="ar-IQ" sz="3400" b="1" dirty="0" smtClean="0"/>
              <a:t> </a:t>
            </a:r>
            <a:r>
              <a:rPr lang="ar-SA" sz="3400" b="1" dirty="0" smtClean="0"/>
              <a:t>هي:</a:t>
            </a:r>
            <a:endParaRPr lang="en-US" sz="3400" b="1" dirty="0" smtClean="0"/>
          </a:p>
          <a:p>
            <a:pPr algn="r" rtl="1">
              <a:buNone/>
            </a:pPr>
            <a:r>
              <a:rPr lang="en-US" sz="3400" b="1" dirty="0" smtClean="0"/>
              <a:t>1</a:t>
            </a:r>
            <a:r>
              <a:rPr lang="ar-SA" sz="3400" b="1" dirty="0" smtClean="0"/>
              <a:t>- </a:t>
            </a:r>
            <a:r>
              <a:rPr lang="ar-SA" sz="3400" b="1" dirty="0" smtClean="0">
                <a:solidFill>
                  <a:srgbClr val="FF0000"/>
                </a:solidFill>
              </a:rPr>
              <a:t>التراكمية</a:t>
            </a:r>
            <a:r>
              <a:rPr lang="ar-SA" sz="3400" b="1" dirty="0" smtClean="0"/>
              <a:t> : فالمعرفة تظل صحيحة وتنافسية في اللحظة الراهنة لكن ليست </a:t>
            </a:r>
            <a:r>
              <a:rPr lang="ar-IQ" sz="3400" b="1" dirty="0" smtClean="0"/>
              <a:t>          </a:t>
            </a:r>
            <a:r>
              <a:rPr lang="ar-SA" sz="3400" b="1" dirty="0" smtClean="0"/>
              <a:t>بالضرورة تبقى كذلك في مرحلة قادمة وهذا يعني أن المعرفة متغيرة ولكن بصيغة إضافة المعرفة الجديدة إلى المعرفة القديمة.</a:t>
            </a:r>
            <a:endParaRPr lang="en-US" sz="3400" b="1" dirty="0" smtClean="0"/>
          </a:p>
          <a:p>
            <a:pPr algn="r" rtl="1">
              <a:buNone/>
            </a:pPr>
            <a:r>
              <a:rPr lang="en-US" sz="3400" b="1" dirty="0" smtClean="0"/>
              <a:t>2</a:t>
            </a:r>
            <a:r>
              <a:rPr lang="ar-SA" sz="3400" b="1" dirty="0" smtClean="0"/>
              <a:t>- </a:t>
            </a:r>
            <a:r>
              <a:rPr lang="ar-SA" sz="3400" b="1" dirty="0" smtClean="0">
                <a:solidFill>
                  <a:srgbClr val="FF0000"/>
                </a:solidFill>
              </a:rPr>
              <a:t>التنظيم</a:t>
            </a:r>
            <a:r>
              <a:rPr lang="ar-SA" sz="3400" b="1" dirty="0" smtClean="0"/>
              <a:t> : المعرفة المتولدة تُرتب بطريقة تتيح للمستفيد الوصول إليها وانتقاء الجزء المقصود منها.</a:t>
            </a:r>
            <a:endParaRPr lang="en-US" sz="3400" b="1" dirty="0" smtClean="0"/>
          </a:p>
          <a:p>
            <a:pPr algn="r" rtl="1">
              <a:buNone/>
            </a:pPr>
            <a:r>
              <a:rPr lang="en-US" sz="3400" b="1" dirty="0" smtClean="0"/>
              <a:t>3</a:t>
            </a:r>
            <a:r>
              <a:rPr lang="ar-SA" sz="3400" b="1" dirty="0" smtClean="0"/>
              <a:t>- </a:t>
            </a:r>
            <a:r>
              <a:rPr lang="ar-SA" sz="3400" b="1" dirty="0" smtClean="0">
                <a:solidFill>
                  <a:srgbClr val="FF0000"/>
                </a:solidFill>
              </a:rPr>
              <a:t>البحث عن الأسباب </a:t>
            </a:r>
            <a:r>
              <a:rPr lang="ar-SA" sz="3400" b="1" dirty="0" smtClean="0"/>
              <a:t>: التسبيب والتعليل يهدفان إلى إشباع رغبة الانسان إلى البحث والتعليل لكل شيء وإلى معرفة أسباب الظواهر.</a:t>
            </a:r>
            <a:endParaRPr lang="en-US" sz="3400" b="1" dirty="0" smtClean="0"/>
          </a:p>
          <a:p>
            <a:pPr algn="r" rtl="1">
              <a:buNone/>
            </a:pPr>
            <a:r>
              <a:rPr lang="en-US" sz="3400" b="1" dirty="0" smtClean="0"/>
              <a:t>4</a:t>
            </a:r>
            <a:r>
              <a:rPr lang="ar-SA" sz="3400" b="1" dirty="0" smtClean="0"/>
              <a:t>- </a:t>
            </a:r>
            <a:r>
              <a:rPr lang="ar-SA" sz="3400" b="1" dirty="0" smtClean="0">
                <a:solidFill>
                  <a:srgbClr val="FF0000"/>
                </a:solidFill>
              </a:rPr>
              <a:t>الشمولية واليقين </a:t>
            </a:r>
            <a:r>
              <a:rPr lang="ar-SA" sz="3400" b="1" dirty="0" smtClean="0"/>
              <a:t>: شمولية المعرفة لا تسري على الظواهر التي تبحثها فحسب بل على العقول التي تتلقاها  ، واليقينية لا تعني ان المعرفة ثابتة بل تعني الاعتماد على أدلة مقنعة  لكنها </a:t>
            </a:r>
            <a:r>
              <a:rPr lang="ar-IQ" sz="3400" b="1" dirty="0" smtClean="0"/>
              <a:t>ت</a:t>
            </a:r>
            <a:r>
              <a:rPr lang="ar-SA" sz="3400" b="1" dirty="0" smtClean="0"/>
              <a:t>تغيير.</a:t>
            </a:r>
            <a:endParaRPr lang="en-US" sz="3400" b="1" dirty="0" smtClean="0"/>
          </a:p>
          <a:p>
            <a:pPr algn="r" rtl="1">
              <a:buNone/>
            </a:pPr>
            <a:r>
              <a:rPr lang="en-US" sz="3400" b="1" dirty="0" smtClean="0"/>
              <a:t>5</a:t>
            </a:r>
            <a:r>
              <a:rPr lang="ar-SA" sz="3400" b="1" dirty="0" smtClean="0"/>
              <a:t>- </a:t>
            </a:r>
            <a:r>
              <a:rPr lang="ar-SA" sz="3400" b="1" dirty="0" smtClean="0">
                <a:solidFill>
                  <a:srgbClr val="FF0000"/>
                </a:solidFill>
              </a:rPr>
              <a:t>الدقة والتجريد </a:t>
            </a:r>
            <a:r>
              <a:rPr lang="ar-SA" sz="3400" b="1" dirty="0" smtClean="0"/>
              <a:t>: الدقة تعني التعبير عن الحقائق رياضياً.</a:t>
            </a:r>
            <a:endParaRPr lang="ar-IQ" sz="3400" b="1" dirty="0" smtClean="0"/>
          </a:p>
          <a:p>
            <a:pPr algn="r" rtl="1">
              <a:buNone/>
            </a:pPr>
            <a:r>
              <a:rPr lang="ar-IQ" sz="3400" b="1" dirty="0" smtClean="0"/>
              <a:t> *</a:t>
            </a:r>
            <a:r>
              <a:rPr lang="ar-SA" sz="3400" b="1" dirty="0" smtClean="0"/>
              <a:t> ان ما يميز المعرفة هو (</a:t>
            </a:r>
            <a:r>
              <a:rPr lang="ar-SA" sz="3400" b="1" dirty="0" smtClean="0">
                <a:solidFill>
                  <a:srgbClr val="FF0000"/>
                </a:solidFill>
              </a:rPr>
              <a:t>اللاملموسية القياسية</a:t>
            </a:r>
            <a:r>
              <a:rPr lang="ar-SA" sz="3400" b="1" dirty="0" smtClean="0"/>
              <a:t>) اذ ان المعرفة كمنتوج غير ملموس مادياً بدرجة كافية يحد من المتاجرة بها كسلعة ولكنها قياسية بدرجة كافية للسماح بالتنافس بها لذا يتم المتاجرة بها على نطاق واسع ،</a:t>
            </a:r>
            <a:r>
              <a:rPr lang="ar-SA" dirty="0" smtClean="0"/>
              <a:t> </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685799"/>
          </a:xfrm>
        </p:spPr>
        <p:txBody>
          <a:bodyPr>
            <a:normAutofit fontScale="90000"/>
          </a:bodyPr>
          <a:lstStyle/>
          <a:p>
            <a:r>
              <a:rPr lang="ar-SA" b="1" dirty="0" smtClean="0"/>
              <a:t>نظريات المعرفة</a:t>
            </a:r>
            <a:endParaRPr lang="ar-IQ" b="1" dirty="0"/>
          </a:p>
        </p:txBody>
      </p:sp>
      <p:sp>
        <p:nvSpPr>
          <p:cNvPr id="3" name="Subtitle 2"/>
          <p:cNvSpPr>
            <a:spLocks noGrp="1"/>
          </p:cNvSpPr>
          <p:nvPr>
            <p:ph type="subTitle" idx="1"/>
          </p:nvPr>
        </p:nvSpPr>
        <p:spPr>
          <a:xfrm>
            <a:off x="228600" y="1143000"/>
            <a:ext cx="8686800" cy="5486400"/>
          </a:xfrm>
        </p:spPr>
        <p:txBody>
          <a:bodyPr>
            <a:normAutofit fontScale="77500" lnSpcReduction="20000"/>
          </a:bodyPr>
          <a:lstStyle/>
          <a:p>
            <a:pPr algn="r" rtl="1"/>
            <a:r>
              <a:rPr lang="ar-SA" b="1" dirty="0" smtClean="0">
                <a:solidFill>
                  <a:schemeClr val="tx1"/>
                </a:solidFill>
              </a:rPr>
              <a:t>درست المعرفة وفق نظريات مختلفة تبعاً لاختلاف حقولها العلمية ووجهات نظر الباحثين في مجالها</a:t>
            </a:r>
            <a:r>
              <a:rPr lang="ar-IQ" b="1" dirty="0" smtClean="0">
                <a:solidFill>
                  <a:schemeClr val="tx1"/>
                </a:solidFill>
              </a:rPr>
              <a:t>:</a:t>
            </a:r>
            <a:r>
              <a:rPr lang="ar-SA" b="1" dirty="0" smtClean="0">
                <a:solidFill>
                  <a:schemeClr val="tx1"/>
                </a:solidFill>
              </a:rPr>
              <a:t> ظهرت في القرن التاسع  نظريتان هما</a:t>
            </a:r>
            <a:r>
              <a:rPr lang="ar-SA" b="1" baseline="30000" dirty="0" smtClean="0">
                <a:solidFill>
                  <a:schemeClr val="tx1"/>
                </a:solidFill>
              </a:rPr>
              <a:t>(13)</a:t>
            </a:r>
            <a:r>
              <a:rPr lang="ar-SA" b="1" dirty="0" smtClean="0">
                <a:solidFill>
                  <a:schemeClr val="tx1"/>
                </a:solidFill>
              </a:rPr>
              <a:t>:</a:t>
            </a:r>
            <a:endParaRPr lang="en-US" b="1" dirty="0" smtClean="0">
              <a:solidFill>
                <a:schemeClr val="tx1"/>
              </a:solidFill>
            </a:endParaRPr>
          </a:p>
          <a:p>
            <a:pPr lvl="0" rtl="1"/>
            <a:r>
              <a:rPr lang="ar-SA" b="1" dirty="0" smtClean="0">
                <a:solidFill>
                  <a:srgbClr val="FF0000"/>
                </a:solidFill>
              </a:rPr>
              <a:t>نظرية الملكات </a:t>
            </a:r>
            <a:r>
              <a:rPr lang="ar-SA" b="1" dirty="0" smtClean="0">
                <a:solidFill>
                  <a:schemeClr val="tx1"/>
                </a:solidFill>
              </a:rPr>
              <a:t>: التي تفترض ان العقل البشري مقسم إلى ملكات مثل ملكة التفكير والوجدان والارادة والتي تبرز مايقوم به العقل.</a:t>
            </a:r>
            <a:endParaRPr lang="en-US" b="1" dirty="0" smtClean="0">
              <a:solidFill>
                <a:schemeClr val="tx1"/>
              </a:solidFill>
            </a:endParaRPr>
          </a:p>
          <a:p>
            <a:pPr lvl="0" rtl="1"/>
            <a:r>
              <a:rPr lang="ar-SA" b="1" dirty="0" smtClean="0">
                <a:solidFill>
                  <a:srgbClr val="FF0000"/>
                </a:solidFill>
              </a:rPr>
              <a:t>النظرية الترابطية</a:t>
            </a:r>
            <a:r>
              <a:rPr lang="ar-SA" b="1" dirty="0" smtClean="0">
                <a:solidFill>
                  <a:schemeClr val="tx1"/>
                </a:solidFill>
              </a:rPr>
              <a:t>:  افترضت ان الانسان عندما يخلقه الله سبحانه وتعالى يكون عقله صفحة بيضاء تسجل فيها الخبرات عن طريق الحواس. </a:t>
            </a:r>
            <a:endParaRPr lang="ar-IQ" b="1" dirty="0" smtClean="0">
              <a:solidFill>
                <a:schemeClr val="tx1"/>
              </a:solidFill>
            </a:endParaRPr>
          </a:p>
          <a:p>
            <a:pPr lvl="0" rtl="1"/>
            <a:r>
              <a:rPr lang="ar-SA" b="1" dirty="0" smtClean="0">
                <a:solidFill>
                  <a:schemeClr val="tx1"/>
                </a:solidFill>
              </a:rPr>
              <a:t> ودرست من مداخل نفسية واجتماعية وسلوكية ضمن نظريات نشير إليها من باب التنويه فقط، وهي:</a:t>
            </a:r>
            <a:endParaRPr lang="en-US" b="1" dirty="0" smtClean="0">
              <a:solidFill>
                <a:schemeClr val="tx1"/>
              </a:solidFill>
            </a:endParaRPr>
          </a:p>
          <a:p>
            <a:pPr marL="274638" lvl="0" algn="r" rtl="1"/>
            <a:r>
              <a:rPr lang="ar-IQ" b="1" dirty="0" smtClean="0">
                <a:solidFill>
                  <a:schemeClr val="tx1"/>
                </a:solidFill>
              </a:rPr>
              <a:t>* </a:t>
            </a:r>
            <a:r>
              <a:rPr lang="ar-SA" b="1" dirty="0" smtClean="0">
                <a:solidFill>
                  <a:schemeClr val="tx1"/>
                </a:solidFill>
              </a:rPr>
              <a:t>نظرية الاتساق المعرفي: ضمن نظرية التوازن لـ(</a:t>
            </a:r>
            <a:r>
              <a:rPr lang="en-US" b="1" dirty="0" smtClean="0">
                <a:solidFill>
                  <a:schemeClr val="tx1"/>
                </a:solidFill>
              </a:rPr>
              <a:t>Heider,1946</a:t>
            </a:r>
            <a:r>
              <a:rPr lang="ar-SA" b="1" dirty="0" smtClean="0">
                <a:solidFill>
                  <a:schemeClr val="tx1"/>
                </a:solidFill>
              </a:rPr>
              <a:t>) .</a:t>
            </a:r>
            <a:endParaRPr lang="en-US" b="1" dirty="0" smtClean="0">
              <a:solidFill>
                <a:schemeClr val="tx1"/>
              </a:solidFill>
            </a:endParaRPr>
          </a:p>
          <a:p>
            <a:pPr marL="274638" lvl="0" algn="r" rtl="1"/>
            <a:r>
              <a:rPr lang="ar-IQ" b="1" dirty="0" smtClean="0">
                <a:solidFill>
                  <a:schemeClr val="tx1"/>
                </a:solidFill>
              </a:rPr>
              <a:t>* </a:t>
            </a:r>
            <a:r>
              <a:rPr lang="ar-SA" b="1" dirty="0" smtClean="0">
                <a:solidFill>
                  <a:schemeClr val="tx1"/>
                </a:solidFill>
              </a:rPr>
              <a:t>نظريات التطابق المعرفي لـ(</a:t>
            </a:r>
            <a:r>
              <a:rPr lang="en-US" b="1" dirty="0" smtClean="0">
                <a:solidFill>
                  <a:schemeClr val="tx1"/>
                </a:solidFill>
              </a:rPr>
              <a:t>Osgood-Tannetaum,1955</a:t>
            </a:r>
            <a:r>
              <a:rPr lang="ar-SA" b="1" dirty="0" smtClean="0">
                <a:solidFill>
                  <a:schemeClr val="tx1"/>
                </a:solidFill>
              </a:rPr>
              <a:t>).</a:t>
            </a:r>
            <a:endParaRPr lang="en-US" b="1" dirty="0" smtClean="0">
              <a:solidFill>
                <a:schemeClr val="tx1"/>
              </a:solidFill>
            </a:endParaRPr>
          </a:p>
          <a:p>
            <a:pPr marL="274638" lvl="0" algn="r" rtl="1"/>
            <a:r>
              <a:rPr lang="ar-IQ" b="1" dirty="0" smtClean="0">
                <a:solidFill>
                  <a:schemeClr val="tx1"/>
                </a:solidFill>
              </a:rPr>
              <a:t>* </a:t>
            </a:r>
            <a:r>
              <a:rPr lang="en-US" b="1" dirty="0" smtClean="0">
                <a:solidFill>
                  <a:schemeClr val="tx1"/>
                </a:solidFill>
              </a:rPr>
              <a:t> </a:t>
            </a:r>
            <a:r>
              <a:rPr lang="ar-SA" b="1" dirty="0" smtClean="0">
                <a:solidFill>
                  <a:schemeClr val="tx1"/>
                </a:solidFill>
              </a:rPr>
              <a:t>نظرية المنطق النفسي لـ</a:t>
            </a:r>
            <a:r>
              <a:rPr lang="en-US" b="1" dirty="0" smtClean="0">
                <a:solidFill>
                  <a:schemeClr val="tx1"/>
                </a:solidFill>
              </a:rPr>
              <a:t>(</a:t>
            </a:r>
            <a:r>
              <a:rPr lang="en-US" b="1" dirty="0" err="1" smtClean="0">
                <a:solidFill>
                  <a:schemeClr val="tx1"/>
                </a:solidFill>
              </a:rPr>
              <a:t>Ableison</a:t>
            </a:r>
            <a:r>
              <a:rPr lang="en-US" b="1" dirty="0" smtClean="0">
                <a:solidFill>
                  <a:schemeClr val="tx1"/>
                </a:solidFill>
              </a:rPr>
              <a:t> &amp;-Resenbery,1958) </a:t>
            </a:r>
          </a:p>
          <a:p>
            <a:pPr marL="274638" lvl="0" algn="r" rtl="1"/>
            <a:r>
              <a:rPr lang="ar-IQ" b="1" dirty="0" smtClean="0">
                <a:solidFill>
                  <a:schemeClr val="tx1"/>
                </a:solidFill>
              </a:rPr>
              <a:t>* </a:t>
            </a:r>
            <a:r>
              <a:rPr lang="ar-SA" b="1" dirty="0" smtClean="0">
                <a:solidFill>
                  <a:schemeClr val="tx1"/>
                </a:solidFill>
              </a:rPr>
              <a:t>نظرية التنافر لـ(</a:t>
            </a:r>
            <a:r>
              <a:rPr lang="en-US" b="1" dirty="0" smtClean="0">
                <a:solidFill>
                  <a:schemeClr val="tx1"/>
                </a:solidFill>
              </a:rPr>
              <a:t>Festinger,1957</a:t>
            </a:r>
            <a:r>
              <a:rPr lang="ar-SA" b="1" dirty="0" smtClean="0">
                <a:solidFill>
                  <a:schemeClr val="tx1"/>
                </a:solidFill>
              </a:rPr>
              <a:t>).</a:t>
            </a:r>
            <a:endParaRPr lang="en-US" b="1" dirty="0" smtClean="0">
              <a:solidFill>
                <a:schemeClr val="tx1"/>
              </a:solidFill>
            </a:endParaRPr>
          </a:p>
          <a:p>
            <a:pPr lvl="0" rtl="1"/>
            <a:r>
              <a:rPr lang="ar-SA" b="1" dirty="0" smtClean="0">
                <a:solidFill>
                  <a:schemeClr val="tx1"/>
                </a:solidFill>
              </a:rPr>
              <a:t>نظرية تعلم المعرفة</a:t>
            </a:r>
            <a:r>
              <a:rPr lang="ar-IQ" b="1" dirty="0" smtClean="0">
                <a:solidFill>
                  <a:schemeClr val="tx1"/>
                </a:solidFill>
              </a:rPr>
              <a:t> </a:t>
            </a:r>
            <a:r>
              <a:rPr lang="ar-SA" b="1" dirty="0" smtClean="0">
                <a:solidFill>
                  <a:schemeClr val="tx1"/>
                </a:solidFill>
              </a:rPr>
              <a:t>تعتمد على التعلم بالمعنى الذي تتفاعل بموجبه المعرفة الجديدة مع المختزنة في الذاكرة تفاعلاً ديناميكياً يجعل من البناء المعرفي يتشكل بصورة جديدة لخلق بعض الحلول للمشاكل تدفع بالمتعلم لزيادة معرفته</a:t>
            </a:r>
            <a:r>
              <a:rPr lang="ar-SA" dirty="0" smtClean="0"/>
              <a:t>. </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534400" cy="6400800"/>
          </a:xfrm>
        </p:spPr>
        <p:txBody>
          <a:bodyPr>
            <a:normAutofit fontScale="85000" lnSpcReduction="10000"/>
          </a:bodyPr>
          <a:lstStyle/>
          <a:p>
            <a:pPr lvl="0" algn="r" rtl="1">
              <a:buNone/>
            </a:pPr>
            <a:r>
              <a:rPr lang="ar-IQ" dirty="0" smtClean="0"/>
              <a:t>* </a:t>
            </a:r>
            <a:r>
              <a:rPr lang="ar-SA" b="1" dirty="0" smtClean="0">
                <a:solidFill>
                  <a:srgbClr val="FF0000"/>
                </a:solidFill>
              </a:rPr>
              <a:t>نظرية نظم التكيف المعقدة </a:t>
            </a:r>
            <a:r>
              <a:rPr lang="en-US" b="1" dirty="0" smtClean="0"/>
              <a:t>:</a:t>
            </a:r>
            <a:r>
              <a:rPr lang="ar-SA" b="1" dirty="0" smtClean="0"/>
              <a:t>التي ترى ان المنظمات تنظم ذاتها وتحاول التكيف فردياً وجماعياً وباستمرار مع الظروف المتغيرة، وتفترض انها تقوم بتعديل معرفتها بما يؤدي إلى التغيير في السلوك  </a:t>
            </a:r>
            <a:r>
              <a:rPr lang="ar-IQ" b="1" dirty="0" smtClean="0"/>
              <a:t>ل</a:t>
            </a:r>
            <a:r>
              <a:rPr lang="ar-SA" b="1" dirty="0" smtClean="0"/>
              <a:t>تصبح إبداعية</a:t>
            </a:r>
            <a:r>
              <a:rPr lang="ar-IQ" b="1" dirty="0" smtClean="0"/>
              <a:t>.</a:t>
            </a:r>
          </a:p>
          <a:p>
            <a:pPr lvl="0" algn="r" rtl="1">
              <a:buNone/>
            </a:pPr>
            <a:r>
              <a:rPr lang="en-US" b="1" dirty="0" smtClean="0"/>
              <a:t> *</a:t>
            </a:r>
            <a:r>
              <a:rPr lang="en-US" b="1" dirty="0" smtClean="0">
                <a:solidFill>
                  <a:srgbClr val="FF0000"/>
                </a:solidFill>
              </a:rPr>
              <a:t> </a:t>
            </a:r>
            <a:r>
              <a:rPr lang="ar-SA" b="1" dirty="0" smtClean="0">
                <a:solidFill>
                  <a:srgbClr val="FF0000"/>
                </a:solidFill>
              </a:rPr>
              <a:t>نظرية توليد المعرفة </a:t>
            </a:r>
            <a:r>
              <a:rPr lang="en-US" b="1" dirty="0" smtClean="0">
                <a:solidFill>
                  <a:srgbClr val="FF0000"/>
                </a:solidFill>
              </a:rPr>
              <a:t> </a:t>
            </a:r>
            <a:r>
              <a:rPr lang="en-US" b="1" dirty="0" smtClean="0"/>
              <a:t>: </a:t>
            </a:r>
            <a:r>
              <a:rPr lang="ar-SA" b="1" dirty="0" smtClean="0"/>
              <a:t>فسرت هذه النظرية كيفية تكوين المعرفة من خلال التفاعل الحركي بين نوعين من المعرفة ، الضمني والظاهري </a:t>
            </a:r>
            <a:r>
              <a:rPr lang="en-US" b="1" dirty="0" smtClean="0"/>
              <a:t>:</a:t>
            </a:r>
            <a:r>
              <a:rPr lang="ar-SA" b="1" dirty="0" smtClean="0"/>
              <a:t> </a:t>
            </a:r>
            <a:r>
              <a:rPr lang="en-US" b="1" dirty="0" smtClean="0"/>
              <a:t> </a:t>
            </a:r>
            <a:r>
              <a:rPr lang="ar-SA" b="1" dirty="0" smtClean="0"/>
              <a:t>المعرفة الضمنية  تشمل العناصر المعرفية والتقنية </a:t>
            </a:r>
            <a:r>
              <a:rPr lang="ar-IQ" b="1" dirty="0" smtClean="0"/>
              <a:t>: </a:t>
            </a:r>
            <a:endParaRPr lang="ar-IQ" b="1" u="sng" dirty="0" smtClean="0"/>
          </a:p>
          <a:p>
            <a:pPr lvl="0" algn="r" rtl="1">
              <a:buNone/>
            </a:pPr>
            <a:r>
              <a:rPr lang="ar-IQ" b="1" dirty="0" smtClean="0"/>
              <a:t>       </a:t>
            </a:r>
            <a:r>
              <a:rPr lang="ar-IQ" b="1" u="sng" dirty="0" smtClean="0"/>
              <a:t>العناصر المعرفية وتشمل </a:t>
            </a:r>
            <a:r>
              <a:rPr lang="ar-SA" b="1" u="sng" dirty="0" smtClean="0"/>
              <a:t>النماذج العقلية مثل</a:t>
            </a:r>
            <a:r>
              <a:rPr lang="ar-SA" b="1" dirty="0" smtClean="0"/>
              <a:t>:- </a:t>
            </a:r>
            <a:endParaRPr lang="en-US" b="1" dirty="0" smtClean="0"/>
          </a:p>
          <a:p>
            <a:pPr lvl="0" algn="r" rtl="1">
              <a:buNone/>
            </a:pPr>
            <a:r>
              <a:rPr lang="ar-IQ" b="1" dirty="0" smtClean="0"/>
              <a:t>    </a:t>
            </a:r>
            <a:r>
              <a:rPr lang="ar-SA" b="1" dirty="0" smtClean="0"/>
              <a:t>المخططات</a:t>
            </a:r>
            <a:r>
              <a:rPr lang="ar-IQ" b="1" dirty="0" smtClean="0"/>
              <a:t> </a:t>
            </a:r>
            <a:r>
              <a:rPr lang="ar-SA" b="1" dirty="0" smtClean="0"/>
              <a:t>(</a:t>
            </a:r>
            <a:r>
              <a:rPr lang="en-US" b="1" dirty="0" smtClean="0"/>
              <a:t>Schemata</a:t>
            </a:r>
            <a:r>
              <a:rPr lang="ar-SA" b="1" dirty="0" smtClean="0"/>
              <a:t>)</a:t>
            </a:r>
            <a:r>
              <a:rPr lang="ar-IQ" b="1" dirty="0" smtClean="0"/>
              <a:t>، </a:t>
            </a:r>
            <a:r>
              <a:rPr lang="ar-SA" b="1" dirty="0" smtClean="0"/>
              <a:t>النماذج (</a:t>
            </a:r>
            <a:r>
              <a:rPr lang="en-US" b="1" dirty="0" smtClean="0"/>
              <a:t>Paradigms</a:t>
            </a:r>
            <a:r>
              <a:rPr lang="ar-SA" b="1" dirty="0" smtClean="0"/>
              <a:t>)</a:t>
            </a:r>
            <a:r>
              <a:rPr lang="ar-IQ" b="1" dirty="0" smtClean="0"/>
              <a:t>، ا</a:t>
            </a:r>
            <a:r>
              <a:rPr lang="ar-SA" b="1" dirty="0" smtClean="0"/>
              <a:t>لتوقعات (</a:t>
            </a:r>
            <a:r>
              <a:rPr lang="en-US" b="1" dirty="0" smtClean="0"/>
              <a:t>Perspectives</a:t>
            </a:r>
            <a:r>
              <a:rPr lang="ar-SA" b="1" dirty="0" smtClean="0"/>
              <a:t>) </a:t>
            </a:r>
            <a:endParaRPr lang="en-US" b="1" dirty="0" smtClean="0"/>
          </a:p>
          <a:p>
            <a:pPr lvl="0" algn="r" rtl="1">
              <a:buNone/>
            </a:pPr>
            <a:r>
              <a:rPr lang="ar-IQ" b="1" dirty="0" smtClean="0"/>
              <a:t>     </a:t>
            </a:r>
            <a:r>
              <a:rPr lang="ar-SA" b="1" dirty="0" smtClean="0"/>
              <a:t>المعتقدات (</a:t>
            </a:r>
            <a:r>
              <a:rPr lang="en-US" b="1" dirty="0" smtClean="0"/>
              <a:t>Beliefs</a:t>
            </a:r>
            <a:r>
              <a:rPr lang="ar-SA" b="1" dirty="0" smtClean="0"/>
              <a:t>) .</a:t>
            </a:r>
            <a:r>
              <a:rPr lang="ar-IQ" b="1" dirty="0" smtClean="0"/>
              <a:t> </a:t>
            </a:r>
            <a:r>
              <a:rPr lang="ar-SA" b="1" dirty="0" smtClean="0"/>
              <a:t>وجهات النظر (</a:t>
            </a:r>
            <a:r>
              <a:rPr lang="en-US" b="1" dirty="0" smtClean="0"/>
              <a:t>View Points</a:t>
            </a:r>
            <a:r>
              <a:rPr lang="ar-SA" b="1" dirty="0" smtClean="0"/>
              <a:t>).</a:t>
            </a:r>
            <a:endParaRPr lang="en-US" b="1" dirty="0" smtClean="0"/>
          </a:p>
          <a:p>
            <a:pPr algn="r" rtl="1">
              <a:buNone/>
            </a:pPr>
            <a:r>
              <a:rPr lang="ar-IQ" b="1" dirty="0" smtClean="0"/>
              <a:t>      </a:t>
            </a:r>
            <a:r>
              <a:rPr lang="ar-IQ" b="1" u="sng" dirty="0" smtClean="0"/>
              <a:t>  </a:t>
            </a:r>
            <a:r>
              <a:rPr lang="ar-SA" b="1" u="sng" dirty="0" smtClean="0"/>
              <a:t>اما العناصر التقنية فتشمل :- </a:t>
            </a:r>
            <a:endParaRPr lang="en-US" b="1" u="sng" dirty="0" smtClean="0"/>
          </a:p>
          <a:p>
            <a:pPr lvl="0" algn="r" rtl="1">
              <a:buNone/>
            </a:pPr>
            <a:r>
              <a:rPr lang="ar-IQ" b="1" dirty="0" smtClean="0"/>
              <a:t>    </a:t>
            </a:r>
            <a:r>
              <a:rPr lang="ar-SA" b="1" dirty="0" smtClean="0"/>
              <a:t>معرفة – كيف (</a:t>
            </a:r>
            <a:r>
              <a:rPr lang="en-US" b="1" dirty="0" smtClean="0"/>
              <a:t>Know-How</a:t>
            </a:r>
            <a:r>
              <a:rPr lang="ar-SA" b="1" dirty="0" smtClean="0"/>
              <a:t>) </a:t>
            </a:r>
            <a:r>
              <a:rPr lang="ar-IQ" b="1" dirty="0" smtClean="0"/>
              <a:t>، </a:t>
            </a:r>
            <a:r>
              <a:rPr lang="ar-SA" b="1" dirty="0" smtClean="0"/>
              <a:t>الحِرَف (</a:t>
            </a:r>
            <a:r>
              <a:rPr lang="en-US" b="1" dirty="0" smtClean="0"/>
              <a:t>Crafts</a:t>
            </a:r>
            <a:r>
              <a:rPr lang="ar-SA" b="1" dirty="0" smtClean="0"/>
              <a:t>) </a:t>
            </a:r>
            <a:r>
              <a:rPr lang="ar-IQ" b="1" dirty="0" smtClean="0"/>
              <a:t>،  </a:t>
            </a:r>
            <a:r>
              <a:rPr lang="ar-SA" b="1" dirty="0" smtClean="0"/>
              <a:t>المهارات </a:t>
            </a:r>
            <a:r>
              <a:rPr lang="ar-IQ" b="1" dirty="0" smtClean="0"/>
              <a:t>   </a:t>
            </a:r>
            <a:r>
              <a:rPr lang="ar-SA" b="1" dirty="0" smtClean="0"/>
              <a:t>(</a:t>
            </a:r>
            <a:r>
              <a:rPr lang="en-US" b="1" dirty="0" smtClean="0"/>
              <a:t>Skills</a:t>
            </a:r>
            <a:r>
              <a:rPr lang="ar-SA" b="1" dirty="0" smtClean="0"/>
              <a:t>) . </a:t>
            </a:r>
            <a:endParaRPr lang="en-US" b="1" dirty="0" smtClean="0"/>
          </a:p>
          <a:p>
            <a:pPr algn="r" rtl="1">
              <a:buNone/>
            </a:pPr>
            <a:r>
              <a:rPr lang="ar-IQ" b="1" dirty="0" smtClean="0"/>
              <a:t>     </a:t>
            </a:r>
            <a:r>
              <a:rPr lang="ar-SA" b="1" dirty="0" smtClean="0"/>
              <a:t>يتم اكتساب المعرفة الضمنية وتبادلها وفق مدخل (شخص إلى شخص) بآليات الحوار وتبادل القصص.</a:t>
            </a:r>
            <a:endParaRPr lang="en-US" b="1"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86800" cy="6324600"/>
          </a:xfrm>
        </p:spPr>
        <p:txBody>
          <a:bodyPr>
            <a:normAutofit fontScale="85000" lnSpcReduction="10000"/>
          </a:bodyPr>
          <a:lstStyle/>
          <a:p>
            <a:pPr algn="r" rtl="1">
              <a:buNone/>
            </a:pPr>
            <a:r>
              <a:rPr lang="ar-SA" dirty="0" smtClean="0"/>
              <a:t> </a:t>
            </a:r>
            <a:r>
              <a:rPr lang="ar-SA" b="1" dirty="0" smtClean="0"/>
              <a:t>اما المعرفــة الظاهرة فيمكن اكتسابها واكتشافها من الوثائق والتي </a:t>
            </a:r>
            <a:r>
              <a:rPr lang="ar-IQ" b="1" dirty="0" smtClean="0"/>
              <a:t>تشمل:</a:t>
            </a:r>
          </a:p>
          <a:p>
            <a:pPr algn="r" rtl="1">
              <a:buNone/>
            </a:pPr>
            <a:r>
              <a:rPr lang="ar-IQ" b="1" dirty="0" smtClean="0"/>
              <a:t>  -</a:t>
            </a:r>
            <a:r>
              <a:rPr lang="ar-SA" b="1" dirty="0" smtClean="0"/>
              <a:t> (معرفة– ماذا) </a:t>
            </a:r>
            <a:r>
              <a:rPr lang="en-US" b="1" dirty="0" smtClean="0"/>
              <a:t>(Know –What)</a:t>
            </a:r>
            <a:r>
              <a:rPr lang="ar-SA" b="1" dirty="0" smtClean="0"/>
              <a:t> </a:t>
            </a:r>
            <a:r>
              <a:rPr lang="en-US" b="1" dirty="0" smtClean="0"/>
              <a:t>.</a:t>
            </a:r>
          </a:p>
          <a:p>
            <a:pPr algn="r" rtl="1">
              <a:buNone/>
            </a:pPr>
            <a:r>
              <a:rPr lang="en-US" b="1" dirty="0" smtClean="0"/>
              <a:t>  </a:t>
            </a:r>
            <a:r>
              <a:rPr lang="ar-IQ" b="1" dirty="0" smtClean="0"/>
              <a:t> -(معرفة –حول</a:t>
            </a:r>
            <a:r>
              <a:rPr lang="ar-SA" b="1" dirty="0" smtClean="0"/>
              <a:t>) </a:t>
            </a:r>
            <a:r>
              <a:rPr lang="en-US" b="1" dirty="0" smtClean="0"/>
              <a:t>(Know- About) </a:t>
            </a:r>
            <a:r>
              <a:rPr lang="ar-IQ" b="1" dirty="0" smtClean="0"/>
              <a:t>.</a:t>
            </a:r>
          </a:p>
          <a:p>
            <a:pPr algn="r" rtl="1">
              <a:buNone/>
            </a:pPr>
            <a:r>
              <a:rPr lang="ar-IQ" b="1" dirty="0" smtClean="0"/>
              <a:t>  </a:t>
            </a:r>
            <a:r>
              <a:rPr lang="ar-SA" b="1" dirty="0" smtClean="0"/>
              <a:t>ويمكن تبادلها وفق مدخل (الوثائق إلى الاشخاص) بآليات التنقيب عن المعرفة في المطبوعات والمكتبة الالكترونية.</a:t>
            </a:r>
            <a:endParaRPr lang="en-US" b="1" dirty="0" smtClean="0"/>
          </a:p>
          <a:p>
            <a:pPr lvl="0" algn="r" rtl="1">
              <a:buNone/>
            </a:pPr>
            <a:r>
              <a:rPr lang="ar-IQ" b="1" dirty="0" smtClean="0"/>
              <a:t>* </a:t>
            </a:r>
            <a:r>
              <a:rPr lang="ar-SA" b="1" dirty="0" smtClean="0">
                <a:solidFill>
                  <a:srgbClr val="FF0000"/>
                </a:solidFill>
              </a:rPr>
              <a:t>نظرية النشاط </a:t>
            </a:r>
            <a:r>
              <a:rPr lang="ar-SA" b="1" dirty="0" smtClean="0"/>
              <a:t>: تعود جذورها إلى علم النفس الروسي ، </a:t>
            </a:r>
            <a:r>
              <a:rPr lang="ar-IQ" b="1" dirty="0" smtClean="0"/>
              <a:t>إ</a:t>
            </a:r>
            <a:r>
              <a:rPr lang="ar-SA" b="1" dirty="0" smtClean="0"/>
              <a:t>هتمت باكتشاف العلاقة بين الفعل المادي والعقل واكتشاف الروابط بين الفكر والسلوك ، وافترضت ان كل التقلبات والصراع في انظمة النشاط للمعرفة يمكن إيجادها في الصراعات بين قيمة الاستعمال(</a:t>
            </a:r>
            <a:r>
              <a:rPr lang="en-US" b="1" dirty="0" smtClean="0"/>
              <a:t>Use value</a:t>
            </a:r>
            <a:r>
              <a:rPr lang="ar-SA" b="1" dirty="0" smtClean="0"/>
              <a:t>) التي تمتلكها ، وقيمة التبادل (</a:t>
            </a:r>
            <a:r>
              <a:rPr lang="en-US" b="1" dirty="0" smtClean="0"/>
              <a:t>Exchange value</a:t>
            </a:r>
            <a:r>
              <a:rPr lang="ar-SA" b="1" dirty="0" smtClean="0"/>
              <a:t>) التي ستكتسبها وكيفية الموازنة بينهما .</a:t>
            </a:r>
            <a:endParaRPr lang="en-US" b="1" dirty="0" smtClean="0"/>
          </a:p>
          <a:p>
            <a:pPr algn="r" rtl="1">
              <a:buNone/>
            </a:pPr>
            <a:r>
              <a:rPr lang="ar-IQ" b="1" dirty="0" smtClean="0"/>
              <a:t>* </a:t>
            </a:r>
            <a:r>
              <a:rPr lang="ar-SA" b="1" dirty="0" smtClean="0"/>
              <a:t>استفاد أصحاب </a:t>
            </a:r>
            <a:r>
              <a:rPr lang="ar-SA" b="1" dirty="0" smtClean="0">
                <a:solidFill>
                  <a:srgbClr val="FF0000"/>
                </a:solidFill>
              </a:rPr>
              <a:t>المدخل الاقتصادي </a:t>
            </a:r>
            <a:r>
              <a:rPr lang="ar-SA" b="1" dirty="0" smtClean="0"/>
              <a:t>من التطورات الحديثة التي جــرت على نظرية المعرفة من خلال دراسة العلاقة بين المعرفة والنجاح الاقتصادي ، وكيف ان المعرفة المتخصصة أصبحت ضرورة ملحة لنجاح الأعمال .</a:t>
            </a:r>
            <a:endParaRPr lang="en-US" b="1" dirty="0" smtClean="0"/>
          </a:p>
          <a:p>
            <a:pPr algn="r">
              <a:buNone/>
            </a:pPr>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1328</Words>
  <Application>Microsoft Office PowerPoint</Application>
  <PresentationFormat>On-screen Show (4:3)</PresentationFormat>
  <Paragraphs>80</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مفاهيم اساسية للمعرفة       ا.د.صلاح الدين عواد الكبيسي/ جامعة بغداد  </vt:lpstr>
      <vt:lpstr>Slide 2</vt:lpstr>
      <vt:lpstr>Slide 3</vt:lpstr>
      <vt:lpstr>Slide 4</vt:lpstr>
      <vt:lpstr>أهمية المعرفة</vt:lpstr>
      <vt:lpstr>خصائص المعرفة</vt:lpstr>
      <vt:lpstr>نظريات المعرفة</vt:lpstr>
      <vt:lpstr>Slide 8</vt:lpstr>
      <vt:lpstr>Slide 9</vt:lpstr>
      <vt:lpstr>مداخل المعرفة</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مفاهيم اساسية للمعرفة</dc:title>
  <dc:creator>Alrawasi</dc:creator>
  <cp:lastModifiedBy>Alrawasi</cp:lastModifiedBy>
  <cp:revision>23</cp:revision>
  <dcterms:created xsi:type="dcterms:W3CDTF">2006-08-16T00:00:00Z</dcterms:created>
  <dcterms:modified xsi:type="dcterms:W3CDTF">2023-10-29T16:55:57Z</dcterms:modified>
</cp:coreProperties>
</file>