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15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52400"/>
            <a:ext cx="7772400" cy="1143000"/>
          </a:xfrm>
        </p:spPr>
        <p:txBody>
          <a:bodyPr>
            <a:normAutofit fontScale="90000"/>
          </a:bodyPr>
          <a:lstStyle/>
          <a:p>
            <a:r>
              <a:rPr lang="ar-SA" b="1" dirty="0" smtClean="0"/>
              <a:t> </a:t>
            </a:r>
            <a:r>
              <a:rPr lang="ar-SA" b="1" dirty="0" smtClean="0"/>
              <a:t>مداخل إدارة المعرفة</a:t>
            </a:r>
            <a:r>
              <a:rPr lang="en-US" b="1" dirty="0" smtClean="0"/>
              <a:t/>
            </a:r>
            <a:br>
              <a:rPr lang="en-US" b="1" dirty="0" smtClean="0"/>
            </a:br>
            <a:r>
              <a:rPr lang="ar-IQ" sz="3100" b="1" dirty="0" smtClean="0"/>
              <a:t>/جامعة بغداد</a:t>
            </a:r>
            <a:r>
              <a:rPr lang="en-US" sz="3100" b="1" dirty="0" smtClean="0"/>
              <a:t>  </a:t>
            </a:r>
            <a:r>
              <a:rPr lang="ar-IQ" sz="3100" b="1" dirty="0" smtClean="0"/>
              <a:t>أ.د.صلاح الدين عواد الكبيسي</a:t>
            </a:r>
            <a:endParaRPr lang="ar-IQ" sz="3100" dirty="0"/>
          </a:p>
        </p:txBody>
      </p:sp>
      <p:sp>
        <p:nvSpPr>
          <p:cNvPr id="3" name="Subtitle 2"/>
          <p:cNvSpPr>
            <a:spLocks noGrp="1"/>
          </p:cNvSpPr>
          <p:nvPr>
            <p:ph type="subTitle" idx="1"/>
          </p:nvPr>
        </p:nvSpPr>
        <p:spPr>
          <a:xfrm>
            <a:off x="228600" y="1752600"/>
            <a:ext cx="8686800" cy="4876800"/>
          </a:xfrm>
        </p:spPr>
        <p:txBody>
          <a:bodyPr>
            <a:normAutofit fontScale="92500" lnSpcReduction="20000"/>
          </a:bodyPr>
          <a:lstStyle/>
          <a:p>
            <a:pPr algn="just" rtl="1"/>
            <a:r>
              <a:rPr lang="ar-SA" b="1" dirty="0" smtClean="0">
                <a:solidFill>
                  <a:srgbClr val="FF0000"/>
                </a:solidFill>
              </a:rPr>
              <a:t>المحور الأول</a:t>
            </a:r>
            <a:r>
              <a:rPr lang="ar-SA" dirty="0" smtClean="0">
                <a:solidFill>
                  <a:schemeClr val="tx1"/>
                </a:solidFill>
              </a:rPr>
              <a:t>: </a:t>
            </a:r>
            <a:r>
              <a:rPr lang="ar-SA" b="1" dirty="0" smtClean="0">
                <a:solidFill>
                  <a:srgbClr val="FF0000"/>
                </a:solidFill>
              </a:rPr>
              <a:t>مداخل دراسة إدارة المعرفة</a:t>
            </a:r>
            <a:r>
              <a:rPr lang="ar-SA" dirty="0" smtClean="0">
                <a:solidFill>
                  <a:schemeClr val="tx1"/>
                </a:solidFill>
              </a:rPr>
              <a:t>: </a:t>
            </a:r>
            <a:r>
              <a:rPr lang="ar-SA" b="1" dirty="0" smtClean="0">
                <a:solidFill>
                  <a:schemeClr val="tx1"/>
                </a:solidFill>
              </a:rPr>
              <a:t>ضمن هذا المحور هناك ثلاثة مداخل لدراسة إدارة المعرفة</a:t>
            </a:r>
            <a:r>
              <a:rPr lang="ar-SA" b="1" baseline="30000" dirty="0" smtClean="0">
                <a:solidFill>
                  <a:schemeClr val="tx1"/>
                </a:solidFill>
              </a:rPr>
              <a:t> </a:t>
            </a:r>
            <a:r>
              <a:rPr lang="ar-SA" b="1" dirty="0" smtClean="0">
                <a:solidFill>
                  <a:schemeClr val="tx1"/>
                </a:solidFill>
              </a:rPr>
              <a:t>:</a:t>
            </a:r>
            <a:endParaRPr lang="en-US" b="1" dirty="0" smtClean="0">
              <a:solidFill>
                <a:schemeClr val="tx1"/>
              </a:solidFill>
            </a:endParaRPr>
          </a:p>
          <a:p>
            <a:pPr algn="just" rtl="1"/>
            <a:r>
              <a:rPr lang="ar-SA" b="1" dirty="0" smtClean="0">
                <a:solidFill>
                  <a:schemeClr val="tx1"/>
                </a:solidFill>
              </a:rPr>
              <a:t> </a:t>
            </a:r>
            <a:r>
              <a:rPr lang="ar-SA" b="1" dirty="0" smtClean="0">
                <a:solidFill>
                  <a:srgbClr val="002060"/>
                </a:solidFill>
              </a:rPr>
              <a:t>(الأول) </a:t>
            </a:r>
            <a:r>
              <a:rPr lang="ar-SA" b="1" dirty="0" smtClean="0">
                <a:solidFill>
                  <a:schemeClr val="tx1"/>
                </a:solidFill>
              </a:rPr>
              <a:t>: يركز على دراستها بوصفها رأس مال فكري من خلال التركيز على الموجودات الفكرية غير الملموسة خاصةً المكثفة معرفياً والتي تحدد القيمة السوقية للمنظمة .</a:t>
            </a:r>
            <a:endParaRPr lang="en-US" b="1" dirty="0" smtClean="0">
              <a:solidFill>
                <a:schemeClr val="tx1"/>
              </a:solidFill>
            </a:endParaRPr>
          </a:p>
          <a:p>
            <a:pPr algn="just" rtl="1"/>
            <a:r>
              <a:rPr lang="ar-SA" b="1" dirty="0" smtClean="0">
                <a:solidFill>
                  <a:schemeClr val="tx1"/>
                </a:solidFill>
              </a:rPr>
              <a:t> </a:t>
            </a:r>
            <a:r>
              <a:rPr lang="ar-SA" b="1" dirty="0" smtClean="0">
                <a:solidFill>
                  <a:srgbClr val="002060"/>
                </a:solidFill>
              </a:rPr>
              <a:t>(الثاني) </a:t>
            </a:r>
            <a:r>
              <a:rPr lang="ar-SA" b="1" dirty="0" smtClean="0">
                <a:solidFill>
                  <a:schemeClr val="tx1"/>
                </a:solidFill>
              </a:rPr>
              <a:t>: والذي يدرس إدارة المعرفة بحد ذاتها ويعنى الباحثون هنا بدراسة طرائق توليد المعرفة وخزنها والمشاركة فيها واستخدامها.</a:t>
            </a:r>
            <a:endParaRPr lang="en-US" b="1" dirty="0" smtClean="0">
              <a:solidFill>
                <a:schemeClr val="tx1"/>
              </a:solidFill>
            </a:endParaRPr>
          </a:p>
          <a:p>
            <a:pPr algn="just" rtl="1"/>
            <a:r>
              <a:rPr lang="ar-SA" b="1" dirty="0" smtClean="0">
                <a:solidFill>
                  <a:srgbClr val="002060"/>
                </a:solidFill>
              </a:rPr>
              <a:t>(الثالث) </a:t>
            </a:r>
            <a:r>
              <a:rPr lang="ar-SA" b="1" dirty="0" smtClean="0">
                <a:solidFill>
                  <a:schemeClr val="tx1"/>
                </a:solidFill>
              </a:rPr>
              <a:t>: هو مدخل اقتصاد المعرفة</a:t>
            </a:r>
            <a:r>
              <a:rPr lang="en-US" b="1" dirty="0" smtClean="0">
                <a:solidFill>
                  <a:schemeClr val="tx1"/>
                </a:solidFill>
              </a:rPr>
              <a:t> </a:t>
            </a:r>
            <a:r>
              <a:rPr lang="ar-IQ" b="1" dirty="0" smtClean="0">
                <a:solidFill>
                  <a:schemeClr val="tx1"/>
                </a:solidFill>
              </a:rPr>
              <a:t>يركز</a:t>
            </a:r>
            <a:r>
              <a:rPr lang="ar-SA" b="1" dirty="0" smtClean="0">
                <a:solidFill>
                  <a:schemeClr val="tx1"/>
                </a:solidFill>
              </a:rPr>
              <a:t>على الخصائص الرئيسة للمعرفة التي تؤثر في قيمتها الاقتصادية. ويشار بهذا الصدد إلى خصيصة الموجودات المعرفية التي لاتستنزف مع الاستخدام بل تتزايد بدلاً من ذلك . </a:t>
            </a:r>
            <a:endParaRPr lang="en-US" b="1" dirty="0" smtClean="0">
              <a:solidFill>
                <a:schemeClr val="tx1"/>
              </a:solidFill>
            </a:endParaRPr>
          </a:p>
          <a:p>
            <a:pPr algn="r"/>
            <a:endParaRPr lang="ar-IQ"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6172200"/>
          </a:xfrm>
        </p:spPr>
        <p:txBody>
          <a:bodyPr>
            <a:normAutofit fontScale="92500"/>
          </a:bodyPr>
          <a:lstStyle/>
          <a:p>
            <a:pPr algn="r" rtl="1">
              <a:buNone/>
            </a:pPr>
            <a:r>
              <a:rPr lang="ar-SA" b="1" dirty="0" smtClean="0">
                <a:solidFill>
                  <a:srgbClr val="FF0000"/>
                </a:solidFill>
              </a:rPr>
              <a:t>المحور الثاني: مداخل تصميم إدارة المعرفة </a:t>
            </a:r>
            <a:endParaRPr lang="ar-IQ" b="1" dirty="0" smtClean="0">
              <a:solidFill>
                <a:srgbClr val="FF0000"/>
              </a:solidFill>
            </a:endParaRPr>
          </a:p>
          <a:p>
            <a:pPr algn="just" rtl="1">
              <a:buNone/>
            </a:pPr>
            <a:r>
              <a:rPr lang="ar-SA" b="1" dirty="0" smtClean="0">
                <a:solidFill>
                  <a:srgbClr val="002060"/>
                </a:solidFill>
              </a:rPr>
              <a:t>أ- نظام تصميم موجودات المعرفة </a:t>
            </a:r>
            <a:r>
              <a:rPr lang="en-US" dirty="0" smtClean="0"/>
              <a:t>:</a:t>
            </a:r>
            <a:r>
              <a:rPr lang="ar-SA" b="1" dirty="0" smtClean="0"/>
              <a:t> يدعو إلى تطوير حلول لإدارة المعرفة تنطلق من خلفية هندسة المعرفة. وبموجبه فإن إدارة المعرفة تفهم كفعالية مكونة ثلاث فعاليات رئيسة هي: </a:t>
            </a:r>
            <a:endParaRPr lang="en-US" b="1" dirty="0" smtClean="0"/>
          </a:p>
          <a:p>
            <a:pPr marL="722313" lvl="0" algn="just" rtl="1"/>
            <a:r>
              <a:rPr lang="ar-SA" b="1" dirty="0" smtClean="0"/>
              <a:t>المفاهيمية</a:t>
            </a:r>
            <a:r>
              <a:rPr lang="en-US" b="1" dirty="0" smtClean="0"/>
              <a:t>:</a:t>
            </a:r>
            <a:r>
              <a:rPr lang="ar-SA" b="1" dirty="0" smtClean="0"/>
              <a:t>تشمل تحديد المعرفة وتحليل نقاط قوتها وضعفها.</a:t>
            </a:r>
            <a:endParaRPr lang="en-US" b="1" dirty="0" smtClean="0"/>
          </a:p>
          <a:p>
            <a:pPr marL="722313" lvl="0" algn="just" rtl="1"/>
            <a:r>
              <a:rPr lang="ar-SA" b="1" dirty="0" smtClean="0"/>
              <a:t>الانعكاس </a:t>
            </a:r>
            <a:r>
              <a:rPr lang="en-US" b="1" dirty="0" smtClean="0"/>
              <a:t>:</a:t>
            </a:r>
            <a:r>
              <a:rPr lang="ar-SA" b="1" dirty="0" smtClean="0"/>
              <a:t> ويشمل التحسينات وخطة التغيير .</a:t>
            </a:r>
            <a:endParaRPr lang="en-US" b="1" dirty="0" smtClean="0"/>
          </a:p>
          <a:p>
            <a:pPr marL="722313" lvl="0" algn="just" rtl="1"/>
            <a:r>
              <a:rPr lang="ar-SA" b="1" dirty="0" smtClean="0"/>
              <a:t>الفعل )</a:t>
            </a:r>
            <a:r>
              <a:rPr lang="en-US" b="1" dirty="0" smtClean="0"/>
              <a:t>:</a:t>
            </a:r>
            <a:r>
              <a:rPr lang="ar-SA" b="1" dirty="0" smtClean="0"/>
              <a:t>أي تنفيذ التغييرات ومراقبة التنفيذ .</a:t>
            </a:r>
            <a:endParaRPr lang="ar-IQ" b="1" dirty="0" smtClean="0"/>
          </a:p>
          <a:p>
            <a:pPr marL="722313" lvl="0" algn="just" rtl="1">
              <a:buNone/>
            </a:pPr>
            <a:r>
              <a:rPr lang="ar-SA" b="1" dirty="0" smtClean="0">
                <a:solidFill>
                  <a:srgbClr val="002060"/>
                </a:solidFill>
              </a:rPr>
              <a:t>ب. مدخل إدارة معرفة الاعمال:يركز </a:t>
            </a:r>
            <a:r>
              <a:rPr lang="ar-SA" b="1" dirty="0" smtClean="0"/>
              <a:t>على ربط فعاليات إدارة المعرفة واهداف وعمليات الاعمال، وعلى قاعدة المعرفة والانظمة والوثائق ، ويؤخذ على هذا المدخل عدم الأخذ بنظر الاعتبار البعد الضمني لها، ولا يتضمن توليد معرفة جديدة </a:t>
            </a:r>
            <a:r>
              <a:rPr lang="en-US" b="1" dirty="0" smtClean="0"/>
              <a:t>.</a:t>
            </a:r>
            <a:r>
              <a:rPr lang="ar-SA" b="1" dirty="0" smtClean="0"/>
              <a:t> </a:t>
            </a:r>
            <a:endParaRPr lang="ar-IQ" b="1"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8915400" cy="6400800"/>
          </a:xfrm>
        </p:spPr>
        <p:txBody>
          <a:bodyPr>
            <a:normAutofit fontScale="77500" lnSpcReduction="20000"/>
          </a:bodyPr>
          <a:lstStyle/>
          <a:p>
            <a:pPr algn="r" rtl="1">
              <a:buNone/>
            </a:pPr>
            <a:r>
              <a:rPr lang="ar-SA" b="1" dirty="0" smtClean="0">
                <a:solidFill>
                  <a:srgbClr val="002060"/>
                </a:solidFill>
              </a:rPr>
              <a:t>ت. مدخل سلسلة قيمة المعرفة </a:t>
            </a:r>
            <a:r>
              <a:rPr lang="ar-SA" dirty="0" smtClean="0"/>
              <a:t>: </a:t>
            </a:r>
            <a:r>
              <a:rPr lang="ar-IQ" b="1" dirty="0" smtClean="0"/>
              <a:t>ي</a:t>
            </a:r>
            <a:r>
              <a:rPr lang="ar-SA" b="1" dirty="0" smtClean="0"/>
              <a:t>ركز على التوفيق بين عمليات الاعمال ومهام إدارة المعرفة،  جاءت سلسلته لقيمة المعرفة عبر(ست)مهام لإدارة المعرفة هي :</a:t>
            </a:r>
            <a:r>
              <a:rPr lang="ar-IQ" b="1" dirty="0" smtClean="0"/>
              <a:t> </a:t>
            </a:r>
            <a:r>
              <a:rPr lang="ar-SA" b="1" dirty="0" smtClean="0"/>
              <a:t>تحديد المعرفة المطلوبة.</a:t>
            </a:r>
            <a:r>
              <a:rPr lang="ar-IQ" b="1" dirty="0" smtClean="0"/>
              <a:t> ، </a:t>
            </a:r>
            <a:r>
              <a:rPr lang="ar-SA" b="1" dirty="0" smtClean="0"/>
              <a:t>توثيق المعرفة المتوفرة.</a:t>
            </a:r>
            <a:r>
              <a:rPr lang="ar-IQ" b="1" dirty="0" smtClean="0"/>
              <a:t> ، </a:t>
            </a:r>
            <a:r>
              <a:rPr lang="ar-SA" b="1" dirty="0" smtClean="0"/>
              <a:t>تطوير المعرفة.</a:t>
            </a:r>
            <a:r>
              <a:rPr lang="ar-IQ" b="1" dirty="0" smtClean="0"/>
              <a:t> ، ال</a:t>
            </a:r>
            <a:r>
              <a:rPr lang="ar-SA" b="1" dirty="0" smtClean="0"/>
              <a:t>مشاركة بالمعرفة.</a:t>
            </a:r>
            <a:r>
              <a:rPr lang="ar-IQ" b="1" dirty="0" smtClean="0"/>
              <a:t>،   </a:t>
            </a:r>
            <a:r>
              <a:rPr lang="ar-SA" b="1" dirty="0" smtClean="0"/>
              <a:t>تطبيق المعرفة.</a:t>
            </a:r>
            <a:r>
              <a:rPr lang="ar-IQ" b="1" dirty="0" smtClean="0"/>
              <a:t>  ،</a:t>
            </a:r>
            <a:r>
              <a:rPr lang="ar-SA" b="1" dirty="0" smtClean="0"/>
              <a:t>تقييم المعرفة.</a:t>
            </a:r>
            <a:endParaRPr lang="en-US" b="1" dirty="0" smtClean="0"/>
          </a:p>
          <a:p>
            <a:pPr algn="r" rtl="1">
              <a:buNone/>
            </a:pPr>
            <a:r>
              <a:rPr lang="ar-SA" b="1" dirty="0" smtClean="0"/>
              <a:t>     هذه المهام مترابطة مع المستوى الاستراتيجي (الرسالة ، الرؤيا ، الأهداف والاستراتيجية).</a:t>
            </a:r>
            <a:endParaRPr lang="en-US" b="1" dirty="0" smtClean="0"/>
          </a:p>
          <a:p>
            <a:pPr algn="r" rtl="1">
              <a:buNone/>
            </a:pPr>
            <a:r>
              <a:rPr lang="ar-IQ" b="1" dirty="0" smtClean="0"/>
              <a:t>     </a:t>
            </a:r>
            <a:r>
              <a:rPr lang="ar-SA" b="1" dirty="0" smtClean="0"/>
              <a:t>هذا المدخل لا يقدم طريقة مثالية لكيفية خلق تكامل لفعاليات إدارة المعرفة اعلاه.</a:t>
            </a:r>
            <a:endParaRPr lang="en-US" b="1" dirty="0" smtClean="0"/>
          </a:p>
          <a:p>
            <a:pPr algn="just" rtl="1">
              <a:buNone/>
            </a:pPr>
            <a:r>
              <a:rPr lang="ar-SA" b="1" dirty="0" smtClean="0">
                <a:solidFill>
                  <a:srgbClr val="002060"/>
                </a:solidFill>
              </a:rPr>
              <a:t>ث. مدخــل كتلة البناء</a:t>
            </a:r>
            <a:r>
              <a:rPr lang="en-US" dirty="0" smtClean="0">
                <a:solidFill>
                  <a:srgbClr val="002060"/>
                </a:solidFill>
              </a:rPr>
              <a:t> </a:t>
            </a:r>
            <a:r>
              <a:rPr lang="en-US" b="1" dirty="0" smtClean="0"/>
              <a:t>: </a:t>
            </a:r>
            <a:r>
              <a:rPr lang="ar-SA" b="1" dirty="0" smtClean="0"/>
              <a:t>قدم هذا المدخل </a:t>
            </a:r>
            <a:r>
              <a:rPr lang="ar-IQ" b="1" dirty="0" smtClean="0"/>
              <a:t>الذي </a:t>
            </a:r>
            <a:r>
              <a:rPr lang="ar-SA" b="1" dirty="0" smtClean="0"/>
              <a:t>يصف (ثمانية) أبعاد بنائية لإدارة المعرفة هي: تحديد اهداف المعرفة.</a:t>
            </a:r>
            <a:r>
              <a:rPr lang="ar-IQ" b="1" dirty="0" smtClean="0"/>
              <a:t> ، </a:t>
            </a:r>
            <a:r>
              <a:rPr lang="ar-SA" b="1" dirty="0" smtClean="0"/>
              <a:t>تشخيص المعرفة.</a:t>
            </a:r>
            <a:r>
              <a:rPr lang="ar-IQ" b="1" dirty="0" smtClean="0"/>
              <a:t> ، ا</a:t>
            </a:r>
            <a:r>
              <a:rPr lang="ar-SA" b="1" dirty="0" smtClean="0"/>
              <a:t>كتساب المعرفة.</a:t>
            </a:r>
            <a:r>
              <a:rPr lang="ar-IQ" b="1" dirty="0" smtClean="0"/>
              <a:t> ، </a:t>
            </a:r>
            <a:r>
              <a:rPr lang="ar-SA" b="1" dirty="0" smtClean="0"/>
              <a:t>تطوير المعرفة.</a:t>
            </a:r>
            <a:r>
              <a:rPr lang="ar-IQ" b="1" dirty="0" smtClean="0"/>
              <a:t>ا</a:t>
            </a:r>
            <a:r>
              <a:rPr lang="ar-SA" b="1" dirty="0" smtClean="0"/>
              <a:t>لمشاركة بالمعرفة</a:t>
            </a:r>
            <a:r>
              <a:rPr lang="ar-IQ" b="1" dirty="0" smtClean="0"/>
              <a:t> ، </a:t>
            </a:r>
            <a:r>
              <a:rPr lang="ar-SA" b="1" dirty="0" smtClean="0"/>
              <a:t>استخدام المعرفة</a:t>
            </a:r>
            <a:r>
              <a:rPr lang="ar-IQ" b="1" dirty="0" smtClean="0"/>
              <a:t> ، ا</a:t>
            </a:r>
            <a:r>
              <a:rPr lang="ar-SA" b="1" dirty="0" smtClean="0"/>
              <a:t>لاحتفاظ بالمعرفة</a:t>
            </a:r>
            <a:r>
              <a:rPr lang="ar-IQ" b="1" dirty="0" smtClean="0"/>
              <a:t>، ت</a:t>
            </a:r>
            <a:r>
              <a:rPr lang="ar-SA" b="1" dirty="0" smtClean="0"/>
              <a:t>قييم المعرفة.</a:t>
            </a:r>
            <a:endParaRPr lang="en-US" b="1" dirty="0" smtClean="0"/>
          </a:p>
          <a:p>
            <a:pPr algn="just" rtl="1">
              <a:buNone/>
            </a:pPr>
            <a:r>
              <a:rPr lang="ar-IQ" b="1" dirty="0" smtClean="0"/>
              <a:t>   </a:t>
            </a:r>
            <a:r>
              <a:rPr lang="ar-SA" b="1" dirty="0" smtClean="0"/>
              <a:t>ان فكرة كتل البناء لإدارة المعرفة  يؤكد على الربط بين كتل البناء هذه مع اعادة تصميم عمليات الاعمال.هذا المدخل لم يقدم طريقة لكيفية تكامل كتل البناء المفترضة.</a:t>
            </a:r>
            <a:endParaRPr lang="en-US" b="1" dirty="0" smtClean="0"/>
          </a:p>
          <a:p>
            <a:pPr algn="just" rtl="1">
              <a:buNone/>
            </a:pPr>
            <a:r>
              <a:rPr lang="ar-SA" b="1" dirty="0" smtClean="0">
                <a:solidFill>
                  <a:srgbClr val="002060"/>
                </a:solidFill>
              </a:rPr>
              <a:t>ج. مدخل إدارة المعرفة المعتمد على النموذج</a:t>
            </a:r>
            <a:r>
              <a:rPr lang="ar-SA" dirty="0" smtClean="0"/>
              <a:t>: </a:t>
            </a:r>
            <a:r>
              <a:rPr lang="ar-SA" b="1" dirty="0" smtClean="0"/>
              <a:t>اقترح هذا المدخل مضيفاً منظوراً جديداً إلى نمذجة عمليات الاعمال الموجودة ، وخاصةً العمليات المكثفة معرفياً وهو محدد بوصفه للمعرفة المطلوبة والمستخدمة، فضلاً عن توليد وتوثيق المعرفة ويهدف إلى تصنيف المعرفة وانشاء خريطة المعرفة لتحديد من يعرف داخل المنظمة معتمداً على رموز صورية سهلة الفهم لمساعدة المستخدمين. </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77000"/>
          </a:xfrm>
        </p:spPr>
        <p:txBody>
          <a:bodyPr>
            <a:normAutofit fontScale="85000" lnSpcReduction="20000"/>
          </a:bodyPr>
          <a:lstStyle/>
          <a:p>
            <a:pPr algn="r" rtl="1"/>
            <a:r>
              <a:rPr lang="ar-SA" b="1" dirty="0" smtClean="0">
                <a:solidFill>
                  <a:srgbClr val="FF0000"/>
                </a:solidFill>
              </a:rPr>
              <a:t>المحور الثالث: مداخل تنفيذ إدارة المعرفة : </a:t>
            </a:r>
            <a:endParaRPr lang="ar-IQ" b="1" dirty="0" smtClean="0">
              <a:solidFill>
                <a:srgbClr val="FF0000"/>
              </a:solidFill>
            </a:endParaRPr>
          </a:p>
          <a:p>
            <a:pPr algn="r" rtl="1">
              <a:buNone/>
            </a:pPr>
            <a:r>
              <a:rPr lang="ar-IQ" b="1" dirty="0" smtClean="0">
                <a:solidFill>
                  <a:srgbClr val="002060"/>
                </a:solidFill>
              </a:rPr>
              <a:t>ا- مدخل الجيلين:</a:t>
            </a:r>
            <a:endParaRPr lang="en-US" dirty="0" smtClean="0">
              <a:solidFill>
                <a:srgbClr val="002060"/>
              </a:solidFill>
            </a:endParaRPr>
          </a:p>
          <a:p>
            <a:pPr lvl="0" algn="just" rtl="1">
              <a:buNone/>
            </a:pPr>
            <a:r>
              <a:rPr lang="ar-IQ" b="1" dirty="0" smtClean="0"/>
              <a:t>   </a:t>
            </a:r>
            <a:r>
              <a:rPr lang="ar-SA" b="1" dirty="0" smtClean="0">
                <a:solidFill>
                  <a:schemeClr val="accent2">
                    <a:lumMod val="75000"/>
                  </a:schemeClr>
                </a:solidFill>
              </a:rPr>
              <a:t>مدخل الجيل الأول: </a:t>
            </a:r>
            <a:r>
              <a:rPr lang="ar-SA" b="1" dirty="0" smtClean="0"/>
              <a:t>وبموجبه تركز المنظمات على الجوانب المالية والاقتصاد في النفقات، ويدعو الجيل الأول للشروع ببداية صغيرة لتحقيق الارباح السريعة قبل البدء بالمعرفة التي تندمج بالاعمال الاستراتيجية للمنظمة. هذا المدخل يركز على جوانب بسيط نسبياً على الحصول على المعرفة وترميزها.</a:t>
            </a:r>
            <a:endParaRPr lang="en-US" b="1" dirty="0" smtClean="0"/>
          </a:p>
          <a:p>
            <a:pPr lvl="0" algn="just" rtl="1"/>
            <a:r>
              <a:rPr lang="ar-SA" b="1" dirty="0" smtClean="0">
                <a:solidFill>
                  <a:schemeClr val="accent2">
                    <a:lumMod val="75000"/>
                  </a:schemeClr>
                </a:solidFill>
              </a:rPr>
              <a:t>مدخل الجيل الثاني</a:t>
            </a:r>
            <a:r>
              <a:rPr lang="ar-SA" dirty="0" smtClean="0"/>
              <a:t>:</a:t>
            </a:r>
            <a:r>
              <a:rPr lang="en-US" dirty="0" smtClean="0"/>
              <a:t> </a:t>
            </a:r>
            <a:r>
              <a:rPr lang="ar-SA" b="1" dirty="0" smtClean="0"/>
              <a:t>يفترض انه عندما تنضج إدارة المعرفة في المنظمة ينبثق جيل ثان ذو خصائص بارزة مثل القدرة على التمييز بين جانبي العرض والطلب لإدارة المعرفة، ففي جانب العرض يكون التركيز فقط على توزيع ونشر المعرفة المتوافرة ، اما في جانب الطلب فيركز على تلبية حاجة المنظمة إلى معرفة جديدة لذا تميل نحو التعلم والابداع. </a:t>
            </a:r>
            <a:endParaRPr lang="en-US" b="1" dirty="0" smtClean="0"/>
          </a:p>
          <a:p>
            <a:pPr algn="just" rtl="1">
              <a:buNone/>
            </a:pPr>
            <a:r>
              <a:rPr lang="ar-SA" dirty="0" smtClean="0"/>
              <a:t> </a:t>
            </a:r>
            <a:r>
              <a:rPr lang="ar-SA" b="1" dirty="0" smtClean="0">
                <a:solidFill>
                  <a:srgbClr val="002060"/>
                </a:solidFill>
              </a:rPr>
              <a:t>ب- المدخل التقني</a:t>
            </a:r>
            <a:r>
              <a:rPr lang="en-US" dirty="0" smtClean="0">
                <a:solidFill>
                  <a:srgbClr val="002060"/>
                </a:solidFill>
              </a:rPr>
              <a:t>: </a:t>
            </a:r>
            <a:r>
              <a:rPr lang="ar-SA" dirty="0" smtClean="0"/>
              <a:t> </a:t>
            </a:r>
            <a:r>
              <a:rPr lang="ar-IQ" b="1" dirty="0" smtClean="0"/>
              <a:t>يدعو</a:t>
            </a:r>
            <a:r>
              <a:rPr lang="ar-SA" b="1" dirty="0" smtClean="0"/>
              <a:t> إلى تأسيس مركز تطبيقي لإدارة المعرفة، وبموجبه تمتد تطبيقاتها لتشمل الذكاء الاصطناعي ، ويركز على دور تقنية المعلومات كمسوق لإدارة المعرفة باستخدام تقنيات تسهل نشر المعرفة وتطبيقها.ونرى قصورهذا المدخل لتصويره إدارة المعرفة كتقنية في حين انها ثقافة وعملية ومن الممكن تنفيذها حتى بدون توفر التقنية.</a:t>
            </a:r>
            <a:endParaRPr lang="en-US" b="1" dirty="0" smtClean="0"/>
          </a:p>
          <a:p>
            <a:pPr algn="r" rtl="1">
              <a:buNone/>
            </a:pP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324600"/>
          </a:xfrm>
        </p:spPr>
        <p:txBody>
          <a:bodyPr>
            <a:normAutofit fontScale="92500" lnSpcReduction="20000"/>
          </a:bodyPr>
          <a:lstStyle/>
          <a:p>
            <a:pPr algn="r" rtl="1">
              <a:buNone/>
            </a:pPr>
            <a:r>
              <a:rPr lang="ar-SA" dirty="0" smtClean="0">
                <a:solidFill>
                  <a:srgbClr val="002060"/>
                </a:solidFill>
              </a:rPr>
              <a:t>ج-</a:t>
            </a:r>
            <a:r>
              <a:rPr lang="ar-SA" b="1" dirty="0" smtClean="0">
                <a:solidFill>
                  <a:srgbClr val="002060"/>
                </a:solidFill>
              </a:rPr>
              <a:t>مدخل مسؤول المعرفة الرئيس</a:t>
            </a:r>
            <a:r>
              <a:rPr lang="en-US" b="1" dirty="0" smtClean="0">
                <a:solidFill>
                  <a:srgbClr val="002060"/>
                </a:solidFill>
              </a:rPr>
              <a:t> </a:t>
            </a:r>
            <a:r>
              <a:rPr lang="ar-SA" b="1" dirty="0" smtClean="0"/>
              <a:t>(</a:t>
            </a:r>
            <a:r>
              <a:rPr lang="en-US" b="1" dirty="0" smtClean="0"/>
              <a:t>CKO</a:t>
            </a:r>
            <a:r>
              <a:rPr lang="ar-SA" b="1" dirty="0" smtClean="0"/>
              <a:t>)  ابتكرت هذا المدخل منظمات متقدمة  للدخول إلى برنامج إدارة المعرفة لمساعدتها في إدارة موجوداتها المتميزة المتمثلة برأس المال الفكري، ويدعو هذا المدخل المنظمات الساعية لإدارة المعرفة إلى استحداث منصب (</a:t>
            </a:r>
            <a:r>
              <a:rPr lang="en-US" b="1" dirty="0" smtClean="0"/>
              <a:t>CKO</a:t>
            </a:r>
            <a:r>
              <a:rPr lang="ar-SA" b="1" dirty="0" smtClean="0"/>
              <a:t>) ويلزمها بتوفير بعض البنى التحتية الفنية والتنظيمية والتركيز على النشاطات الحاسمة، ويركز على الادوار الثلاثة التي يمكن ان يؤديها(</a:t>
            </a:r>
            <a:r>
              <a:rPr lang="en-US" b="1" dirty="0" smtClean="0"/>
              <a:t>CKO</a:t>
            </a:r>
            <a:r>
              <a:rPr lang="ar-SA" b="1" dirty="0" smtClean="0"/>
              <a:t>) وهي :-</a:t>
            </a:r>
            <a:endParaRPr lang="en-US" b="1" dirty="0" smtClean="0"/>
          </a:p>
          <a:p>
            <a:pPr lvl="0" algn="r" rtl="1"/>
            <a:r>
              <a:rPr lang="ar-SA" b="1" dirty="0" smtClean="0"/>
              <a:t>مسؤولية تطوير برامج إدارة المعرفة وتنفيذها.</a:t>
            </a:r>
            <a:endParaRPr lang="en-US" b="1" dirty="0" smtClean="0"/>
          </a:p>
          <a:p>
            <a:pPr lvl="0" algn="r" rtl="1"/>
            <a:r>
              <a:rPr lang="ar-SA" b="1" dirty="0" smtClean="0"/>
              <a:t>تطوير الاستراتيجية التي توجه كيفية مسك ومعالجة المنظمة لموجوداتها الفكرية.</a:t>
            </a:r>
            <a:endParaRPr lang="en-US" b="1" dirty="0" smtClean="0"/>
          </a:p>
          <a:p>
            <a:pPr lvl="0" algn="r" rtl="1"/>
            <a:r>
              <a:rPr lang="ar-SA" b="1" dirty="0" smtClean="0"/>
              <a:t>تبني ثقافة المنظمة التي تركز على التعلم والنمو الدائم. </a:t>
            </a:r>
            <a:endParaRPr lang="en-US" b="1" dirty="0" smtClean="0"/>
          </a:p>
          <a:p>
            <a:pPr algn="r" rtl="1">
              <a:buNone/>
            </a:pPr>
            <a:r>
              <a:rPr lang="ar-SA" b="1" dirty="0" smtClean="0">
                <a:solidFill>
                  <a:srgbClr val="002060"/>
                </a:solidFill>
              </a:rPr>
              <a:t>د- المدخل الاجتماعي – الفني</a:t>
            </a:r>
            <a:r>
              <a:rPr lang="ar-SA" dirty="0" smtClean="0"/>
              <a:t>: </a:t>
            </a:r>
            <a:r>
              <a:rPr lang="ar-SA" b="1" dirty="0" smtClean="0"/>
              <a:t>يؤكد على الترابط المتبادل بين الوظائف الاجتماعية والفنية للمنظمة، وعلاقة المنظمة ككل بالبيئة ، وعلى ان المنظمات مؤلفة من الأفراد الذين ينتجون السلع والخدمات باستعمال تقنيات تؤثر على العمليات، وعلى تلاؤم التقنيات ونشاطات الأفراد الذين يشغلونها </a:t>
            </a:r>
            <a:r>
              <a:rPr lang="ar-IQ" b="1" dirty="0" smtClean="0"/>
              <a:t>.</a:t>
            </a:r>
            <a:endParaRPr lang="en-US" b="1" dirty="0" smtClean="0"/>
          </a:p>
          <a:p>
            <a:pPr algn="r" rtl="1">
              <a:buNone/>
            </a:pP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86800" cy="6400800"/>
          </a:xfrm>
        </p:spPr>
        <p:txBody>
          <a:bodyPr>
            <a:normAutofit fontScale="85000" lnSpcReduction="20000"/>
          </a:bodyPr>
          <a:lstStyle/>
          <a:p>
            <a:pPr algn="r" rtl="1">
              <a:buNone/>
            </a:pPr>
            <a:r>
              <a:rPr lang="ar-SA" b="1" dirty="0" smtClean="0">
                <a:solidFill>
                  <a:srgbClr val="FF0000"/>
                </a:solidFill>
              </a:rPr>
              <a:t>هـ. أشار (</a:t>
            </a:r>
            <a:r>
              <a:rPr lang="en-US" b="1" dirty="0" smtClean="0">
                <a:solidFill>
                  <a:srgbClr val="FF0000"/>
                </a:solidFill>
              </a:rPr>
              <a:t>Daft,2001</a:t>
            </a:r>
            <a:r>
              <a:rPr lang="ar-SA" b="1" dirty="0" smtClean="0">
                <a:solidFill>
                  <a:srgbClr val="FF0000"/>
                </a:solidFill>
              </a:rPr>
              <a:t>) إلى مدخلين لإدارة المعرفة هما:-</a:t>
            </a:r>
            <a:endParaRPr lang="en-US" b="1" dirty="0" smtClean="0">
              <a:solidFill>
                <a:srgbClr val="FF0000"/>
              </a:solidFill>
            </a:endParaRPr>
          </a:p>
          <a:p>
            <a:pPr algn="just" rtl="1">
              <a:buNone/>
            </a:pPr>
            <a:r>
              <a:rPr lang="ar-SA" dirty="0" smtClean="0"/>
              <a:t>  </a:t>
            </a:r>
            <a:r>
              <a:rPr lang="ar-SA" b="1" dirty="0" smtClean="0">
                <a:solidFill>
                  <a:schemeClr val="accent2">
                    <a:lumMod val="75000"/>
                  </a:schemeClr>
                </a:solidFill>
              </a:rPr>
              <a:t>الأول: (مدخل الأشخاص إلى الوثائق</a:t>
            </a:r>
            <a:r>
              <a:rPr lang="ar-SA" dirty="0" smtClean="0">
                <a:solidFill>
                  <a:schemeClr val="accent2">
                    <a:lumMod val="75000"/>
                  </a:schemeClr>
                </a:solidFill>
              </a:rPr>
              <a:t>) </a:t>
            </a:r>
            <a:r>
              <a:rPr lang="ar-SA" b="1" dirty="0" smtClean="0">
                <a:solidFill>
                  <a:schemeClr val="accent2">
                    <a:lumMod val="75000"/>
                  </a:schemeClr>
                </a:solidFill>
              </a:rPr>
              <a:t> </a:t>
            </a:r>
            <a:r>
              <a:rPr lang="ar-SA" b="1" dirty="0" smtClean="0"/>
              <a:t>الذي يؤكد على ترابط الأفراد مع الوثائق لاحتواء المعرفة الظاهرة التي يمكن ترميزها، وتستثمر المنظمات وفق هذا المدخل في توليد المعرفة وتطويرها على شكل وثائق، وتحقق الارباح غير المعتادة باعادة استعمالها عدة مرات، والغاية من التوثيق هو وضع المعرفة بصورة يجعلها في متناول العاملين الذين يحتاجون اليها، ومن آليات هذا المدخل المكتبات الالكترونية والوثائق المطبوعة. </a:t>
            </a:r>
            <a:endParaRPr lang="ar-IQ" b="1" dirty="0" smtClean="0"/>
          </a:p>
          <a:p>
            <a:pPr algn="just" rtl="1">
              <a:buNone/>
            </a:pPr>
            <a:r>
              <a:rPr lang="ar-SA" dirty="0" smtClean="0"/>
              <a:t>  </a:t>
            </a:r>
            <a:r>
              <a:rPr lang="ar-SA" b="1" dirty="0" smtClean="0">
                <a:solidFill>
                  <a:schemeClr val="accent2">
                    <a:lumMod val="75000"/>
                  </a:schemeClr>
                </a:solidFill>
              </a:rPr>
              <a:t>الثاني: (مدخل الأشخاص إلى الأشخاص</a:t>
            </a:r>
            <a:r>
              <a:rPr lang="ar-SA" dirty="0" smtClean="0">
                <a:solidFill>
                  <a:schemeClr val="accent2">
                    <a:lumMod val="75000"/>
                  </a:schemeClr>
                </a:solidFill>
              </a:rPr>
              <a:t>) </a:t>
            </a:r>
            <a:r>
              <a:rPr lang="ar-SA" b="1" dirty="0" smtClean="0"/>
              <a:t>وبموجبه تقوم المنظمات برفع معرفة العاملين فيها، وزيادة خبراتهم من خلال تسهيل المقابلات والحوار وجهاً لوجه مع أصحاب الخبرة، لذا يكون </a:t>
            </a:r>
            <a:r>
              <a:rPr lang="ar-IQ" b="1" dirty="0" smtClean="0"/>
              <a:t>ال</a:t>
            </a:r>
            <a:r>
              <a:rPr lang="ar-SA" b="1" dirty="0" smtClean="0"/>
              <a:t>تركيزموجهاً لتطوير شبكات الاتصال التي تربط الأفراد مع بعضهم. وآليات إدارة المعرفة وفق هذا المدخل هي المحاورة و</a:t>
            </a:r>
            <a:r>
              <a:rPr lang="ar-IQ" b="1" dirty="0" smtClean="0"/>
              <a:t>ال</a:t>
            </a:r>
            <a:r>
              <a:rPr lang="ar-SA" b="1" dirty="0" smtClean="0"/>
              <a:t>تعلم</a:t>
            </a:r>
            <a:r>
              <a:rPr lang="ar-IQ" b="1" dirty="0" smtClean="0"/>
              <a:t> </a:t>
            </a:r>
            <a:r>
              <a:rPr lang="ar-SA" b="1" dirty="0" smtClean="0"/>
              <a:t>والقصص وهو ملائم لإدارة المعرفة الضمنية. </a:t>
            </a:r>
            <a:endParaRPr lang="ar-IQ" b="1" dirty="0" smtClean="0"/>
          </a:p>
          <a:p>
            <a:pPr algn="just" rtl="1">
              <a:buNone/>
            </a:pPr>
            <a:r>
              <a:rPr lang="ar-IQ" b="1" dirty="0" smtClean="0"/>
              <a:t>هناك</a:t>
            </a:r>
            <a:r>
              <a:rPr lang="ar-SA" b="1" dirty="0" smtClean="0"/>
              <a:t> ضرورة </a:t>
            </a:r>
            <a:r>
              <a:rPr lang="ar-IQ" b="1" dirty="0" smtClean="0"/>
              <a:t>ل</a:t>
            </a:r>
            <a:r>
              <a:rPr lang="ar-SA" b="1" dirty="0" smtClean="0"/>
              <a:t>تكامل كلا المدخلين لانه من الصعب إيجاد منظمة تستخدم أحد المدخلين دون الآخر،  أفضلية مدخل على الآخر </a:t>
            </a:r>
            <a:r>
              <a:rPr lang="ar-IQ" b="1" dirty="0" smtClean="0"/>
              <a:t>يتبع </a:t>
            </a:r>
            <a:r>
              <a:rPr lang="ar-SA" b="1" dirty="0" smtClean="0"/>
              <a:t>طبيعة عمل المنظمة ان كانت للخدمات الاستشارية فتركز على المدخل الثاني ام صناعية فتركز على المدخل الأول.</a:t>
            </a: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pPr rtl="1"/>
            <a:r>
              <a:rPr lang="ar-SA" sz="2800" b="1" dirty="0" smtClean="0"/>
              <a:t>مبررات التحول باتجاه إدارة المعرفة</a:t>
            </a:r>
            <a:endParaRPr lang="en-US" sz="2800" dirty="0"/>
          </a:p>
        </p:txBody>
      </p:sp>
      <p:sp>
        <p:nvSpPr>
          <p:cNvPr id="3" name="Content Placeholder 2"/>
          <p:cNvSpPr>
            <a:spLocks noGrp="1"/>
          </p:cNvSpPr>
          <p:nvPr>
            <p:ph idx="1"/>
          </p:nvPr>
        </p:nvSpPr>
        <p:spPr>
          <a:xfrm>
            <a:off x="0" y="838200"/>
            <a:ext cx="9144000" cy="6019800"/>
          </a:xfrm>
        </p:spPr>
        <p:txBody>
          <a:bodyPr>
            <a:noAutofit/>
          </a:bodyPr>
          <a:lstStyle/>
          <a:p>
            <a:pPr algn="r" rtl="1">
              <a:buNone/>
            </a:pPr>
            <a:r>
              <a:rPr lang="ar-SA" sz="2000" b="1" dirty="0" smtClean="0">
                <a:cs typeface="+mj-cs"/>
              </a:rPr>
              <a:t>المبررات التي شجعت للتحول باتجاه إدارة المعرفة بالنقاط الآتية:-</a:t>
            </a:r>
            <a:endParaRPr lang="en-US" sz="2000" b="1" dirty="0" smtClean="0">
              <a:cs typeface="+mj-cs"/>
            </a:endParaRPr>
          </a:p>
          <a:p>
            <a:pPr algn="r" rtl="1">
              <a:buNone/>
            </a:pPr>
            <a:r>
              <a:rPr lang="ar-IQ" sz="2000" b="1" dirty="0" smtClean="0">
                <a:cs typeface="+mj-cs"/>
              </a:rPr>
              <a:t>1</a:t>
            </a:r>
            <a:r>
              <a:rPr lang="ar-SA" sz="2000" b="1" dirty="0" smtClean="0">
                <a:cs typeface="+mj-cs"/>
              </a:rPr>
              <a:t>- تعاظم دور المعرفة في النجاح المنظمي. كونها فرصة كبيرة لتخفيض الكلفة  ورفع موجودات المنظمة لتوليد الايرادات الجديدة.</a:t>
            </a:r>
            <a:endParaRPr lang="en-US" sz="2000" b="1" dirty="0" smtClean="0">
              <a:cs typeface="+mj-cs"/>
            </a:endParaRPr>
          </a:p>
          <a:p>
            <a:pPr algn="r" rtl="1">
              <a:buNone/>
            </a:pPr>
            <a:r>
              <a:rPr lang="ar-IQ" sz="2000" b="1" dirty="0" smtClean="0">
                <a:cs typeface="+mj-cs"/>
              </a:rPr>
              <a:t>2</a:t>
            </a:r>
            <a:r>
              <a:rPr lang="ar-SA" sz="2000" b="1" dirty="0" smtClean="0">
                <a:cs typeface="+mj-cs"/>
              </a:rPr>
              <a:t>- العولمة التي جعلت المجتمعات العالمية الآن على تماس مباشر بوسائل سهلة قليلة الكلفة كالفضائيات والانترنيت والتي أسهمت بتسهيل خلق وتبادل التقارير وتوفير نظم الاتصال عن بعد وتوفير بنى تحتية أخرى للاتصالات.</a:t>
            </a:r>
            <a:endParaRPr lang="en-US" sz="2000" b="1" dirty="0" smtClean="0">
              <a:cs typeface="+mj-cs"/>
            </a:endParaRPr>
          </a:p>
          <a:p>
            <a:pPr algn="r" rtl="1">
              <a:buNone/>
            </a:pPr>
            <a:r>
              <a:rPr lang="ar-IQ" sz="2000" b="1" dirty="0" smtClean="0">
                <a:cs typeface="+mj-cs"/>
              </a:rPr>
              <a:t>3</a:t>
            </a:r>
            <a:r>
              <a:rPr lang="ar-SA" sz="2000" b="1" dirty="0" smtClean="0">
                <a:cs typeface="+mj-cs"/>
              </a:rPr>
              <a:t>- اللاملموسية القياسية للمعرفة ذاتها اذ أصبحت أغلب المنظمات قادرة على تلمس أثر المعرفة في عمليات الأعمال فيها وقادرة على قياس الأثر بشفافية أكبر.</a:t>
            </a:r>
            <a:endParaRPr lang="en-US" sz="2000" b="1" dirty="0" smtClean="0">
              <a:cs typeface="+mj-cs"/>
            </a:endParaRPr>
          </a:p>
          <a:p>
            <a:pPr algn="r" rtl="1">
              <a:buNone/>
            </a:pPr>
            <a:r>
              <a:rPr lang="ar-IQ" sz="2000" b="1" dirty="0" smtClean="0">
                <a:cs typeface="+mj-cs"/>
              </a:rPr>
              <a:t>4</a:t>
            </a:r>
            <a:r>
              <a:rPr lang="ar-SA" sz="2000" b="1" dirty="0" smtClean="0">
                <a:cs typeface="+mj-cs"/>
              </a:rPr>
              <a:t>- إدراك أسواق المال العالمية </a:t>
            </a:r>
            <a:r>
              <a:rPr lang="ar-IQ" sz="2000" b="1" dirty="0" smtClean="0">
                <a:cs typeface="+mj-cs"/>
              </a:rPr>
              <a:t>ا</a:t>
            </a:r>
            <a:r>
              <a:rPr lang="ar-SA" sz="2000" b="1" dirty="0" smtClean="0">
                <a:cs typeface="+mj-cs"/>
              </a:rPr>
              <a:t>ن المعلوماتية والمعرفة هي مصدرالميزة التنافسية أهم م</a:t>
            </a:r>
            <a:r>
              <a:rPr lang="ar-IQ" sz="2000" b="1" dirty="0" smtClean="0">
                <a:cs typeface="+mj-cs"/>
              </a:rPr>
              <a:t>ن</a:t>
            </a:r>
            <a:r>
              <a:rPr lang="ar-SA" sz="2000" b="1" dirty="0" smtClean="0">
                <a:cs typeface="+mj-cs"/>
              </a:rPr>
              <a:t> الأرض وراس المال </a:t>
            </a:r>
            <a:endParaRPr lang="en-US" sz="2000" b="1" dirty="0" smtClean="0">
              <a:cs typeface="+mj-cs"/>
            </a:endParaRPr>
          </a:p>
          <a:p>
            <a:pPr algn="r" rtl="1">
              <a:buNone/>
            </a:pPr>
            <a:r>
              <a:rPr lang="ar-IQ" sz="2000" b="1" dirty="0" smtClean="0">
                <a:cs typeface="+mj-cs"/>
              </a:rPr>
              <a:t>5</a:t>
            </a:r>
            <a:r>
              <a:rPr lang="ar-SA" sz="2000" b="1" dirty="0" smtClean="0">
                <a:cs typeface="+mj-cs"/>
              </a:rPr>
              <a:t>- تشعب إدارة المعرفة والاحتمالية الكبيرة في تطبيقها </a:t>
            </a:r>
            <a:r>
              <a:rPr lang="ar-IQ" sz="2000" b="1" dirty="0" smtClean="0">
                <a:cs typeface="+mj-cs"/>
              </a:rPr>
              <a:t>وتنوع </a:t>
            </a:r>
            <a:r>
              <a:rPr lang="ar-SA" sz="2000" b="1" dirty="0" smtClean="0">
                <a:cs typeface="+mj-cs"/>
              </a:rPr>
              <a:t>المعرفة والنظم والعمليات التي تدعم تطبيقها.</a:t>
            </a:r>
            <a:endParaRPr lang="en-US" sz="2000" b="1" dirty="0" smtClean="0">
              <a:cs typeface="+mj-cs"/>
            </a:endParaRPr>
          </a:p>
          <a:p>
            <a:pPr algn="r" rtl="1">
              <a:buNone/>
            </a:pPr>
            <a:r>
              <a:rPr lang="ar-IQ" sz="2000" b="1" dirty="0" smtClean="0">
                <a:cs typeface="+mj-cs"/>
              </a:rPr>
              <a:t>6</a:t>
            </a:r>
            <a:r>
              <a:rPr lang="ar-SA" sz="2000" b="1" dirty="0" smtClean="0">
                <a:cs typeface="+mj-cs"/>
              </a:rPr>
              <a:t>- تزايد الادراك </a:t>
            </a:r>
            <a:r>
              <a:rPr lang="ar-IQ" sz="2000" b="1" dirty="0" smtClean="0">
                <a:cs typeface="+mj-cs"/>
              </a:rPr>
              <a:t>ا</a:t>
            </a:r>
            <a:r>
              <a:rPr lang="ar-SA" sz="2000" b="1" dirty="0" smtClean="0">
                <a:cs typeface="+mj-cs"/>
              </a:rPr>
              <a:t>ن القيمة الحقيقية والبعيدة المدى للمعرفة ليس بالضرورة تعتمد على قيمتها في لحظة توليدها.</a:t>
            </a:r>
            <a:endParaRPr lang="ar-IQ" sz="2000" b="1" dirty="0" smtClean="0">
              <a:cs typeface="+mj-cs"/>
            </a:endParaRPr>
          </a:p>
          <a:p>
            <a:pPr algn="r" rtl="1">
              <a:buNone/>
            </a:pPr>
            <a:r>
              <a:rPr lang="ar-IQ" sz="2000" b="1" dirty="0" smtClean="0">
                <a:cs typeface="+mj-cs"/>
              </a:rPr>
              <a:t> 7-ا</a:t>
            </a:r>
            <a:r>
              <a:rPr lang="ar-SA" sz="2000" b="1" dirty="0" smtClean="0">
                <a:cs typeface="+mj-cs"/>
              </a:rPr>
              <a:t>لطبيعة الديناميكية للموجودات المعرفية لتعزيزهاالمستمر بتطوير معرفة جديدة يجعل ادارتها عملية معقدة .</a:t>
            </a:r>
            <a:endParaRPr lang="en-US" sz="2000" b="1" dirty="0" smtClean="0">
              <a:cs typeface="+mj-cs"/>
            </a:endParaRPr>
          </a:p>
          <a:p>
            <a:pPr algn="r" rtl="1">
              <a:buNone/>
            </a:pPr>
            <a:r>
              <a:rPr lang="ar-IQ" sz="2000" b="1" dirty="0" smtClean="0">
                <a:cs typeface="+mj-cs"/>
              </a:rPr>
              <a:t>8</a:t>
            </a:r>
            <a:r>
              <a:rPr lang="ar-SA" sz="2000" b="1" dirty="0" smtClean="0">
                <a:cs typeface="+mj-cs"/>
              </a:rPr>
              <a:t>- اختلاف طبيعة المعرفة كثيراً عن البيانات والمعلومات ، فضلاً عن اختلاف نظم تفسيرها ونقلها عن نظم تفسير ونقل المعلومات ، وبالتالي تكون القيمة المضافة لها تختلف عن القيمة المضافة للمعلومات.</a:t>
            </a:r>
            <a:endParaRPr lang="en-US" sz="2000" b="1" dirty="0" smtClean="0">
              <a:cs typeface="+mj-cs"/>
            </a:endParaRPr>
          </a:p>
          <a:p>
            <a:pPr algn="r" rtl="1">
              <a:buNone/>
            </a:pPr>
            <a:r>
              <a:rPr lang="ar-IQ" sz="2000" b="1" dirty="0" smtClean="0">
                <a:cs typeface="+mj-cs"/>
              </a:rPr>
              <a:t>9</a:t>
            </a:r>
            <a:r>
              <a:rPr lang="ar-SA" sz="2000" b="1" dirty="0" smtClean="0">
                <a:cs typeface="+mj-cs"/>
              </a:rPr>
              <a:t>- التغيير الواسع والسريع في أذواق واتجاهات الزبون جعلت الانماط الادارية التقليدية غير ملاءمة </a:t>
            </a:r>
            <a:r>
              <a:rPr lang="ar-IQ" sz="2000" b="1" dirty="0" smtClean="0">
                <a:cs typeface="+mj-cs"/>
              </a:rPr>
              <a:t> لل</a:t>
            </a:r>
            <a:r>
              <a:rPr lang="ar-SA" sz="2000" b="1" dirty="0" smtClean="0">
                <a:cs typeface="+mj-cs"/>
              </a:rPr>
              <a:t>تغييرات.</a:t>
            </a:r>
            <a:endParaRPr lang="en-US" sz="2000" b="1" dirty="0" smtClean="0">
              <a:cs typeface="+mj-cs"/>
            </a:endParaRPr>
          </a:p>
          <a:p>
            <a:pPr algn="r">
              <a:buNone/>
            </a:pPr>
            <a:r>
              <a:rPr lang="ar-SA" sz="2000" b="1" dirty="0" smtClean="0">
                <a:cs typeface="+mj-cs"/>
              </a:rPr>
              <a:t>10-اتساع المجالات التي نجحت إدارة المعرفة بمعالجتها سيما في مجال التنافس والابداع والتجديد والتنوع.</a:t>
            </a:r>
            <a:endParaRPr lang="ar-IQ" sz="2000" b="1" dirty="0">
              <a:cs typeface="+mj-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pPr rtl="1"/>
            <a:r>
              <a:rPr lang="ar-IQ" b="1" dirty="0" smtClean="0"/>
              <a:t> مدارس ادارة المعرفة</a:t>
            </a:r>
            <a:endParaRPr lang="en-US" dirty="0"/>
          </a:p>
        </p:txBody>
      </p:sp>
      <p:sp>
        <p:nvSpPr>
          <p:cNvPr id="3" name="Content Placeholder 2"/>
          <p:cNvSpPr>
            <a:spLocks noGrp="1"/>
          </p:cNvSpPr>
          <p:nvPr>
            <p:ph idx="1"/>
          </p:nvPr>
        </p:nvSpPr>
        <p:spPr>
          <a:xfrm>
            <a:off x="228600" y="914400"/>
            <a:ext cx="8686800" cy="5715000"/>
          </a:xfrm>
        </p:spPr>
        <p:txBody>
          <a:bodyPr>
            <a:normAutofit fontScale="70000" lnSpcReduction="20000"/>
          </a:bodyPr>
          <a:lstStyle/>
          <a:p>
            <a:pPr lvl="0" algn="just" rtl="1">
              <a:buNone/>
            </a:pPr>
            <a:r>
              <a:rPr lang="ar-IQ" b="1" dirty="0" smtClean="0">
                <a:solidFill>
                  <a:srgbClr val="FF0000"/>
                </a:solidFill>
              </a:rPr>
              <a:t>1- المدرسة التكنوقراطية </a:t>
            </a:r>
            <a:r>
              <a:rPr lang="ar-IQ" b="1" dirty="0" smtClean="0"/>
              <a:t>: قائمة على اساس تقانات المعلومات والادارة , وهي تطرح فكرة انة يجب تفعيل المعرفة المتخصصة , ورسم خارطة لها وترميزها ورقابتها وتحديثها في قواعد المعرفة . فمن دون تقانات المعلومات والاتصالات لاتكون هذه المدارس ممكنة , ولاجل تسهيل وتوزيع المعرفة كان هناك تاييد لاستخدام قواميس المعرفة ، فضلا عن ضرورة مكافأة الاسهامات في قواعد المعرفة وضرورة وجود الدافع المستمر لتحسين عمليات المعرفة .</a:t>
            </a:r>
            <a:endParaRPr lang="en-US" b="1" dirty="0" smtClean="0"/>
          </a:p>
          <a:p>
            <a:pPr lvl="0" algn="just" rtl="1">
              <a:buNone/>
            </a:pPr>
            <a:r>
              <a:rPr lang="ar-IQ" b="1" dirty="0" smtClean="0">
                <a:solidFill>
                  <a:srgbClr val="FF0000"/>
                </a:solidFill>
              </a:rPr>
              <a:t>2- المدرسة الاقتصادية </a:t>
            </a:r>
            <a:r>
              <a:rPr lang="ar-IQ" b="1" dirty="0" smtClean="0"/>
              <a:t>: تركز على خلق تدفقات ايرادات ناتجة عن استغلال المعرفة وراس المال الفكري . وتؤكد على استغلال المعرفة وتاكيد اقل على استكشافها  بمعنى ان التاكيد يكون على حماية واستغلال موجودات المعرفة لتحقيق العائد على الاستثمارات. فان القدرة على الادارة الهجومية لملكية قيمة المعرفة , والقدرة على ادارة الموجودات الفكرية بوصفها عمليات روتينية بالامكان جعلها عوامل  لنجاح هذه المدارس . </a:t>
            </a:r>
            <a:endParaRPr lang="en-US" b="1" dirty="0" smtClean="0"/>
          </a:p>
          <a:p>
            <a:pPr lvl="0" algn="just" rtl="1">
              <a:buNone/>
            </a:pPr>
            <a:r>
              <a:rPr lang="ar-IQ" b="1" dirty="0" smtClean="0">
                <a:solidFill>
                  <a:srgbClr val="FF0000"/>
                </a:solidFill>
              </a:rPr>
              <a:t>3- المدرسة السلوكية :  </a:t>
            </a:r>
            <a:r>
              <a:rPr lang="ar-IQ" b="1" dirty="0" smtClean="0"/>
              <a:t>تحفز وتؤثر في المدرين والادارة لتكون تفاعلية في الابداع والمشاركة واستخدام المعرفة بوصفها مورد , وانها تشجع تحطيمم " قيود المعرفة " و ان العلاقة بين صناع المعرفة يجب ان تكون واسعة , ومؤيدة لحالات تجميع مجاميع الافراد  في هياكل وشبكات منظمية ذات اهداف مشتركة للمشاركة بالمعرفة . </a:t>
            </a:r>
            <a:endParaRPr lang="en-US" b="1" dirty="0" smtClean="0"/>
          </a:p>
          <a:p>
            <a:pPr lvl="0" algn="just" rtl="1">
              <a:buNone/>
            </a:pPr>
            <a:r>
              <a:rPr lang="ar-IQ" b="1" dirty="0" smtClean="0">
                <a:solidFill>
                  <a:srgbClr val="FF0000"/>
                </a:solidFill>
              </a:rPr>
              <a:t>4- المدرسة الاستراتيجية : </a:t>
            </a:r>
            <a:r>
              <a:rPr lang="ar-IQ" b="1" dirty="0" smtClean="0"/>
              <a:t>التي تعد مهمة بالدرجة الاساس لرفع الوعي حول قيمة المعرفة بوصفها موردا استراتيجيا , لان ادارة المعرفة هي جوهر الاستراتيجية التنافسية للمنظمة . </a:t>
            </a:r>
            <a:endParaRPr lang="en-US" b="1" dirty="0" smtClean="0"/>
          </a:p>
          <a:p>
            <a:pPr algn="just" rtl="1">
              <a:buNone/>
            </a:pPr>
            <a:r>
              <a:rPr lang="ar-IQ" b="1" dirty="0" smtClean="0"/>
              <a:t>  لا احد يزعم  بان اي مدرسة من المدارس تتفوق على المدارس الاخرى.</a:t>
            </a:r>
            <a:endParaRPr lang="en-US"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317</TotalTime>
  <Words>1382</Words>
  <Application>Microsoft Office PowerPoint</Application>
  <PresentationFormat>On-screen Show (4:3)</PresentationFormat>
  <Paragraphs>49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 مداخل إدارة المعرفة /جامعة بغداد  أ.د.صلاح الدين عواد الكبيسي</vt:lpstr>
      <vt:lpstr>Slide 2</vt:lpstr>
      <vt:lpstr>Slide 3</vt:lpstr>
      <vt:lpstr>Slide 4</vt:lpstr>
      <vt:lpstr>Slide 5</vt:lpstr>
      <vt:lpstr>Slide 6</vt:lpstr>
      <vt:lpstr>مبررات التحول باتجاه إدارة المعرفة</vt:lpstr>
      <vt:lpstr> مدارس ادارة المعرفة</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المبحث الثاني: مداخل إدارة المعرفة </dc:title>
  <dc:creator>Alrawasi</dc:creator>
  <cp:lastModifiedBy>Alrawasi</cp:lastModifiedBy>
  <cp:revision>37</cp:revision>
  <dcterms:created xsi:type="dcterms:W3CDTF">2006-08-16T00:00:00Z</dcterms:created>
  <dcterms:modified xsi:type="dcterms:W3CDTF">2023-10-29T16:58:50Z</dcterms:modified>
</cp:coreProperties>
</file>