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219199"/>
          </a:xfrm>
        </p:spPr>
        <p:txBody>
          <a:bodyPr>
            <a:normAutofit fontScale="90000"/>
          </a:bodyPr>
          <a:lstStyle/>
          <a:p>
            <a:r>
              <a:rPr lang="ar-IQ" b="1" dirty="0" smtClean="0"/>
              <a:t>تطور المعرفة وفقا للمدارس </a:t>
            </a:r>
            <a:r>
              <a:rPr lang="ar-IQ" b="1" dirty="0" smtClean="0"/>
              <a:t>التنظيمية</a:t>
            </a:r>
            <a:br>
              <a:rPr lang="ar-IQ" b="1" dirty="0" smtClean="0"/>
            </a:br>
            <a:r>
              <a:rPr lang="ar-IQ" sz="3100" b="1" dirty="0" smtClean="0"/>
              <a:t>أ.د.صلاح الدين عواد الكبيسي</a:t>
            </a:r>
            <a:endParaRPr lang="ar-IQ" sz="3100" b="1" dirty="0"/>
          </a:p>
        </p:txBody>
      </p:sp>
      <p:sp>
        <p:nvSpPr>
          <p:cNvPr id="3" name="Subtitle 2"/>
          <p:cNvSpPr>
            <a:spLocks noGrp="1"/>
          </p:cNvSpPr>
          <p:nvPr>
            <p:ph type="subTitle" idx="1"/>
          </p:nvPr>
        </p:nvSpPr>
        <p:spPr>
          <a:xfrm>
            <a:off x="152400" y="1600200"/>
            <a:ext cx="8763000" cy="5029200"/>
          </a:xfrm>
        </p:spPr>
        <p:txBody>
          <a:bodyPr>
            <a:normAutofit fontScale="92500"/>
          </a:bodyPr>
          <a:lstStyle/>
          <a:p>
            <a:pPr algn="r" rtl="1"/>
            <a:r>
              <a:rPr lang="ar-SA" b="1" dirty="0" smtClean="0">
                <a:solidFill>
                  <a:schemeClr val="tx1"/>
                </a:solidFill>
              </a:rPr>
              <a:t>جرى تناول المعرفة وفقا لمبادى المدارس الفكرية الادارية والتنظيمة </a:t>
            </a:r>
            <a:r>
              <a:rPr lang="ar-IQ" b="1" dirty="0" smtClean="0">
                <a:solidFill>
                  <a:schemeClr val="tx1"/>
                </a:solidFill>
              </a:rPr>
              <a:t>:</a:t>
            </a:r>
          </a:p>
          <a:p>
            <a:pPr algn="r" rtl="1"/>
            <a:r>
              <a:rPr lang="ar-SA" b="1" dirty="0" smtClean="0">
                <a:solidFill>
                  <a:srgbClr val="FF0000"/>
                </a:solidFill>
              </a:rPr>
              <a:t>اولا": المدرسة التقليدية</a:t>
            </a:r>
            <a:endParaRPr lang="en-US" b="1" dirty="0" smtClean="0">
              <a:solidFill>
                <a:srgbClr val="FF0000"/>
              </a:solidFill>
            </a:endParaRPr>
          </a:p>
          <a:p>
            <a:pPr rtl="1"/>
            <a:r>
              <a:rPr lang="ar-SA" b="1" dirty="0" smtClean="0">
                <a:solidFill>
                  <a:schemeClr val="tx1"/>
                </a:solidFill>
              </a:rPr>
              <a:t> تناولت هذه المدرسة المعرفة من زاوية جمع الحقائق العلمية التي تصف ظاهرة التنظيم ومحركاته</a:t>
            </a:r>
            <a:r>
              <a:rPr lang="ar-IQ" b="1" dirty="0" smtClean="0">
                <a:solidFill>
                  <a:schemeClr val="tx1"/>
                </a:solidFill>
              </a:rPr>
              <a:t>: </a:t>
            </a:r>
            <a:r>
              <a:rPr lang="ar-SA" b="1" dirty="0" smtClean="0">
                <a:solidFill>
                  <a:schemeClr val="tx1"/>
                </a:solidFill>
              </a:rPr>
              <a:t>سيتم استعراض اسهامات تلك المدرسة وفقا لنظرياتها الرئيسة:</a:t>
            </a:r>
            <a:endParaRPr lang="ar-IQ" b="1" dirty="0" smtClean="0">
              <a:solidFill>
                <a:schemeClr val="tx1"/>
              </a:solidFill>
            </a:endParaRPr>
          </a:p>
          <a:p>
            <a:pPr lvl="0" algn="r" rtl="1"/>
            <a:r>
              <a:rPr lang="ar-IQ" b="1" dirty="0" smtClean="0">
                <a:solidFill>
                  <a:schemeClr val="tx1"/>
                </a:solidFill>
              </a:rPr>
              <a:t>1- ا</a:t>
            </a:r>
            <a:r>
              <a:rPr lang="ar-SA" b="1" dirty="0" smtClean="0">
                <a:solidFill>
                  <a:schemeClr val="tx1"/>
                </a:solidFill>
              </a:rPr>
              <a:t>لنظرية البيروقراطية </a:t>
            </a:r>
            <a:r>
              <a:rPr lang="ar-IQ" b="1" dirty="0" smtClean="0">
                <a:solidFill>
                  <a:schemeClr val="tx1"/>
                </a:solidFill>
              </a:rPr>
              <a:t>: </a:t>
            </a:r>
            <a:r>
              <a:rPr lang="ar-SA" b="1" dirty="0" smtClean="0">
                <a:solidFill>
                  <a:schemeClr val="tx1"/>
                </a:solidFill>
              </a:rPr>
              <a:t>طرحت هذه النظرية من قبل العالم الالماني (ماكس ويبر 1864- 1920) الذي دعا الى اعتماد الخبرة والمهارة وركز على جملة خصائص تصف التنظيم </a:t>
            </a:r>
            <a:r>
              <a:rPr lang="ar-IQ" b="1" dirty="0" smtClean="0">
                <a:solidFill>
                  <a:schemeClr val="tx1"/>
                </a:solidFill>
              </a:rPr>
              <a:t>، </a:t>
            </a:r>
            <a:r>
              <a:rPr lang="ar-SA" b="1" dirty="0" smtClean="0">
                <a:solidFill>
                  <a:schemeClr val="tx1"/>
                </a:solidFill>
              </a:rPr>
              <a:t>يبدو دور المعرفة والمؤهلات فيها واضحا" مثل التخصص في العمل وتوزيع الانشطة والمهام وتوزع السلطة </a:t>
            </a:r>
            <a:r>
              <a:rPr lang="ar-IQ" b="1" dirty="0" smtClean="0">
                <a:solidFill>
                  <a:schemeClr val="tx1"/>
                </a:solidFill>
              </a:rPr>
              <a:t>.</a:t>
            </a:r>
            <a:endParaRPr lang="en-US" b="1" dirty="0" smtClean="0">
              <a:solidFill>
                <a:schemeClr val="tx1"/>
              </a:solidFill>
            </a:endParaRPr>
          </a:p>
          <a:p>
            <a:pPr algn="r" rtl="1"/>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a:bodyPr>
          <a:lstStyle/>
          <a:p>
            <a:pPr algn="r" rtl="1"/>
            <a:r>
              <a:rPr lang="ar-SA" b="1" dirty="0" smtClean="0"/>
              <a:t>المعرفة وفق هذه النظرية تركز على اليات تدعم تلك المبادئ التي تؤسس للتخصص وتقسيم العمل والتوثيق  وقد ركز ويبر على مبدأ الرشد الذي يتمثل بمؤشرين اساسيين تبدو المعرفة حاضرة فيهما وهما :</a:t>
            </a:r>
            <a:endParaRPr lang="en-US" b="1" dirty="0" smtClean="0"/>
          </a:p>
          <a:p>
            <a:pPr lvl="0" algn="r" rtl="1">
              <a:buNone/>
            </a:pPr>
            <a:r>
              <a:rPr lang="ar-IQ" b="1" dirty="0" smtClean="0"/>
              <a:t>* </a:t>
            </a:r>
            <a:r>
              <a:rPr lang="ar-SA" b="1" dirty="0" smtClean="0"/>
              <a:t>اعتماد طرائق واساليب دقيقة لتحقيق اهداف التنظيم .</a:t>
            </a:r>
            <a:endParaRPr lang="en-US" b="1" dirty="0" smtClean="0"/>
          </a:p>
          <a:p>
            <a:pPr algn="r" rtl="1">
              <a:buNone/>
            </a:pPr>
            <a:r>
              <a:rPr lang="ar-IQ" b="1" dirty="0" smtClean="0"/>
              <a:t> * </a:t>
            </a:r>
            <a:r>
              <a:rPr lang="ar-SA" b="1" dirty="0" smtClean="0"/>
              <a:t>توظيف المنطق العلمي في تفسير الظواهر المحيطة بالتنظيم</a:t>
            </a:r>
            <a:r>
              <a:rPr lang="ar-IQ" b="1" dirty="0" smtClean="0"/>
              <a:t>.</a:t>
            </a:r>
          </a:p>
          <a:p>
            <a:pPr lvl="0" algn="r" rtl="1">
              <a:buNone/>
            </a:pPr>
            <a:r>
              <a:rPr lang="ar-IQ" b="1" dirty="0" smtClean="0">
                <a:solidFill>
                  <a:srgbClr val="FF0000"/>
                </a:solidFill>
              </a:rPr>
              <a:t>2- </a:t>
            </a:r>
            <a:r>
              <a:rPr lang="ar-SA" b="1" dirty="0" smtClean="0">
                <a:solidFill>
                  <a:srgbClr val="FF0000"/>
                </a:solidFill>
              </a:rPr>
              <a:t>نظرية الادارة العلمية</a:t>
            </a:r>
            <a:endParaRPr lang="en-US" b="1" dirty="0" smtClean="0">
              <a:solidFill>
                <a:srgbClr val="FF0000"/>
              </a:solidFill>
            </a:endParaRPr>
          </a:p>
          <a:p>
            <a:pPr algn="r" rtl="1">
              <a:buNone/>
            </a:pPr>
            <a:r>
              <a:rPr lang="ar-IQ" b="1" dirty="0" smtClean="0"/>
              <a:t>.</a:t>
            </a:r>
            <a:r>
              <a:rPr lang="ar-SA" b="1" dirty="0" smtClean="0"/>
              <a:t> أعتمدت هذه النظرية على تجارب وافكار رائدها (فردريك تايلر) للفترة (1900-1920) الذي دعا الى استخدام الخبراء المتخصصي</a:t>
            </a:r>
            <a:r>
              <a:rPr lang="ar-IQ" b="1" dirty="0" smtClean="0"/>
              <a:t>ن لوضع أفضل الطرائق لاداء العمل</a:t>
            </a:r>
            <a:r>
              <a:rPr lang="ar-SA" b="1" dirty="0" smtClean="0"/>
              <a:t> </a:t>
            </a:r>
            <a:r>
              <a:rPr lang="ar-IQ" b="1" dirty="0" smtClean="0"/>
              <a:t>.</a:t>
            </a:r>
          </a:p>
          <a:p>
            <a:pPr algn="r" rtl="1">
              <a:buNone/>
            </a:pPr>
            <a:r>
              <a:rPr lang="ar-IQ" b="1" dirty="0" smtClean="0"/>
              <a:t>أعتمدت الكفاءة في التعامل مع الموارد والبحث في اساليب تعظيم الانتاجية أنطلقت من اربعة مبادئ :</a:t>
            </a:r>
          </a:p>
          <a:p>
            <a:pPr algn="r" rtl="1">
              <a:buNone/>
            </a:pPr>
            <a:endParaRPr lang="ar-IQ"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ar-IQ" b="1" dirty="0" smtClean="0"/>
              <a:t>1- الاسلوب العلمي في الوصول الى الحلول.</a:t>
            </a:r>
          </a:p>
          <a:p>
            <a:pPr algn="r" rtl="1">
              <a:buNone/>
            </a:pPr>
            <a:r>
              <a:rPr lang="ar-IQ" b="1" dirty="0" smtClean="0"/>
              <a:t>2- اختيار الآلات والمواد بطريقة علمية </a:t>
            </a:r>
          </a:p>
          <a:p>
            <a:pPr algn="r" rtl="1">
              <a:buNone/>
            </a:pPr>
            <a:r>
              <a:rPr lang="ar-IQ" b="1" dirty="0" smtClean="0"/>
              <a:t>3يعهد للعامل اداء عمل محدد على ان توفر له التعليمات والارشادات .</a:t>
            </a:r>
          </a:p>
          <a:p>
            <a:pPr algn="r" rtl="1">
              <a:buNone/>
            </a:pPr>
            <a:r>
              <a:rPr lang="ar-IQ" b="1" dirty="0" smtClean="0"/>
              <a:t>ويبدو واضحا دور المعرفة في المبادئ أعلاه.</a:t>
            </a: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lvl="0" algn="r" rtl="1">
              <a:buNone/>
            </a:pPr>
            <a:r>
              <a:rPr lang="ar-IQ" dirty="0" smtClean="0"/>
              <a:t>3-</a:t>
            </a:r>
            <a:r>
              <a:rPr lang="ar-SA" b="1" dirty="0" smtClean="0"/>
              <a:t>التقسيمات الادارية</a:t>
            </a:r>
            <a:endParaRPr lang="en-US" dirty="0" smtClean="0"/>
          </a:p>
          <a:p>
            <a:pPr algn="r" rtl="1"/>
            <a:r>
              <a:rPr lang="ar-SA" sz="3600" b="1" dirty="0" smtClean="0"/>
              <a:t>برز من رواد هذه النظرية (هنري فايول ) الذي حدد وظائف المدير وقدم المبادئ الاربعة عشر : وحدة الآمر، نطاق الاشراف ،السلطة والمسئولية، التنسيق ، القيادة ،الرسمية ، التخصص وتقسيم العمل، الاتصال وغيرها.</a:t>
            </a:r>
            <a:endParaRPr lang="en-US" sz="3600" b="1" dirty="0" smtClean="0"/>
          </a:p>
          <a:p>
            <a:pPr algn="r" rtl="1"/>
            <a:r>
              <a:rPr lang="ar-SA" sz="3600" b="1" dirty="0" smtClean="0"/>
              <a:t>  تعكس هذه النظرية حاجة التنظيم الى الخبرة العلمية والتفكير لفهم حقيقة السلوك التنظيمي ، وجدير بالذكر هنا ان الخبرة والتفكير من ابعاد المعرفة.</a:t>
            </a:r>
            <a:endParaRPr lang="en-US" sz="3600" b="1" dirty="0" smtClean="0"/>
          </a:p>
          <a:p>
            <a:pPr algn="r" rtl="1">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p:spPr>
        <p:txBody>
          <a:bodyPr>
            <a:normAutofit lnSpcReduction="10000"/>
          </a:bodyPr>
          <a:lstStyle/>
          <a:p>
            <a:pPr algn="r" rtl="1">
              <a:buNone/>
            </a:pPr>
            <a:r>
              <a:rPr lang="ar-SA" b="1" dirty="0" smtClean="0">
                <a:solidFill>
                  <a:srgbClr val="FF0000"/>
                </a:solidFill>
              </a:rPr>
              <a:t>ثانيا" : مدرسة العلاقات الانسانية</a:t>
            </a:r>
            <a:r>
              <a:rPr lang="ar-IQ" dirty="0" smtClean="0">
                <a:solidFill>
                  <a:srgbClr val="FF0000"/>
                </a:solidFill>
              </a:rPr>
              <a:t>:</a:t>
            </a:r>
          </a:p>
          <a:p>
            <a:pPr algn="r" rtl="1">
              <a:buNone/>
            </a:pPr>
            <a:r>
              <a:rPr lang="ar-IQ" dirty="0" smtClean="0"/>
              <a:t>    </a:t>
            </a:r>
            <a:r>
              <a:rPr lang="ar-SA" dirty="0" smtClean="0"/>
              <a:t> </a:t>
            </a:r>
            <a:r>
              <a:rPr lang="ar-DZ" sz="3600" b="1" dirty="0" smtClean="0"/>
              <a:t>إن مدرسة العلاقات الانسانية (السلوكية) تركز على تكثيف الجهود والقدرات الذاتية والموضوعية نحو استثمار الموارد البشرية الموجودة </a:t>
            </a:r>
            <a:r>
              <a:rPr lang="ar-IQ" sz="3600" b="1" dirty="0" smtClean="0"/>
              <a:t>.وعلى فرق العمل الافتراضية التي تكون من افضل العقول والخبرات. و</a:t>
            </a:r>
            <a:r>
              <a:rPr lang="ar-DZ" sz="3600" b="1" dirty="0" smtClean="0"/>
              <a:t>تركز على الجانب الإنساني والعقلي والثقافي مع اكتساب واستثمار المعرفة  وذلك من أجل إيجاد ميزة استراتيجية مؤكدة للمنظمة، وهو عمل يرتبط  بالإدارة الحديثة للموارد البشرية مع التركيز على عملية تراكم وإيجاد واستخدام المعرفة بوصفها النشاط الأول لإدارة المعرفة.</a:t>
            </a:r>
            <a:endParaRPr lang="en-US" sz="3600" b="1" dirty="0" smtClean="0"/>
          </a:p>
          <a:p>
            <a:pPr algn="r" rtl="1">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rmAutofit fontScale="92500" lnSpcReduction="20000"/>
          </a:bodyPr>
          <a:lstStyle/>
          <a:p>
            <a:pPr algn="r" rtl="1">
              <a:buNone/>
            </a:pPr>
            <a:r>
              <a:rPr lang="ar-DZ" b="1" dirty="0" smtClean="0">
                <a:solidFill>
                  <a:srgbClr val="FF0000"/>
                </a:solidFill>
              </a:rPr>
              <a:t>ثالثا": المدارس التنظيمية ال</a:t>
            </a:r>
            <a:r>
              <a:rPr lang="ar-IQ" b="1" dirty="0" smtClean="0">
                <a:solidFill>
                  <a:srgbClr val="FF0000"/>
                </a:solidFill>
              </a:rPr>
              <a:t>حديثة: من نظرياتها:</a:t>
            </a:r>
          </a:p>
          <a:p>
            <a:pPr algn="r" rtl="1">
              <a:buNone/>
            </a:pPr>
            <a:r>
              <a:rPr lang="ar-IQ" b="1" dirty="0" smtClean="0">
                <a:solidFill>
                  <a:srgbClr val="7030A0"/>
                </a:solidFill>
              </a:rPr>
              <a:t>1- المعرفة والنظرية الموقفية</a:t>
            </a:r>
            <a:endParaRPr lang="en-US" b="1" dirty="0" smtClean="0">
              <a:solidFill>
                <a:srgbClr val="7030A0"/>
              </a:solidFill>
            </a:endParaRPr>
          </a:p>
          <a:p>
            <a:pPr algn="r" rtl="1"/>
            <a:r>
              <a:rPr lang="en-US" b="1" dirty="0" smtClean="0"/>
              <a:t> </a:t>
            </a:r>
            <a:r>
              <a:rPr lang="ar-IQ" b="1" dirty="0" smtClean="0"/>
              <a:t>وتعتمد النظرية الظرفية أو الموقفية (</a:t>
            </a:r>
            <a:r>
              <a:rPr lang="en-US" b="1" dirty="0" smtClean="0"/>
              <a:t>Situational Theory </a:t>
            </a:r>
            <a:r>
              <a:rPr lang="ar-IQ" b="1" dirty="0" smtClean="0"/>
              <a:t>) على تفاعل الخصائص الشخصية للقائد وسلوكه، وعوامل الموقف القيادي ذاته ، وهي ترى أن الموقف ذاته له أهمية كبيرة في التأثير على عملية القيادة، ومن أهم نظريات القيادة نظرية فيدلر: </a:t>
            </a:r>
            <a:r>
              <a:rPr lang="ar-IQ" b="1" dirty="0" smtClean="0">
                <a:solidFill>
                  <a:srgbClr val="00B050"/>
                </a:solidFill>
              </a:rPr>
              <a:t>النظرية الظرفية </a:t>
            </a:r>
            <a:r>
              <a:rPr lang="ar-IQ" b="1" dirty="0" smtClean="0"/>
              <a:t>وهي تشير إلى أنه لا يوجد أسلوب واحد في القيادة يصلح لكل زمان ومكان. إدارة المعرفة تتطلب نمطاً غير عادي من القيادة يتمكن من قيادة الآخرين، لتحقيق أعلى مستويات من الإنتاجية. فالقادة ليسوا رؤساء، ولكنهم  منسقون أو مسهلون و مدربون لذلك القائد المناسب لإدارة المعرفة هو الذي يتصف بثلاث صفات :</a:t>
            </a:r>
            <a:endParaRPr lang="en-US" b="1" dirty="0" smtClean="0"/>
          </a:p>
          <a:p>
            <a:pPr lvl="0" algn="r" rtl="1"/>
            <a:r>
              <a:rPr lang="ar-IQ" b="1" dirty="0" smtClean="0"/>
              <a:t>  القدرة على شرح الرؤيا للآخرين.</a:t>
            </a:r>
            <a:endParaRPr lang="en-US" b="1" dirty="0" smtClean="0"/>
          </a:p>
          <a:p>
            <a:pPr lvl="0" algn="r" rtl="1"/>
            <a:r>
              <a:rPr lang="ar-IQ" b="1" dirty="0" smtClean="0"/>
              <a:t> أن يكون قدوة لهم.</a:t>
            </a:r>
            <a:endParaRPr lang="en-US" b="1" dirty="0" smtClean="0"/>
          </a:p>
          <a:p>
            <a:pPr algn="r">
              <a:buNone/>
            </a:pPr>
            <a:r>
              <a:rPr lang="en-US" b="1" dirty="0" smtClean="0"/>
              <a:t>.</a:t>
            </a:r>
            <a:r>
              <a:rPr lang="ar-IQ" b="1" dirty="0" smtClean="0"/>
              <a:t>* لديه القدرة على ربط هذه الرؤية في أكثر من مضمون </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10000"/>
          </a:bodyPr>
          <a:lstStyle/>
          <a:p>
            <a:pPr algn="r" rtl="1">
              <a:buNone/>
            </a:pPr>
            <a:r>
              <a:rPr lang="ar-IQ" b="1" dirty="0" smtClean="0">
                <a:solidFill>
                  <a:srgbClr val="7030A0"/>
                </a:solidFill>
              </a:rPr>
              <a:t>2- المعرفة وبعض النظريات الحديثة:</a:t>
            </a:r>
          </a:p>
          <a:p>
            <a:pPr algn="r" rtl="1">
              <a:buNone/>
            </a:pPr>
            <a:r>
              <a:rPr lang="ar-IQ" b="1" dirty="0" smtClean="0"/>
              <a:t>   المعرفة تتداخل مع إدارة علاقات الزبائن  بالآتي : </a:t>
            </a:r>
          </a:p>
          <a:p>
            <a:pPr algn="r" rtl="1">
              <a:buNone/>
            </a:pPr>
            <a:r>
              <a:rPr lang="ar-IQ" b="1" dirty="0" smtClean="0"/>
              <a:t>     (أ)- حينما تستخدم الأعمال تكنولوجيا قاعدة البيانات لغرض جمع </a:t>
            </a:r>
          </a:p>
          <a:p>
            <a:pPr algn="r" rtl="1">
              <a:buNone/>
            </a:pPr>
            <a:r>
              <a:rPr lang="ar-IQ" b="1" dirty="0" smtClean="0"/>
              <a:t>          المعلومات عن الزبائن.</a:t>
            </a:r>
            <a:endParaRPr lang="en-US" b="1" dirty="0" smtClean="0"/>
          </a:p>
          <a:p>
            <a:pPr algn="r" rtl="1">
              <a:buNone/>
            </a:pPr>
            <a:r>
              <a:rPr lang="ar-IQ" b="1" dirty="0" smtClean="0"/>
              <a:t>    (ب)- عندما تحدد موقع المنتجات  لخدمة الأجزاء المربحة. </a:t>
            </a:r>
          </a:p>
          <a:p>
            <a:pPr algn="r" rtl="1">
              <a:buNone/>
            </a:pPr>
            <a:r>
              <a:rPr lang="ar-IQ" b="1" dirty="0" smtClean="0"/>
              <a:t>    (ت)- حينما يتم الاتصال بالأسواق وتحويل بيانات زبائن المنظمة </a:t>
            </a:r>
          </a:p>
          <a:p>
            <a:pPr algn="r" rtl="1">
              <a:buNone/>
            </a:pPr>
            <a:r>
              <a:rPr lang="ar-IQ" b="1" dirty="0" smtClean="0"/>
              <a:t>          إلى مصدر للميزة التنافسية من خلال استخدام تكنولوجيا </a:t>
            </a:r>
          </a:p>
          <a:p>
            <a:pPr algn="r" rtl="1">
              <a:buNone/>
            </a:pPr>
            <a:r>
              <a:rPr lang="ar-IQ" b="1" dirty="0" smtClean="0"/>
              <a:t>         المعلومات، و بذات الوقت يمكن التنقيب في بيانات الزبائن </a:t>
            </a:r>
          </a:p>
          <a:p>
            <a:pPr algn="r" rtl="1">
              <a:buNone/>
            </a:pPr>
            <a:r>
              <a:rPr lang="ar-IQ" b="1" dirty="0" smtClean="0"/>
              <a:t>          لكشف المعرفة القيمة للزبائن المتعلقة بـ :</a:t>
            </a:r>
            <a:endParaRPr lang="en-US" b="1" dirty="0" smtClean="0"/>
          </a:p>
          <a:p>
            <a:pPr algn="r" rtl="1">
              <a:buNone/>
            </a:pPr>
            <a:r>
              <a:rPr lang="ar-IQ" b="1" dirty="0" smtClean="0"/>
              <a:t>      *-   سلوكيات الشراء للزبائن.</a:t>
            </a:r>
            <a:r>
              <a:rPr lang="en-US" b="1" dirty="0" smtClean="0"/>
              <a:t> Purchasing Behaviors  </a:t>
            </a:r>
          </a:p>
          <a:p>
            <a:pPr algn="r" rtl="1">
              <a:buNone/>
            </a:pPr>
            <a:r>
              <a:rPr lang="ar-IQ" b="1" dirty="0" smtClean="0"/>
              <a:t>      *- اختيار العلامة التجارية. </a:t>
            </a:r>
            <a:r>
              <a:rPr lang="en-US" b="1" dirty="0" smtClean="0"/>
              <a:t>Brand </a:t>
            </a:r>
            <a:r>
              <a:rPr lang="en-US" b="1" dirty="0" err="1" smtClean="0"/>
              <a:t>Sele</a:t>
            </a:r>
            <a:r>
              <a:rPr lang="en-US" b="1" dirty="0" smtClean="0"/>
              <a:t>                  </a:t>
            </a:r>
          </a:p>
          <a:p>
            <a:pPr algn="r" rtl="1">
              <a:buNone/>
            </a:pPr>
            <a:r>
              <a:rPr lang="ar-IQ" b="1" dirty="0" smtClean="0"/>
              <a:t>      *- الولاء للمنتـوج. </a:t>
            </a:r>
            <a:r>
              <a:rPr lang="en-US" b="1" dirty="0" smtClean="0"/>
              <a:t>Product Loyalty                     </a:t>
            </a:r>
            <a:r>
              <a:rPr lang="ar-IQ" b="1" dirty="0" smtClean="0"/>
              <a:t>     </a:t>
            </a:r>
            <a:endParaRPr lang="en-US" b="1" dirty="0" smtClean="0"/>
          </a:p>
          <a:p>
            <a:pPr algn="r" rtl="1">
              <a:buNone/>
            </a:pP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lgn="r" rtl="1"/>
            <a:r>
              <a:rPr lang="ar-IQ" b="1" dirty="0" smtClean="0">
                <a:solidFill>
                  <a:srgbClr val="00B050"/>
                </a:solidFill>
              </a:rPr>
              <a:t>اما نظم المعلومات الادارية: </a:t>
            </a:r>
            <a:r>
              <a:rPr lang="ar-IQ" b="1" dirty="0" smtClean="0"/>
              <a:t>فقد ركزت على دور المعلومات في صنع القرارات الادارية. ونظرية (</a:t>
            </a:r>
            <a:r>
              <a:rPr lang="en-US" b="1" dirty="0" smtClean="0"/>
              <a:t>Z</a:t>
            </a:r>
            <a:r>
              <a:rPr lang="ar-IQ" b="1" dirty="0" smtClean="0"/>
              <a:t>) او الادارة اليابانية التي نادى رائدها (</a:t>
            </a:r>
            <a:r>
              <a:rPr lang="en-US" b="1" dirty="0" err="1" smtClean="0"/>
              <a:t>W.Ouchi</a:t>
            </a:r>
            <a:r>
              <a:rPr lang="en-US" b="1" dirty="0" smtClean="0"/>
              <a:t> </a:t>
            </a:r>
            <a:r>
              <a:rPr lang="ar-IQ" b="1" dirty="0" smtClean="0"/>
              <a:t>) الى تنوع خبرات الافراد والقررات الجماعية وثقافة المشاركة .</a:t>
            </a:r>
            <a:endParaRPr lang="en-US" b="1" dirty="0" smtClean="0"/>
          </a:p>
          <a:p>
            <a:pPr algn="r" rtl="1"/>
            <a:r>
              <a:rPr lang="ar-IQ" b="1" dirty="0" smtClean="0"/>
              <a:t>      وتكاملت المعرفة التنظيمية مع التطورات الفكرية الحديثة في الادارة وبخاصة مع انتشار </a:t>
            </a:r>
            <a:r>
              <a:rPr lang="ar-IQ" b="1" dirty="0" smtClean="0">
                <a:solidFill>
                  <a:srgbClr val="00B050"/>
                </a:solidFill>
              </a:rPr>
              <a:t>ادارة الجودة الشاملة </a:t>
            </a:r>
            <a:r>
              <a:rPr lang="ar-IQ" b="1" dirty="0" smtClean="0"/>
              <a:t>والتي اسهمت ادواتها ومداخلها مثل المقارنة المرجعية والآيزو في تطور المعرفة . كما اسهمت إعادة </a:t>
            </a:r>
            <a:r>
              <a:rPr lang="ar-IQ" b="1" dirty="0" smtClean="0">
                <a:solidFill>
                  <a:srgbClr val="00B050"/>
                </a:solidFill>
              </a:rPr>
              <a:t>هندسة عمليات الاعمال </a:t>
            </a:r>
            <a:r>
              <a:rPr lang="ar-IQ" b="1" dirty="0" smtClean="0"/>
              <a:t>في خلق التراكم المعرفي .</a:t>
            </a:r>
            <a:endParaRPr lang="en-US" b="1" dirty="0" smtClean="0"/>
          </a:p>
          <a:p>
            <a:pPr algn="r" rtl="1"/>
            <a:r>
              <a:rPr lang="ar-IQ" b="1" dirty="0" smtClean="0"/>
              <a:t>     وتعاظم دور المعرفة مع تنامي ظاهرة العولمة واستحقاقاتها ومع انتشار نظم الاتصال الحديثة واتساع شبكة المعلوماتية مما سهل انتشار المعرفة وتبادلها.</a:t>
            </a:r>
            <a:endParaRPr lang="en-US" b="1" dirty="0" smtClean="0"/>
          </a:p>
          <a:p>
            <a:pPr algn="r" rtl="1">
              <a:buNone/>
            </a:pPr>
            <a:endParaRPr lang="ar-IQ"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720</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تطور المعرفة وفقا للمدارس التنظيمية أ.د.صلاح الدين عواد الكبيسي</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تطور المعرفة وفقا للمدارس التنظيمية</dc:title>
  <dc:creator>Alrawasi</dc:creator>
  <cp:lastModifiedBy>Alrawasi</cp:lastModifiedBy>
  <cp:revision>13</cp:revision>
  <dcterms:created xsi:type="dcterms:W3CDTF">2006-08-16T00:00:00Z</dcterms:created>
  <dcterms:modified xsi:type="dcterms:W3CDTF">2023-10-29T17:00:01Z</dcterms:modified>
</cp:coreProperties>
</file>