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142999"/>
          </a:xfrm>
        </p:spPr>
        <p:txBody>
          <a:bodyPr>
            <a:normAutofit fontScale="90000"/>
          </a:bodyPr>
          <a:lstStyle/>
          <a:p>
            <a:r>
              <a:rPr lang="ar-SA" b="1" dirty="0" smtClean="0"/>
              <a:t>دورة حياة ادارة المعرفة </a:t>
            </a:r>
            <a:r>
              <a:rPr lang="en-US" b="1" dirty="0" smtClean="0"/>
              <a:t>  </a:t>
            </a:r>
            <a:r>
              <a:rPr lang="ar-IQ" b="1" smtClean="0"/>
              <a:t> </a:t>
            </a:r>
            <a:r>
              <a:rPr lang="ar-IQ" b="1" dirty="0" smtClean="0"/>
              <a:t/>
            </a:r>
            <a:br>
              <a:rPr lang="ar-IQ" b="1" dirty="0" smtClean="0"/>
            </a:br>
            <a:r>
              <a:rPr lang="ar-IQ" sz="3100" b="1" dirty="0" smtClean="0"/>
              <a:t>أ.د. صلاح الدين عواد الكبيسي</a:t>
            </a:r>
            <a:endParaRPr lang="en-US" sz="3100" dirty="0"/>
          </a:p>
        </p:txBody>
      </p:sp>
      <p:sp>
        <p:nvSpPr>
          <p:cNvPr id="3" name="Subtitle 2"/>
          <p:cNvSpPr>
            <a:spLocks noGrp="1"/>
          </p:cNvSpPr>
          <p:nvPr>
            <p:ph type="subTitle" idx="1"/>
          </p:nvPr>
        </p:nvSpPr>
        <p:spPr>
          <a:xfrm>
            <a:off x="152400" y="1524000"/>
            <a:ext cx="8839200" cy="5029200"/>
          </a:xfrm>
        </p:spPr>
        <p:txBody>
          <a:bodyPr>
            <a:normAutofit fontScale="70000" lnSpcReduction="20000"/>
          </a:bodyPr>
          <a:lstStyle/>
          <a:p>
            <a:pPr algn="just" rtl="1"/>
            <a:r>
              <a:rPr lang="ar-SA" b="1" dirty="0" smtClean="0"/>
              <a:t> </a:t>
            </a:r>
            <a:r>
              <a:rPr lang="ar-SA" sz="3600" b="1" dirty="0" smtClean="0">
                <a:solidFill>
                  <a:schemeClr val="tx1"/>
                </a:solidFill>
              </a:rPr>
              <a:t>يجب أن تدرس دورة الحياة الكاملة لإدارة المعرفة عمليات الحصول على المعرفة من مصادرها الخارجية والداخلية وتصنيفها وتقييمها وخزنها وإتاحة الوصول إليها والاستفادة منها وتحسينها وحذفها عندما تصبح ليست بذات فائدة.</a:t>
            </a:r>
            <a:endParaRPr lang="en-US" sz="3600" b="1" dirty="0" smtClean="0">
              <a:solidFill>
                <a:schemeClr val="tx1"/>
              </a:solidFill>
            </a:endParaRPr>
          </a:p>
          <a:p>
            <a:pPr algn="just" rtl="1"/>
            <a:r>
              <a:rPr lang="ar-SA" sz="3600" b="1" dirty="0" smtClean="0">
                <a:solidFill>
                  <a:schemeClr val="tx1"/>
                </a:solidFill>
              </a:rPr>
              <a:t>        ان مفهوم دورة حياة المعرفة استمدت من مفهومي دورة حياة المنتوج ودورة حياة المنظمة ، </a:t>
            </a:r>
            <a:r>
              <a:rPr lang="ar-IQ" sz="3600" b="1" dirty="0" smtClean="0">
                <a:solidFill>
                  <a:schemeClr val="tx1"/>
                </a:solidFill>
              </a:rPr>
              <a:t>والتي </a:t>
            </a:r>
            <a:r>
              <a:rPr lang="ar-SA" sz="3600" b="1" dirty="0" smtClean="0">
                <a:solidFill>
                  <a:schemeClr val="tx1"/>
                </a:solidFill>
              </a:rPr>
              <a:t>استمدت من التفسير البايولوجي لحياة الكائنات الحية كذلك الحال لدورة حياة المنظمة الذي اشار اليه لاول مرة في مطلع الخمسينيات من القرن العشرين ا</a:t>
            </a:r>
            <a:r>
              <a:rPr lang="ar-IQ" sz="3600" b="1" dirty="0" smtClean="0">
                <a:solidFill>
                  <a:schemeClr val="tx1"/>
                </a:solidFill>
              </a:rPr>
              <a:t>. ان دورة حياة المنظمة تشبه دورة حياة المنتج عدا انها تطبق على المنظمة بشكل عام .</a:t>
            </a:r>
            <a:endParaRPr lang="en-US" sz="3600" b="1" dirty="0" smtClean="0">
              <a:solidFill>
                <a:schemeClr val="tx1"/>
              </a:solidFill>
            </a:endParaRPr>
          </a:p>
          <a:p>
            <a:pPr algn="just" rtl="1"/>
            <a:r>
              <a:rPr lang="ar-IQ" sz="3600" b="1" dirty="0" smtClean="0">
                <a:solidFill>
                  <a:schemeClr val="tx1"/>
                </a:solidFill>
              </a:rPr>
              <a:t>    </a:t>
            </a:r>
            <a:r>
              <a:rPr lang="ar-IQ" sz="3600" b="1" dirty="0" smtClean="0">
                <a:solidFill>
                  <a:schemeClr val="tx1"/>
                </a:solidFill>
              </a:rPr>
              <a:t>وقدعرف </a:t>
            </a:r>
            <a:r>
              <a:rPr lang="ar-IQ" sz="3600" b="1" dirty="0" smtClean="0">
                <a:solidFill>
                  <a:schemeClr val="tx1"/>
                </a:solidFill>
              </a:rPr>
              <a:t>قاموس (</a:t>
            </a:r>
            <a:r>
              <a:rPr lang="en-US" sz="3600" b="1" dirty="0" smtClean="0">
                <a:solidFill>
                  <a:schemeClr val="tx1"/>
                </a:solidFill>
              </a:rPr>
              <a:t>(Websters,1987</a:t>
            </a:r>
            <a:r>
              <a:rPr lang="ar-IQ" sz="3600" b="1" dirty="0" smtClean="0">
                <a:solidFill>
                  <a:schemeClr val="tx1"/>
                </a:solidFill>
              </a:rPr>
              <a:t> دورة الحياة بشكل عام على انها سلسلة التغيرات التي تمر بها الانظمة من مراحلها المبكرة وحتى المراحل النهائية من حياتها . وانطلاقاً من علاقة العام بالخاص فان دورة حياة ادارة المعرفة ماهي الا جزء من نظام اكبر هو دورة حياة المنظمة ، ومن ثم يمكن تعريفها : على انها سلسلة من التغيرات او المراحل التي تمر بها مكونات المعرفة منذ البداية حتى النهاية بشكل يقود الى بلورة مكوناتها بوضوح وجعلها جاهزة للاستخدام النافع.ِ</a:t>
            </a:r>
            <a:endParaRPr lang="ar-IQ" sz="36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a:bodyPr>
          <a:lstStyle/>
          <a:p>
            <a:pPr algn="just" rtl="1">
              <a:buNone/>
            </a:pPr>
            <a:r>
              <a:rPr lang="ar-SA" dirty="0" smtClean="0">
                <a:effectLst>
                  <a:outerShdw blurRad="50800" dist="38100" algn="tr" rotWithShape="0">
                    <a:prstClr val="black">
                      <a:alpha val="40000"/>
                    </a:prstClr>
                  </a:outerShdw>
                </a:effectLst>
              </a:rPr>
              <a:t>     </a:t>
            </a:r>
            <a:r>
              <a:rPr lang="ar-SA" b="1" dirty="0" smtClean="0">
                <a:effectLst>
                  <a:outerShdw blurRad="50800" dist="38100" algn="tr" rotWithShape="0">
                    <a:prstClr val="black">
                      <a:alpha val="40000"/>
                    </a:prstClr>
                  </a:outerShdw>
                </a:effectLst>
              </a:rPr>
              <a:t>ويظهر من الشكل مكونات دورة حياة تطوير المعرفة هي:</a:t>
            </a:r>
            <a:endParaRPr lang="en-US" b="1" dirty="0" smtClean="0"/>
          </a:p>
          <a:p>
            <a:pPr lvl="0" algn="just" rtl="1">
              <a:buNone/>
            </a:pPr>
            <a:r>
              <a:rPr lang="ar-IQ" b="1" dirty="0" smtClean="0">
                <a:solidFill>
                  <a:srgbClr val="FF0000"/>
                </a:solidFill>
                <a:effectLst>
                  <a:outerShdw blurRad="50800" dist="38100" algn="tr" rotWithShape="0">
                    <a:prstClr val="black">
                      <a:alpha val="40000"/>
                    </a:prstClr>
                  </a:outerShdw>
                </a:effectLst>
              </a:rPr>
              <a:t>1- </a:t>
            </a:r>
            <a:r>
              <a:rPr lang="ar-SA" b="1" dirty="0" smtClean="0">
                <a:solidFill>
                  <a:srgbClr val="FF0000"/>
                </a:solidFill>
                <a:effectLst>
                  <a:outerShdw blurRad="50800" dist="38100" algn="tr" rotWithShape="0">
                    <a:prstClr val="black">
                      <a:alpha val="40000"/>
                    </a:prstClr>
                  </a:outerShdw>
                </a:effectLst>
              </a:rPr>
              <a:t>خلق المعرفة </a:t>
            </a:r>
            <a:r>
              <a:rPr lang="ar-SA" b="1" dirty="0" smtClean="0">
                <a:effectLst>
                  <a:outerShdw blurRad="50800" dist="38100" algn="tr" rotWithShape="0">
                    <a:prstClr val="black">
                      <a:alpha val="40000"/>
                    </a:prstClr>
                  </a:outerShdw>
                </a:effectLst>
              </a:rPr>
              <a:t>: وتتضمن إيجاد معرفة جديدة في المنظمة من خلال أنشطة متعددة مثل البحث والتطوير وتصميم العملية والاستشارة والتعلم …الخ .</a:t>
            </a:r>
            <a:endParaRPr lang="en-US" b="1" dirty="0" smtClean="0"/>
          </a:p>
          <a:p>
            <a:pPr lvl="0" algn="just" rtl="1">
              <a:buNone/>
            </a:pPr>
            <a:r>
              <a:rPr lang="ar-IQ" b="1" dirty="0" smtClean="0">
                <a:solidFill>
                  <a:srgbClr val="FF0000"/>
                </a:solidFill>
                <a:effectLst>
                  <a:outerShdw blurRad="50800" dist="38100" algn="tr" rotWithShape="0">
                    <a:prstClr val="black">
                      <a:alpha val="40000"/>
                    </a:prstClr>
                  </a:outerShdw>
                </a:effectLst>
              </a:rPr>
              <a:t>2- </a:t>
            </a:r>
            <a:r>
              <a:rPr lang="ar-SA" b="1" dirty="0" smtClean="0">
                <a:solidFill>
                  <a:srgbClr val="FF0000"/>
                </a:solidFill>
                <a:effectLst>
                  <a:outerShdw blurRad="50800" dist="38100" algn="tr" rotWithShape="0">
                    <a:prstClr val="black">
                      <a:alpha val="40000"/>
                    </a:prstClr>
                  </a:outerShdw>
                </a:effectLst>
              </a:rPr>
              <a:t>مراجعة المعرفة أو تنقيحها </a:t>
            </a:r>
            <a:r>
              <a:rPr lang="ar-SA" b="1" dirty="0" smtClean="0">
                <a:effectLst>
                  <a:outerShdw blurRad="50800" dist="38100" algn="tr" rotWithShape="0">
                    <a:prstClr val="black">
                      <a:alpha val="40000"/>
                    </a:prstClr>
                  </a:outerShdw>
                </a:effectLst>
              </a:rPr>
              <a:t>: وتشمل إعادة النظر في المعرفة وتحويل الفردي منها والفرقي إلى معرفة منظمية.</a:t>
            </a:r>
            <a:endParaRPr lang="en-US" b="1" dirty="0" smtClean="0"/>
          </a:p>
          <a:p>
            <a:pPr lvl="0" algn="just" rtl="1">
              <a:buNone/>
            </a:pPr>
            <a:r>
              <a:rPr lang="ar-IQ" b="1" dirty="0" smtClean="0">
                <a:solidFill>
                  <a:srgbClr val="FF0000"/>
                </a:solidFill>
                <a:effectLst>
                  <a:outerShdw blurRad="50800" dist="38100" algn="tr" rotWithShape="0">
                    <a:prstClr val="black">
                      <a:alpha val="40000"/>
                    </a:prstClr>
                  </a:outerShdw>
                </a:effectLst>
              </a:rPr>
              <a:t>3-</a:t>
            </a:r>
            <a:r>
              <a:rPr lang="en-US" b="1" dirty="0" smtClean="0">
                <a:solidFill>
                  <a:srgbClr val="FF0000"/>
                </a:solidFill>
                <a:effectLst>
                  <a:outerShdw blurRad="50800" dist="38100" algn="tr" rotWithShape="0">
                    <a:prstClr val="black">
                      <a:alpha val="40000"/>
                    </a:prstClr>
                  </a:outerShdw>
                </a:effectLst>
              </a:rPr>
              <a:t> </a:t>
            </a:r>
            <a:r>
              <a:rPr lang="ar-SA" b="1" dirty="0" smtClean="0">
                <a:solidFill>
                  <a:srgbClr val="FF0000"/>
                </a:solidFill>
                <a:effectLst>
                  <a:outerShdw blurRad="50800" dist="38100" algn="tr" rotWithShape="0">
                    <a:prstClr val="black">
                      <a:alpha val="40000"/>
                    </a:prstClr>
                  </a:outerShdw>
                </a:effectLst>
              </a:rPr>
              <a:t>توزيع المعرفة </a:t>
            </a:r>
            <a:r>
              <a:rPr lang="ar-SA" b="1" dirty="0" smtClean="0">
                <a:effectLst>
                  <a:outerShdw blurRad="50800" dist="38100" algn="tr" rotWithShape="0">
                    <a:prstClr val="black">
                      <a:alpha val="40000"/>
                    </a:prstClr>
                  </a:outerShdw>
                </a:effectLst>
              </a:rPr>
              <a:t>: تعني توزيع المعرفة على مستويات المنظمة وأفرادها كافة للإفادة منها واستثمارها في تحقيق الإنتاجية العالية.  </a:t>
            </a:r>
            <a:endParaRPr lang="en-US" b="1" dirty="0" smtClean="0"/>
          </a:p>
          <a:p>
            <a:pPr lvl="0" algn="just" rtl="1">
              <a:buNone/>
            </a:pPr>
            <a:r>
              <a:rPr lang="ar-IQ" b="1" dirty="0" smtClean="0">
                <a:solidFill>
                  <a:srgbClr val="FF0000"/>
                </a:solidFill>
                <a:effectLst>
                  <a:outerShdw blurRad="50800" dist="38100" algn="tr" rotWithShape="0">
                    <a:prstClr val="black">
                      <a:alpha val="40000"/>
                    </a:prstClr>
                  </a:outerShdw>
                </a:effectLst>
              </a:rPr>
              <a:t>4-</a:t>
            </a:r>
            <a:r>
              <a:rPr lang="en-US" b="1" dirty="0" smtClean="0">
                <a:solidFill>
                  <a:srgbClr val="FF0000"/>
                </a:solidFill>
                <a:effectLst>
                  <a:outerShdw blurRad="50800" dist="38100" algn="tr" rotWithShape="0">
                    <a:prstClr val="black">
                      <a:alpha val="40000"/>
                    </a:prstClr>
                  </a:outerShdw>
                </a:effectLst>
              </a:rPr>
              <a:t> </a:t>
            </a:r>
            <a:r>
              <a:rPr lang="ar-SA" b="1" dirty="0" smtClean="0">
                <a:solidFill>
                  <a:srgbClr val="FF0000"/>
                </a:solidFill>
                <a:effectLst>
                  <a:outerShdw blurRad="50800" dist="38100" algn="tr" rotWithShape="0">
                    <a:prstClr val="black">
                      <a:alpha val="40000"/>
                    </a:prstClr>
                  </a:outerShdw>
                </a:effectLst>
              </a:rPr>
              <a:t>تبني المعرفة </a:t>
            </a:r>
            <a:r>
              <a:rPr lang="ar-SA" b="1" dirty="0" smtClean="0">
                <a:effectLst>
                  <a:outerShdw blurRad="50800" dist="38100" algn="tr" rotWithShape="0">
                    <a:prstClr val="black">
                      <a:alpha val="40000"/>
                    </a:prstClr>
                  </a:outerShdw>
                </a:effectLst>
              </a:rPr>
              <a:t>: وتشمل تكيف بعض الأطر المعرفية بما يلائم توجهات المنظمة وأهدافها</a:t>
            </a:r>
            <a:r>
              <a:rPr lang="en-US" b="1" dirty="0" smtClean="0">
                <a:effectLst>
                  <a:outerShdw blurRad="50800" dist="38100" algn="tr" rotWithShape="0">
                    <a:prstClr val="black">
                      <a:alpha val="40000"/>
                    </a:prstClr>
                  </a:outerShdw>
                </a:effectLst>
              </a:rPr>
              <a:t>.</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00800"/>
          </a:xfrm>
        </p:spPr>
        <p:txBody>
          <a:bodyPr>
            <a:normAutofit fontScale="92500" lnSpcReduction="20000"/>
          </a:bodyPr>
          <a:lstStyle/>
          <a:p>
            <a:pPr algn="just" rtl="1"/>
            <a:r>
              <a:rPr lang="ar-SA" b="1" dirty="0" smtClean="0"/>
              <a:t> ان إدارة المعرفة في الممارسة العملية تسعى إلى الحصول على المعرفة وتوثيقها وتنظيمها وتمكين الوصول إليها ، وميّز بين اربع عمليات لإدارة المعرفة: </a:t>
            </a:r>
            <a:endParaRPr lang="en-US" b="1" dirty="0" smtClean="0"/>
          </a:p>
          <a:p>
            <a:pPr lvl="0" algn="just" rtl="1">
              <a:buNone/>
            </a:pPr>
            <a:r>
              <a:rPr lang="ar-IQ" b="1" dirty="0" smtClean="0"/>
              <a:t> 1- ا</a:t>
            </a:r>
            <a:r>
              <a:rPr lang="ar-SA" b="1" dirty="0" smtClean="0"/>
              <a:t>لإيجاد والابتكار</a:t>
            </a:r>
            <a:endParaRPr lang="en-US" b="1" dirty="0" smtClean="0"/>
          </a:p>
          <a:p>
            <a:pPr lvl="0" algn="just" rtl="1">
              <a:buNone/>
            </a:pPr>
            <a:r>
              <a:rPr lang="ar-IQ" b="1" dirty="0" smtClean="0"/>
              <a:t>  2- </a:t>
            </a:r>
            <a:r>
              <a:rPr lang="ar-SA" b="1" dirty="0" smtClean="0"/>
              <a:t>التنظيم.</a:t>
            </a:r>
            <a:endParaRPr lang="en-US" b="1" dirty="0" smtClean="0"/>
          </a:p>
          <a:p>
            <a:pPr lvl="0" algn="just" rtl="1">
              <a:buNone/>
            </a:pPr>
            <a:r>
              <a:rPr lang="ar-IQ" b="1" dirty="0" smtClean="0"/>
              <a:t>  -3</a:t>
            </a:r>
            <a:r>
              <a:rPr lang="ar-SA" b="1" dirty="0" smtClean="0"/>
              <a:t>المشاركة.</a:t>
            </a:r>
            <a:endParaRPr lang="en-US" b="1" dirty="0" smtClean="0"/>
          </a:p>
          <a:p>
            <a:pPr lvl="0" algn="just" rtl="1">
              <a:buNone/>
            </a:pPr>
            <a:r>
              <a:rPr lang="ar-IQ" b="1" dirty="0" smtClean="0"/>
              <a:t>  4-</a:t>
            </a:r>
            <a:r>
              <a:rPr lang="ar-SA" b="1" dirty="0" smtClean="0"/>
              <a:t>الاستعمال واعادة الاستعمال .</a:t>
            </a:r>
            <a:endParaRPr lang="en-US" b="1" dirty="0" smtClean="0"/>
          </a:p>
          <a:p>
            <a:pPr algn="just" rtl="1">
              <a:buNone/>
            </a:pPr>
            <a:r>
              <a:rPr lang="ar-SA" b="1" dirty="0" smtClean="0"/>
              <a:t> والتي رسمها بشكل حلقة تبدأ بالايجاد والابتكار وتنتهي بها.</a:t>
            </a:r>
            <a:endParaRPr lang="en-US" b="1" dirty="0" smtClean="0"/>
          </a:p>
          <a:p>
            <a:pPr algn="just" rtl="1"/>
            <a:r>
              <a:rPr lang="ar-SA" b="1" dirty="0" smtClean="0"/>
              <a:t> وعند </a:t>
            </a:r>
            <a:r>
              <a:rPr lang="en-US" b="1" dirty="0" smtClean="0"/>
              <a:t>(McElroy,2000) </a:t>
            </a:r>
            <a:r>
              <a:rPr lang="ar-SA" b="1" dirty="0" smtClean="0"/>
              <a:t>فان دورة حياة ادارة المعرفة يعبر عنها بعمليات تبدأ بعمليات توليد المعرفة والتوزيع وتنميتها وفي المرحلة الاخيرة تطبيق المعرفة.</a:t>
            </a:r>
            <a:endParaRPr lang="en-US" b="1" dirty="0" smtClean="0"/>
          </a:p>
          <a:p>
            <a:pPr algn="just" rtl="1"/>
            <a:r>
              <a:rPr lang="ar-SA" b="1" dirty="0" smtClean="0"/>
              <a:t> ان المنظمة تحتاج إلى تعلم تنظيمي لتوليد المعرفة وبحاجة إلى طريقة لتوزيع هذه المعرفة ونقلها، وان نظام إدارة المعرفة ينبغي ان يكون قادراً على خزن المعرفة ووسائل التحديث والاضافة وتعديل واعادة تصحيح المعرفة.</a:t>
            </a:r>
            <a:endParaRPr lang="ar-IQ"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rmAutofit fontScale="85000" lnSpcReduction="10000"/>
          </a:bodyPr>
          <a:lstStyle/>
          <a:p>
            <a:pPr algn="r" rtl="1"/>
            <a:r>
              <a:rPr lang="ar-SA" b="1" dirty="0" smtClean="0"/>
              <a:t>ن المنظمة تحتاج إلى تعلم تنظيمي لتوليد المعرفة وبحاجة إلى طريقة لتوزيع هذه المعرفة ونقلها، وان نظام إدارة المعرفة ينبغي ان يكون قادراً على خزن المعرفة ووسائل التحديث والاضافة وتعديل واعادة تصحيح المعرفة.</a:t>
            </a:r>
            <a:endParaRPr lang="ar-IQ" b="1" dirty="0" smtClean="0"/>
          </a:p>
          <a:p>
            <a:pPr algn="r" rtl="1">
              <a:buNone/>
            </a:pPr>
            <a:r>
              <a:rPr lang="ar-IQ" b="1" dirty="0" smtClean="0"/>
              <a:t>- </a:t>
            </a:r>
            <a:r>
              <a:rPr lang="ar-SA" b="1" dirty="0" smtClean="0"/>
              <a:t>ان المنظمات تنفذ مجموعة من عمليات إدارة المعرفة تشكل دورة حياتها وهي:- </a:t>
            </a:r>
            <a:endParaRPr lang="en-US" b="1" dirty="0" smtClean="0"/>
          </a:p>
          <a:p>
            <a:pPr algn="r" rtl="1">
              <a:buNone/>
            </a:pPr>
            <a:r>
              <a:rPr lang="ar-IQ" b="1" dirty="0" smtClean="0"/>
              <a:t> </a:t>
            </a:r>
            <a:r>
              <a:rPr lang="ar-SA" b="1" dirty="0" smtClean="0"/>
              <a:t>*- تحديد طبيعة وانواع المعرفة.</a:t>
            </a:r>
            <a:endParaRPr lang="en-US" b="1" dirty="0" smtClean="0"/>
          </a:p>
          <a:p>
            <a:pPr algn="r" rtl="1">
              <a:buNone/>
            </a:pPr>
            <a:r>
              <a:rPr lang="ar-IQ" b="1" dirty="0" smtClean="0"/>
              <a:t> </a:t>
            </a:r>
            <a:r>
              <a:rPr lang="ar-SA" b="1" dirty="0" smtClean="0"/>
              <a:t>*- رسم المعرفة.</a:t>
            </a:r>
            <a:endParaRPr lang="en-US" b="1" dirty="0" smtClean="0"/>
          </a:p>
          <a:p>
            <a:pPr algn="r" rtl="1">
              <a:buNone/>
            </a:pPr>
            <a:r>
              <a:rPr lang="ar-IQ" b="1" dirty="0" smtClean="0"/>
              <a:t> </a:t>
            </a:r>
            <a:r>
              <a:rPr lang="ar-SA" b="1" dirty="0" smtClean="0"/>
              <a:t>*- أسر المعرفة المتوافرة.</a:t>
            </a:r>
            <a:endParaRPr lang="en-US" b="1" dirty="0" smtClean="0"/>
          </a:p>
          <a:p>
            <a:pPr algn="r" rtl="1">
              <a:buNone/>
            </a:pPr>
            <a:r>
              <a:rPr lang="ar-IQ" b="1" dirty="0" smtClean="0"/>
              <a:t> </a:t>
            </a:r>
            <a:r>
              <a:rPr lang="ar-SA" b="1" dirty="0" smtClean="0"/>
              <a:t>*- اكتساب المعرفة المطلوبة.</a:t>
            </a:r>
            <a:endParaRPr lang="en-US" b="1" dirty="0" smtClean="0"/>
          </a:p>
          <a:p>
            <a:pPr algn="r" rtl="1">
              <a:buNone/>
            </a:pPr>
            <a:r>
              <a:rPr lang="ar-IQ" b="1" dirty="0" smtClean="0"/>
              <a:t> </a:t>
            </a:r>
            <a:r>
              <a:rPr lang="ar-SA" b="1" dirty="0" smtClean="0"/>
              <a:t>*- خزن المعرفة الموجودة والمكتسبة.</a:t>
            </a:r>
            <a:endParaRPr lang="en-US" b="1" dirty="0" smtClean="0"/>
          </a:p>
          <a:p>
            <a:pPr algn="r" rtl="1">
              <a:buNone/>
            </a:pPr>
            <a:r>
              <a:rPr lang="ar-IQ" b="1" dirty="0" smtClean="0"/>
              <a:t> </a:t>
            </a:r>
            <a:r>
              <a:rPr lang="ar-SA" b="1" dirty="0" smtClean="0"/>
              <a:t>*- المشاركة بالمعرفة.</a:t>
            </a:r>
            <a:endParaRPr lang="en-US" b="1" dirty="0" smtClean="0"/>
          </a:p>
          <a:p>
            <a:pPr algn="r" rtl="1">
              <a:buNone/>
            </a:pPr>
            <a:r>
              <a:rPr lang="ar-IQ" b="1" dirty="0" smtClean="0"/>
              <a:t> </a:t>
            </a:r>
            <a:r>
              <a:rPr lang="ar-SA" b="1" dirty="0" smtClean="0"/>
              <a:t>*-تطبيق المعرفة أي استرجاع واستعمال المعرفة.</a:t>
            </a:r>
            <a:endParaRPr lang="en-US" b="1" dirty="0" smtClean="0"/>
          </a:p>
          <a:p>
            <a:pPr algn="r" rtl="1">
              <a:buNone/>
            </a:pPr>
            <a:r>
              <a:rPr lang="ar-SA" b="1" dirty="0" smtClean="0"/>
              <a:t>*- ابتكار وتوليد المعرفة الجديدة من خلال البحث والتطوير وتعلم الدروس.</a:t>
            </a:r>
            <a:endParaRPr lang="en-US" b="1" dirty="0" smtClean="0"/>
          </a:p>
          <a:p>
            <a:pPr algn="r" rtl="1">
              <a:buNone/>
            </a:pPr>
            <a:endParaRPr lang="ar-IQ"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ar-IQ" b="1" dirty="0" smtClean="0"/>
              <a:t>نماذج دورة حياة المعرفة</a:t>
            </a:r>
            <a:endParaRPr lang="ar-IQ" b="1" dirty="0"/>
          </a:p>
        </p:txBody>
      </p:sp>
      <p:sp>
        <p:nvSpPr>
          <p:cNvPr id="3" name="Content Placeholder 2"/>
          <p:cNvSpPr>
            <a:spLocks noGrp="1"/>
          </p:cNvSpPr>
          <p:nvPr>
            <p:ph idx="1"/>
          </p:nvPr>
        </p:nvSpPr>
        <p:spPr>
          <a:xfrm>
            <a:off x="152400" y="914400"/>
            <a:ext cx="8991600" cy="5943600"/>
          </a:xfrm>
        </p:spPr>
        <p:txBody>
          <a:bodyPr>
            <a:noAutofit/>
          </a:bodyPr>
          <a:lstStyle/>
          <a:p>
            <a:pPr algn="just" rtl="1">
              <a:buNone/>
            </a:pPr>
            <a:r>
              <a:rPr lang="ar-IQ" sz="2400" b="1" dirty="0" smtClean="0">
                <a:effectLst>
                  <a:outerShdw blurRad="50800" dist="38100" algn="tr" rotWithShape="0">
                    <a:prstClr val="black">
                      <a:alpha val="40000"/>
                    </a:prstClr>
                  </a:outerShdw>
                </a:effectLst>
              </a:rPr>
              <a:t>1- </a:t>
            </a:r>
            <a:r>
              <a:rPr lang="ar-SA" sz="2400" b="1" dirty="0" smtClean="0">
                <a:effectLst>
                  <a:outerShdw blurRad="50800" dist="38100" algn="tr" rotWithShape="0">
                    <a:prstClr val="black">
                      <a:alpha val="40000"/>
                    </a:prstClr>
                  </a:outerShdw>
                </a:effectLst>
              </a:rPr>
              <a:t>دورة حياة ادارة المعرفة وفق نموذج </a:t>
            </a:r>
            <a:r>
              <a:rPr lang="ar-IQ" sz="2400" b="1" dirty="0" smtClean="0"/>
              <a:t>( </a:t>
            </a:r>
            <a:r>
              <a:rPr lang="en-US" sz="2400" b="1" dirty="0" smtClean="0">
                <a:effectLst>
                  <a:outerShdw blurRad="50800" dist="38100" algn="tr" rotWithShape="0">
                    <a:prstClr val="black">
                      <a:alpha val="40000"/>
                    </a:prstClr>
                  </a:outerShdw>
                </a:effectLst>
              </a:rPr>
              <a:t>( </a:t>
            </a:r>
            <a:r>
              <a:rPr lang="en-US" sz="2400" b="1" dirty="0" err="1" smtClean="0">
                <a:effectLst>
                  <a:outerShdw blurRad="50800" dist="38100" algn="tr" rotWithShape="0">
                    <a:prstClr val="black">
                      <a:alpha val="40000"/>
                    </a:prstClr>
                  </a:outerShdw>
                </a:effectLst>
              </a:rPr>
              <a:t>Wigg</a:t>
            </a:r>
            <a:r>
              <a:rPr lang="en-US" sz="2400" b="1" dirty="0" smtClean="0">
                <a:effectLst>
                  <a:outerShdw blurRad="50800" dist="38100" algn="tr" rotWithShape="0">
                    <a:prstClr val="black">
                      <a:alpha val="40000"/>
                    </a:prstClr>
                  </a:outerShdw>
                </a:effectLst>
              </a:rPr>
              <a:t>, 1999</a:t>
            </a:r>
            <a:r>
              <a:rPr lang="ar-IQ" sz="2400" b="1" dirty="0" smtClean="0">
                <a:effectLst>
                  <a:outerShdw blurRad="50800" dist="38100" algn="tr" rotWithShape="0">
                    <a:prstClr val="black">
                      <a:alpha val="40000"/>
                    </a:prstClr>
                  </a:outerShdw>
                </a:effectLst>
              </a:rPr>
              <a:t>: </a:t>
            </a:r>
            <a:r>
              <a:rPr lang="ar-SA" sz="2400" b="1" dirty="0" smtClean="0">
                <a:effectLst>
                  <a:outerShdw blurRad="50800" dist="38100" algn="tr" rotWithShape="0">
                    <a:prstClr val="black">
                      <a:alpha val="40000"/>
                    </a:prstClr>
                  </a:outerShdw>
                </a:effectLst>
              </a:rPr>
              <a:t>استعرض انموذجاً لدورة حياة ادارة المعرفة يتكون من خمس مراحل، كما موضح في الشكل </a:t>
            </a:r>
            <a:r>
              <a:rPr lang="ar-IQ" sz="2400" b="1" dirty="0" smtClean="0">
                <a:effectLst>
                  <a:outerShdw blurRad="50800" dist="38100" algn="tr" rotWithShape="0">
                    <a:prstClr val="black">
                      <a:alpha val="40000"/>
                    </a:prstClr>
                  </a:outerShdw>
                </a:effectLst>
              </a:rPr>
              <a:t>:</a:t>
            </a:r>
          </a:p>
          <a:p>
            <a:pPr algn="just" rtl="1">
              <a:buNone/>
            </a:pPr>
            <a:r>
              <a:rPr lang="en-US" sz="2400" b="1" dirty="0" smtClean="0"/>
              <a:t> </a:t>
            </a:r>
            <a:r>
              <a:rPr lang="ar-SA" sz="2400" b="1" dirty="0" smtClean="0">
                <a:effectLst>
                  <a:outerShdw blurRad="50800" dist="38100" algn="tr" rotWithShape="0">
                    <a:prstClr val="black">
                      <a:alpha val="40000"/>
                    </a:prstClr>
                  </a:outerShdw>
                </a:effectLst>
              </a:rPr>
              <a:t>ويتضح من الشكل السابق إن تلك المراحل تشمل الآتي:</a:t>
            </a:r>
            <a:endParaRPr lang="en-US" sz="2400" b="1" dirty="0" smtClean="0"/>
          </a:p>
          <a:p>
            <a:pPr algn="just" rtl="1">
              <a:buNone/>
            </a:pPr>
            <a:r>
              <a:rPr lang="ar-SA" sz="2400" b="1" dirty="0" smtClean="0">
                <a:solidFill>
                  <a:srgbClr val="FF0000"/>
                </a:solidFill>
                <a:effectLst>
                  <a:outerShdw blurRad="50800" dist="38100" algn="tr" rotWithShape="0">
                    <a:prstClr val="black">
                      <a:alpha val="40000"/>
                    </a:prstClr>
                  </a:outerShdw>
                </a:effectLst>
              </a:rPr>
              <a:t>أ-</a:t>
            </a:r>
            <a:r>
              <a:rPr lang="ar-IQ" sz="2400" b="1" dirty="0" smtClean="0">
                <a:solidFill>
                  <a:srgbClr val="FF0000"/>
                </a:solidFill>
                <a:effectLst>
                  <a:outerShdw blurRad="50800" dist="38100" algn="tr" rotWithShape="0">
                    <a:prstClr val="black">
                      <a:alpha val="40000"/>
                    </a:prstClr>
                  </a:outerShdw>
                </a:effectLst>
              </a:rPr>
              <a:t> </a:t>
            </a:r>
            <a:r>
              <a:rPr lang="ar-SA" sz="2400" b="1" dirty="0" smtClean="0">
                <a:solidFill>
                  <a:srgbClr val="FF0000"/>
                </a:solidFill>
                <a:effectLst>
                  <a:outerShdw blurRad="50800" dist="38100" algn="tr" rotWithShape="0">
                    <a:prstClr val="black">
                      <a:alpha val="40000"/>
                    </a:prstClr>
                  </a:outerShdw>
                </a:effectLst>
              </a:rPr>
              <a:t>خلق المعرفة </a:t>
            </a:r>
            <a:r>
              <a:rPr lang="ar-SA" sz="2400" b="1" dirty="0" smtClean="0">
                <a:effectLst>
                  <a:outerShdw blurRad="50800" dist="38100" algn="tr" rotWithShape="0">
                    <a:prstClr val="black">
                      <a:alpha val="40000"/>
                    </a:prstClr>
                  </a:outerShdw>
                </a:effectLst>
              </a:rPr>
              <a:t>: وتعني ان المعرفة يجب ان تبتكر ويأتي ذلك من خلال مصادر متعددة منها التعلم والإبداع والبحث أو استيرادها من خارج المنظمة.</a:t>
            </a:r>
            <a:endParaRPr lang="en-US" sz="2400" b="1" dirty="0" smtClean="0"/>
          </a:p>
          <a:p>
            <a:pPr algn="just" rtl="1">
              <a:buNone/>
            </a:pPr>
            <a:r>
              <a:rPr lang="ar-SA" sz="2400" b="1" dirty="0" smtClean="0">
                <a:solidFill>
                  <a:srgbClr val="FF0000"/>
                </a:solidFill>
                <a:effectLst>
                  <a:outerShdw blurRad="50800" dist="38100" algn="tr" rotWithShape="0">
                    <a:prstClr val="black">
                      <a:alpha val="40000"/>
                    </a:prstClr>
                  </a:outerShdw>
                </a:effectLst>
              </a:rPr>
              <a:t>ب-</a:t>
            </a:r>
            <a:r>
              <a:rPr lang="ar-IQ" sz="2400" b="1" dirty="0" smtClean="0">
                <a:solidFill>
                  <a:srgbClr val="FF0000"/>
                </a:solidFill>
                <a:effectLst>
                  <a:outerShdw blurRad="50800" dist="38100" algn="tr" rotWithShape="0">
                    <a:prstClr val="black">
                      <a:alpha val="40000"/>
                    </a:prstClr>
                  </a:outerShdw>
                </a:effectLst>
              </a:rPr>
              <a:t> </a:t>
            </a:r>
            <a:r>
              <a:rPr lang="ar-SA" sz="2400" b="1" dirty="0" smtClean="0">
                <a:solidFill>
                  <a:srgbClr val="FF0000"/>
                </a:solidFill>
                <a:effectLst>
                  <a:outerShdw blurRad="50800" dist="38100" algn="tr" rotWithShape="0">
                    <a:prstClr val="black">
                      <a:alpha val="40000"/>
                    </a:prstClr>
                  </a:outerShdw>
                </a:effectLst>
              </a:rPr>
              <a:t>امتلاك المعرفة </a:t>
            </a:r>
            <a:r>
              <a:rPr lang="ar-SA" sz="2400" b="1" dirty="0" smtClean="0">
                <a:effectLst>
                  <a:outerShdw blurRad="50800" dist="38100" algn="tr" rotWithShape="0">
                    <a:prstClr val="black">
                      <a:alpha val="40000"/>
                    </a:prstClr>
                  </a:outerShdw>
                </a:effectLst>
              </a:rPr>
              <a:t>: وتشير إلى اصطياد المعرفة من مصادرها وخزنها والاحتفاظ بها والمحافظة عليها لاستخدامها في الوقت الحاضر وكذلك للأغراض المستقبلية .</a:t>
            </a:r>
            <a:endParaRPr lang="en-US" sz="2400" b="1" dirty="0" smtClean="0"/>
          </a:p>
          <a:p>
            <a:pPr algn="just" rtl="1">
              <a:buNone/>
            </a:pPr>
            <a:r>
              <a:rPr lang="ar-SA" sz="2400" b="1" dirty="0" smtClean="0">
                <a:solidFill>
                  <a:srgbClr val="FF0000"/>
                </a:solidFill>
                <a:effectLst>
                  <a:outerShdw blurRad="50800" dist="38100" algn="tr" rotWithShape="0">
                    <a:prstClr val="black">
                      <a:alpha val="40000"/>
                    </a:prstClr>
                  </a:outerShdw>
                </a:effectLst>
              </a:rPr>
              <a:t>ج-</a:t>
            </a:r>
            <a:r>
              <a:rPr lang="ar-IQ" sz="2400" b="1" dirty="0" smtClean="0">
                <a:solidFill>
                  <a:srgbClr val="FF0000"/>
                </a:solidFill>
                <a:effectLst>
                  <a:outerShdw blurRad="50800" dist="38100" algn="tr" rotWithShape="0">
                    <a:prstClr val="black">
                      <a:alpha val="40000"/>
                    </a:prstClr>
                  </a:outerShdw>
                </a:effectLst>
              </a:rPr>
              <a:t> </a:t>
            </a:r>
            <a:r>
              <a:rPr lang="ar-SA" sz="2400" b="1" dirty="0" smtClean="0">
                <a:solidFill>
                  <a:srgbClr val="FF0000"/>
                </a:solidFill>
                <a:effectLst>
                  <a:outerShdw blurRad="50800" dist="38100" algn="tr" rotWithShape="0">
                    <a:prstClr val="black">
                      <a:alpha val="40000"/>
                    </a:prstClr>
                  </a:outerShdw>
                </a:effectLst>
              </a:rPr>
              <a:t>تنظيم المعرفة وتحويلها </a:t>
            </a:r>
            <a:r>
              <a:rPr lang="ar-SA" sz="2400" b="1" dirty="0" smtClean="0">
                <a:effectLst>
                  <a:outerShdw blurRad="50800" dist="38100" algn="tr" rotWithShape="0">
                    <a:prstClr val="black">
                      <a:alpha val="40000"/>
                    </a:prstClr>
                  </a:outerShdw>
                </a:effectLst>
              </a:rPr>
              <a:t>:ويقصد بها تنظيم المعرفة وتحويلها إلى مواد مكتوبة و قواعد معرفية، يمكن الرجوع إليها في أي وقت للاستفادة منها.</a:t>
            </a:r>
            <a:endParaRPr lang="en-US" sz="2400" b="1" dirty="0" smtClean="0"/>
          </a:p>
          <a:p>
            <a:pPr algn="just" rtl="1">
              <a:buNone/>
            </a:pPr>
            <a:r>
              <a:rPr lang="ar-SA" sz="2400" b="1" dirty="0" smtClean="0">
                <a:solidFill>
                  <a:srgbClr val="FF0000"/>
                </a:solidFill>
                <a:effectLst>
                  <a:outerShdw blurRad="50800" dist="38100" algn="tr" rotWithShape="0">
                    <a:prstClr val="black">
                      <a:alpha val="40000"/>
                    </a:prstClr>
                  </a:outerShdw>
                </a:effectLst>
              </a:rPr>
              <a:t>د-</a:t>
            </a:r>
            <a:r>
              <a:rPr lang="ar-IQ" sz="2400" b="1" dirty="0" smtClean="0">
                <a:solidFill>
                  <a:srgbClr val="FF0000"/>
                </a:solidFill>
                <a:effectLst>
                  <a:outerShdw blurRad="50800" dist="38100" algn="tr" rotWithShape="0">
                    <a:prstClr val="black">
                      <a:alpha val="40000"/>
                    </a:prstClr>
                  </a:outerShdw>
                </a:effectLst>
              </a:rPr>
              <a:t> </a:t>
            </a:r>
            <a:r>
              <a:rPr lang="ar-SA" sz="2400" b="1" dirty="0" smtClean="0">
                <a:solidFill>
                  <a:srgbClr val="FF0000"/>
                </a:solidFill>
                <a:effectLst>
                  <a:outerShdw blurRad="50800" dist="38100" algn="tr" rotWithShape="0">
                    <a:prstClr val="black">
                      <a:alpha val="40000"/>
                    </a:prstClr>
                  </a:outerShdw>
                </a:effectLst>
              </a:rPr>
              <a:t>توزيع المعرفة : </a:t>
            </a:r>
            <a:r>
              <a:rPr lang="ar-SA" sz="2400" b="1" dirty="0" smtClean="0">
                <a:effectLst>
                  <a:outerShdw blurRad="50800" dist="38100" algn="tr" rotWithShape="0">
                    <a:prstClr val="black">
                      <a:alpha val="40000"/>
                    </a:prstClr>
                  </a:outerShdw>
                </a:effectLst>
              </a:rPr>
              <a:t>ويعني نقل المعرفة إلى مستويات المنظمة كافة سواء أكانت أقساماً متكاملة أم أفراداً. ويمكن أن يتحقق ذلك من خلال التعلم وبرامج التدريب، وأنظمة المعرفة وقواعدها بشبكات النظم الخبيرة.</a:t>
            </a:r>
            <a:endParaRPr lang="en-US" sz="2400" b="1" dirty="0" smtClean="0"/>
          </a:p>
          <a:p>
            <a:pPr algn="just" rtl="1">
              <a:buNone/>
            </a:pPr>
            <a:r>
              <a:rPr lang="ar-SA" sz="2400" b="1" dirty="0" smtClean="0">
                <a:solidFill>
                  <a:srgbClr val="FF0000"/>
                </a:solidFill>
                <a:effectLst>
                  <a:outerShdw blurRad="50800" dist="38100" algn="tr" rotWithShape="0">
                    <a:prstClr val="black">
                      <a:alpha val="40000"/>
                    </a:prstClr>
                  </a:outerShdw>
                </a:effectLst>
              </a:rPr>
              <a:t>هـ-</a:t>
            </a:r>
            <a:r>
              <a:rPr lang="ar-IQ" sz="2400" b="1" dirty="0" smtClean="0">
                <a:solidFill>
                  <a:srgbClr val="FF0000"/>
                </a:solidFill>
                <a:effectLst>
                  <a:outerShdw blurRad="50800" dist="38100" algn="tr" rotWithShape="0">
                    <a:prstClr val="black">
                      <a:alpha val="40000"/>
                    </a:prstClr>
                  </a:outerShdw>
                </a:effectLst>
              </a:rPr>
              <a:t> </a:t>
            </a:r>
            <a:r>
              <a:rPr lang="ar-SA" sz="2400" b="1" dirty="0" smtClean="0">
                <a:solidFill>
                  <a:srgbClr val="FF0000"/>
                </a:solidFill>
                <a:effectLst>
                  <a:outerShdw blurRad="50800" dist="38100" algn="tr" rotWithShape="0">
                    <a:prstClr val="black">
                      <a:alpha val="40000"/>
                    </a:prstClr>
                  </a:outerShdw>
                </a:effectLst>
              </a:rPr>
              <a:t>تطبيق المعرفة واستخدامها وزيادة قيمتها </a:t>
            </a:r>
            <a:r>
              <a:rPr lang="ar-SA" sz="2400" b="1" dirty="0" smtClean="0">
                <a:effectLst>
                  <a:outerShdw blurRad="50800" dist="38100" algn="tr" rotWithShape="0">
                    <a:prstClr val="black">
                      <a:alpha val="40000"/>
                    </a:prstClr>
                  </a:outerShdw>
                </a:effectLst>
              </a:rPr>
              <a:t>: ويقصد بها ان المعرفة تضاف من خلال تطبيقاتها، وتصبح أسساً للتعلم والابتكار. </a:t>
            </a:r>
            <a:endParaRPr lang="en-US" sz="2400" b="1" dirty="0" smtClean="0"/>
          </a:p>
          <a:p>
            <a:pPr algn="just" rtl="1">
              <a:buNone/>
            </a:pPr>
            <a:endParaRPr lang="en-US" sz="2400" b="1" dirty="0" smtClean="0"/>
          </a:p>
          <a:p>
            <a:pPr algn="just" rtl="1">
              <a:buNone/>
            </a:pPr>
            <a:endParaRPr lang="en-US" sz="2400" b="1" dirty="0" smtClean="0"/>
          </a:p>
          <a:p>
            <a:pPr algn="just" rtl="1">
              <a:buNone/>
            </a:pPr>
            <a:r>
              <a:rPr lang="ar-IQ" sz="2400" b="1" dirty="0" smtClean="0"/>
              <a:t>        </a:t>
            </a:r>
            <a:r>
              <a:rPr lang="en-US" sz="2400" b="1" dirty="0" smtClean="0"/>
              <a:t> </a:t>
            </a:r>
          </a:p>
          <a:p>
            <a:pPr algn="just" rtl="1">
              <a:buNone/>
            </a:pPr>
            <a:endParaRPr lang="ar-IQ"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172200"/>
          </a:xfrm>
        </p:spPr>
        <p:txBody>
          <a:bodyPr/>
          <a:lstStyle/>
          <a:p>
            <a:pPr algn="r" rtl="1">
              <a:buNone/>
            </a:pPr>
            <a:r>
              <a:rPr lang="ar-IQ" b="1" dirty="0" smtClean="0"/>
              <a:t>2- </a:t>
            </a:r>
            <a:r>
              <a:rPr lang="ar-SA" b="1" dirty="0" smtClean="0"/>
              <a:t>دورة حياة ادارة المعرفة وفق نموذج (</a:t>
            </a:r>
            <a:r>
              <a:rPr lang="en-US" b="1" dirty="0" smtClean="0"/>
              <a:t>Heisig,:2001</a:t>
            </a:r>
            <a:r>
              <a:rPr lang="ar-SA" b="1" dirty="0" smtClean="0"/>
              <a:t>): اما في هذا النموذج فان دورة حياة ادارة المعرفة فتتضمن العمليات التي تظهر في الشكل </a:t>
            </a:r>
            <a:endParaRPr lang="ar-IQ" b="1" dirty="0" smtClean="0"/>
          </a:p>
          <a:p>
            <a:pPr algn="r" rtl="1">
              <a:buNone/>
            </a:pPr>
            <a:r>
              <a:rPr lang="ar-IQ" b="1" dirty="0" smtClean="0"/>
              <a:t>                               توليد</a:t>
            </a:r>
          </a:p>
          <a:p>
            <a:pPr algn="r" rtl="1">
              <a:buNone/>
            </a:pPr>
            <a:endParaRPr lang="ar-IQ" b="1" dirty="0" smtClean="0"/>
          </a:p>
          <a:p>
            <a:pPr algn="r" rtl="1">
              <a:buNone/>
            </a:pPr>
            <a:r>
              <a:rPr lang="ar-IQ" b="1" dirty="0" smtClean="0"/>
              <a:t>   خزن                 العمليات الجوهرية          تطبيق   </a:t>
            </a:r>
          </a:p>
          <a:p>
            <a:pPr algn="r" rtl="1">
              <a:buNone/>
            </a:pPr>
            <a:endParaRPr lang="ar-IQ" b="1" dirty="0" smtClean="0"/>
          </a:p>
          <a:p>
            <a:pPr algn="r" rtl="1">
              <a:buNone/>
            </a:pPr>
            <a:r>
              <a:rPr lang="ar-IQ" b="1" dirty="0" smtClean="0"/>
              <a:t>                            توزيع</a:t>
            </a:r>
            <a:endParaRPr lang="ar-IQ" b="1" dirty="0"/>
          </a:p>
        </p:txBody>
      </p:sp>
      <p:cxnSp>
        <p:nvCxnSpPr>
          <p:cNvPr id="5" name="Straight Arrow Connector 4"/>
          <p:cNvCxnSpPr/>
          <p:nvPr/>
        </p:nvCxnSpPr>
        <p:spPr>
          <a:xfrm>
            <a:off x="5486400" y="2362200"/>
            <a:ext cx="22098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2514600" y="2362200"/>
            <a:ext cx="2057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5715000" y="3581400"/>
            <a:ext cx="19812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2514600" y="3505200"/>
            <a:ext cx="22860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lgn="r" rtl="1"/>
            <a:r>
              <a:rPr lang="ar-SA" b="1" dirty="0" smtClean="0"/>
              <a:t>3-أما دورة حياة إدارة المعرفة وفق نموذج منظمة (</a:t>
            </a:r>
            <a:r>
              <a:rPr lang="en-US" b="1" dirty="0" err="1" smtClean="0"/>
              <a:t>Fraunhofer</a:t>
            </a:r>
            <a:r>
              <a:rPr lang="en-US" b="1" dirty="0" smtClean="0"/>
              <a:t> IPK,2000</a:t>
            </a:r>
            <a:r>
              <a:rPr lang="ar-SA" b="1" dirty="0" smtClean="0"/>
              <a:t>) والذي</a:t>
            </a:r>
            <a:endParaRPr lang="en-US" b="1" dirty="0" smtClean="0"/>
          </a:p>
          <a:p>
            <a:pPr algn="r" rtl="1"/>
            <a:r>
              <a:rPr lang="ar-SA" b="1" dirty="0" smtClean="0"/>
              <a:t>     اعتمده (</a:t>
            </a:r>
            <a:r>
              <a:rPr lang="en-US" b="1" dirty="0" smtClean="0"/>
              <a:t>Heisig&amp;Vorbeck,2000</a:t>
            </a:r>
            <a:r>
              <a:rPr lang="ar-SA" b="1" dirty="0" smtClean="0"/>
              <a:t>) في دراستهما المسحية حول الشركات الأوربية فقد تضمن ست عمليات جوهرية لإدارة المعرفة وهي:</a:t>
            </a:r>
            <a:r>
              <a:rPr lang="ar-SA" b="1" baseline="30000" dirty="0" smtClean="0"/>
              <a:t>    </a:t>
            </a:r>
            <a:endParaRPr lang="en-US" b="1" dirty="0" smtClean="0"/>
          </a:p>
          <a:p>
            <a:pPr algn="r" rtl="1"/>
            <a:r>
              <a:rPr lang="ar-SA" b="1" dirty="0" smtClean="0"/>
              <a:t> تشخيص المعرفة.</a:t>
            </a:r>
            <a:endParaRPr lang="en-US" b="1" dirty="0" smtClean="0"/>
          </a:p>
          <a:p>
            <a:pPr lvl="0" algn="r" rtl="1"/>
            <a:r>
              <a:rPr lang="ar-SA" b="1" dirty="0" smtClean="0"/>
              <a:t>تحديـد أهـداف المعرفـة.</a:t>
            </a:r>
            <a:endParaRPr lang="en-US" b="1" dirty="0" smtClean="0"/>
          </a:p>
          <a:p>
            <a:pPr lvl="0" algn="r" rtl="1"/>
            <a:r>
              <a:rPr lang="ar-SA" b="1" dirty="0" smtClean="0"/>
              <a:t>توليـد المعرفة.</a:t>
            </a:r>
            <a:endParaRPr lang="en-US" b="1" dirty="0" smtClean="0"/>
          </a:p>
          <a:p>
            <a:pPr lvl="0" algn="r" rtl="1"/>
            <a:r>
              <a:rPr lang="ar-SA" b="1" dirty="0" smtClean="0"/>
              <a:t>خـزن المعرفـة.</a:t>
            </a:r>
            <a:endParaRPr lang="en-US" b="1" dirty="0" smtClean="0"/>
          </a:p>
          <a:p>
            <a:pPr lvl="0" algn="r" rtl="1"/>
            <a:r>
              <a:rPr lang="ar-SA" b="1" dirty="0" smtClean="0"/>
              <a:t>توزيـع المعرفـة.</a:t>
            </a:r>
            <a:endParaRPr lang="en-US" b="1" dirty="0" smtClean="0"/>
          </a:p>
          <a:p>
            <a:pPr lvl="0" algn="r" rtl="1"/>
            <a:r>
              <a:rPr lang="ar-SA" b="1" dirty="0" smtClean="0"/>
              <a:t>تطبيـق المعرفـة .</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lstStyle/>
          <a:p>
            <a:pPr algn="r" rtl="1">
              <a:buNone/>
            </a:pPr>
            <a:r>
              <a:rPr lang="ar-SA" dirty="0" smtClean="0">
                <a:effectLst>
                  <a:outerShdw blurRad="50800" dist="38100" algn="tr" rotWithShape="0">
                    <a:prstClr val="black">
                      <a:alpha val="40000"/>
                    </a:prstClr>
                  </a:outerShdw>
                </a:effectLst>
              </a:rPr>
              <a:t>4- </a:t>
            </a:r>
            <a:r>
              <a:rPr lang="ar-IQ" dirty="0" smtClean="0">
                <a:effectLst>
                  <a:outerShdw blurRad="50800" dist="38100" algn="tr" rotWithShape="0">
                    <a:prstClr val="black">
                      <a:alpha val="40000"/>
                    </a:prstClr>
                  </a:outerShdw>
                </a:effectLst>
              </a:rPr>
              <a:t>(</a:t>
            </a:r>
            <a:r>
              <a:rPr lang="en-US" dirty="0" err="1" smtClean="0">
                <a:effectLst>
                  <a:outerShdw blurRad="50800" dist="38100" algn="tr" rotWithShape="0">
                    <a:prstClr val="black">
                      <a:alpha val="40000"/>
                    </a:prstClr>
                  </a:outerShdw>
                </a:effectLst>
              </a:rPr>
              <a:t>V</a:t>
            </a:r>
            <a:r>
              <a:rPr lang="en-US" b="1" dirty="0" err="1" smtClean="0">
                <a:effectLst>
                  <a:outerShdw blurRad="50800" dist="38100" algn="tr" rotWithShape="0">
                    <a:prstClr val="black">
                      <a:alpha val="40000"/>
                    </a:prstClr>
                  </a:outerShdw>
                </a:effectLst>
              </a:rPr>
              <a:t>etshera</a:t>
            </a:r>
            <a:r>
              <a:rPr lang="en-US" b="1" dirty="0" smtClean="0">
                <a:effectLst>
                  <a:outerShdw blurRad="50800" dist="38100" algn="tr" rotWithShape="0">
                    <a:prstClr val="black">
                      <a:alpha val="40000"/>
                    </a:prstClr>
                  </a:outerShdw>
                </a:effectLst>
              </a:rPr>
              <a:t> &amp; Roszegi,2000 </a:t>
            </a:r>
            <a:r>
              <a:rPr lang="ar-SA" b="1" dirty="0" smtClean="0">
                <a:effectLst>
                  <a:outerShdw blurRad="50800" dist="38100" algn="tr" rotWithShape="0">
                    <a:prstClr val="black">
                      <a:alpha val="40000"/>
                    </a:prstClr>
                  </a:outerShdw>
                </a:effectLst>
              </a:rPr>
              <a:t>):  قدما انموذجاً لدورة حياة المعرفة تضمن ست مراحل كما موضح في الشكل</a:t>
            </a:r>
            <a:r>
              <a:rPr lang="ar-IQ" b="1" dirty="0" smtClean="0">
                <a:effectLst>
                  <a:outerShdw blurRad="50800" dist="38100" algn="tr" rotWithShape="0">
                    <a:prstClr val="black">
                      <a:alpha val="40000"/>
                    </a:prstClr>
                  </a:outerShdw>
                </a:effectLst>
              </a:rPr>
              <a:t>    </a:t>
            </a:r>
          </a:p>
          <a:p>
            <a:pPr algn="r" rtl="1">
              <a:buNone/>
            </a:pPr>
            <a:r>
              <a:rPr lang="ar-IQ" dirty="0" smtClean="0">
                <a:effectLst>
                  <a:outerShdw blurRad="50800" dist="38100" algn="tr" rotWithShape="0">
                    <a:prstClr val="black">
                      <a:alpha val="40000"/>
                    </a:prstClr>
                  </a:outerShdw>
                </a:effectLst>
              </a:rPr>
              <a:t>                              </a:t>
            </a:r>
            <a:r>
              <a:rPr lang="ar-IQ" b="1" dirty="0" smtClean="0">
                <a:effectLst>
                  <a:outerShdw blurRad="50800" dist="38100" algn="tr" rotWithShape="0">
                    <a:prstClr val="black">
                      <a:alpha val="40000"/>
                    </a:prstClr>
                  </a:outerShdw>
                </a:effectLst>
              </a:rPr>
              <a:t>ابتكار1</a:t>
            </a:r>
          </a:p>
          <a:p>
            <a:pPr algn="r" rtl="1">
              <a:buNone/>
            </a:pPr>
            <a:endParaRPr lang="ar-IQ" b="1" dirty="0" smtClean="0">
              <a:effectLst>
                <a:outerShdw blurRad="50800" dist="38100" algn="tr" rotWithShape="0">
                  <a:prstClr val="black">
                    <a:alpha val="40000"/>
                  </a:prstClr>
                </a:outerShdw>
              </a:effectLst>
            </a:endParaRPr>
          </a:p>
          <a:p>
            <a:pPr algn="r" rtl="1">
              <a:buNone/>
            </a:pPr>
            <a:r>
              <a:rPr lang="ar-IQ" b="1" dirty="0" smtClean="0"/>
              <a:t>خزن 2                                                  تعلم  6  </a:t>
            </a:r>
          </a:p>
          <a:p>
            <a:pPr algn="r" rtl="1">
              <a:buNone/>
            </a:pPr>
            <a:endParaRPr lang="ar-IQ" b="1" dirty="0" smtClean="0"/>
          </a:p>
          <a:p>
            <a:pPr algn="r" rtl="1">
              <a:buNone/>
            </a:pPr>
            <a:endParaRPr lang="ar-IQ" b="1" dirty="0" smtClean="0"/>
          </a:p>
          <a:p>
            <a:pPr algn="r" rtl="1">
              <a:buNone/>
            </a:pPr>
            <a:r>
              <a:rPr lang="ar-IQ" b="1" dirty="0" smtClean="0"/>
              <a:t>       ايجاد   3                               استخدام  5 </a:t>
            </a:r>
          </a:p>
          <a:p>
            <a:pPr algn="r" rtl="1">
              <a:buNone/>
            </a:pPr>
            <a:endParaRPr lang="ar-IQ" b="1" dirty="0" smtClean="0"/>
          </a:p>
          <a:p>
            <a:pPr algn="r" rtl="1">
              <a:buNone/>
            </a:pPr>
            <a:r>
              <a:rPr lang="ar-IQ" b="1" dirty="0" smtClean="0"/>
              <a:t>                            إكتساب4</a:t>
            </a:r>
            <a:endParaRPr lang="ar-IQ" b="1" dirty="0"/>
          </a:p>
        </p:txBody>
      </p:sp>
      <p:cxnSp>
        <p:nvCxnSpPr>
          <p:cNvPr id="6" name="Straight Arrow Connector 5"/>
          <p:cNvCxnSpPr/>
          <p:nvPr/>
        </p:nvCxnSpPr>
        <p:spPr>
          <a:xfrm>
            <a:off x="5562600" y="1905000"/>
            <a:ext cx="22860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7353300" y="3619500"/>
            <a:ext cx="1066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5791200" y="4953000"/>
            <a:ext cx="15240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2743200" y="4953000"/>
            <a:ext cx="15240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V="1">
            <a:off x="1562100" y="3695700"/>
            <a:ext cx="1219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286000" y="1752600"/>
            <a:ext cx="21336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lnSpcReduction="10000"/>
          </a:bodyPr>
          <a:lstStyle/>
          <a:p>
            <a:pPr algn="r" rtl="1"/>
            <a:r>
              <a:rPr lang="ar-SA" b="1" dirty="0" smtClean="0">
                <a:effectLst>
                  <a:outerShdw blurRad="50800" dist="38100" algn="tr" rotWithShape="0">
                    <a:prstClr val="black">
                      <a:alpha val="40000"/>
                    </a:prstClr>
                  </a:outerShdw>
                </a:effectLst>
              </a:rPr>
              <a:t>يتضح من الشكل بان الاتي :</a:t>
            </a:r>
            <a:endParaRPr lang="en-US" b="1" dirty="0" smtClean="0"/>
          </a:p>
          <a:p>
            <a:pPr algn="r" rtl="1">
              <a:buNone/>
            </a:pPr>
            <a:r>
              <a:rPr lang="ar-SA" b="1" dirty="0" smtClean="0">
                <a:effectLst>
                  <a:outerShdw blurRad="50800" dist="38100" algn="tr" rotWithShape="0">
                    <a:prstClr val="black">
                      <a:alpha val="40000"/>
                    </a:prstClr>
                  </a:outerShdw>
                </a:effectLst>
              </a:rPr>
              <a:t>  </a:t>
            </a:r>
            <a:r>
              <a:rPr lang="ar-SA" b="1" dirty="0" smtClean="0">
                <a:solidFill>
                  <a:srgbClr val="FF0000"/>
                </a:solidFill>
                <a:effectLst>
                  <a:outerShdw blurRad="50800" dist="38100" algn="tr" rotWithShape="0">
                    <a:prstClr val="black">
                      <a:alpha val="40000"/>
                    </a:prstClr>
                  </a:outerShdw>
                </a:effectLst>
              </a:rPr>
              <a:t>الخطوة الأولى </a:t>
            </a:r>
            <a:r>
              <a:rPr lang="ar-SA" b="1" dirty="0" smtClean="0">
                <a:effectLst>
                  <a:outerShdw blurRad="50800" dist="38100" algn="tr" rotWithShape="0">
                    <a:prstClr val="black">
                      <a:alpha val="40000"/>
                    </a:prstClr>
                  </a:outerShdw>
                </a:effectLst>
              </a:rPr>
              <a:t>هي ابتكار المعرفة التي يجب أن تبتكر أما من داخل المنظمة أو خارجها، وتكون جاهزة للتوزيع إلى أولئك الذين هم خارج مجموعة الابتكار. </a:t>
            </a:r>
            <a:endParaRPr lang="ar-IQ" b="1" dirty="0" smtClean="0"/>
          </a:p>
          <a:p>
            <a:pPr algn="r" rtl="1">
              <a:buNone/>
            </a:pPr>
            <a:r>
              <a:rPr lang="ar-SA" b="1" dirty="0" smtClean="0">
                <a:effectLst>
                  <a:outerShdw blurRad="50800" dist="38100" algn="tr" rotWithShape="0">
                    <a:prstClr val="black">
                      <a:alpha val="40000"/>
                    </a:prstClr>
                  </a:outerShdw>
                </a:effectLst>
              </a:rPr>
              <a:t> </a:t>
            </a:r>
            <a:r>
              <a:rPr lang="ar-SA" b="1" dirty="0" smtClean="0">
                <a:solidFill>
                  <a:srgbClr val="FF0000"/>
                </a:solidFill>
                <a:effectLst>
                  <a:outerShdw blurRad="50800" dist="38100" algn="tr" rotWithShape="0">
                    <a:prstClr val="black">
                      <a:alpha val="40000"/>
                    </a:prstClr>
                  </a:outerShdw>
                </a:effectLst>
              </a:rPr>
              <a:t>الخطوة الثانية </a:t>
            </a:r>
            <a:r>
              <a:rPr lang="ar-SA" b="1" dirty="0" smtClean="0">
                <a:effectLst>
                  <a:outerShdw blurRad="50800" dist="38100" algn="tr" rotWithShape="0">
                    <a:prstClr val="black">
                      <a:alpha val="40000"/>
                    </a:prstClr>
                  </a:outerShdw>
                </a:effectLst>
              </a:rPr>
              <a:t>هي خزن المعرفة المبتكرة إما ضمنياً أو ظاهرياً كي تصبح ميسرة، أي يمكن الوصول إليها. </a:t>
            </a:r>
            <a:endParaRPr lang="en-US" b="1" dirty="0" smtClean="0"/>
          </a:p>
          <a:p>
            <a:pPr algn="r" rtl="1">
              <a:buNone/>
            </a:pPr>
            <a:r>
              <a:rPr lang="ar-IQ" b="1" dirty="0" smtClean="0">
                <a:effectLst>
                  <a:outerShdw blurRad="50800" dist="38100" algn="tr" rotWithShape="0">
                    <a:prstClr val="black">
                      <a:alpha val="40000"/>
                    </a:prstClr>
                  </a:outerShdw>
                </a:effectLst>
              </a:rPr>
              <a:t> </a:t>
            </a:r>
            <a:r>
              <a:rPr lang="ar-SA" b="1" dirty="0" smtClean="0">
                <a:solidFill>
                  <a:srgbClr val="FF0000"/>
                </a:solidFill>
                <a:effectLst>
                  <a:outerShdw blurRad="50800" dist="38100" algn="tr" rotWithShape="0">
                    <a:prstClr val="black">
                      <a:alpha val="40000"/>
                    </a:prstClr>
                  </a:outerShdw>
                </a:effectLst>
              </a:rPr>
              <a:t>الخطوة الثالثة </a:t>
            </a:r>
            <a:r>
              <a:rPr lang="ar-SA" b="1" dirty="0" smtClean="0">
                <a:effectLst>
                  <a:outerShdw blurRad="50800" dist="38100" algn="tr" rotWithShape="0">
                    <a:prstClr val="black">
                      <a:alpha val="40000"/>
                    </a:prstClr>
                  </a:outerShdw>
                </a:effectLst>
              </a:rPr>
              <a:t>فهي إيجاد المعرفة، عندما تتم الحاجة إليها ويكون البحث عنها  في المكان والزمان المناسبين. </a:t>
            </a:r>
            <a:endParaRPr lang="en-US" b="1" dirty="0" smtClean="0"/>
          </a:p>
          <a:p>
            <a:pPr algn="r" rtl="1">
              <a:buNone/>
            </a:pPr>
            <a:r>
              <a:rPr lang="ar-IQ" b="1" dirty="0" smtClean="0">
                <a:effectLst>
                  <a:outerShdw blurRad="50800" dist="38100" algn="tr" rotWithShape="0">
                    <a:prstClr val="black">
                      <a:alpha val="40000"/>
                    </a:prstClr>
                  </a:outerShdw>
                </a:effectLst>
              </a:rPr>
              <a:t> </a:t>
            </a:r>
            <a:r>
              <a:rPr lang="ar-SA" b="1" dirty="0" smtClean="0">
                <a:solidFill>
                  <a:srgbClr val="FF0000"/>
                </a:solidFill>
                <a:effectLst>
                  <a:outerShdw blurRad="50800" dist="38100" algn="tr" rotWithShape="0">
                    <a:prstClr val="black">
                      <a:alpha val="40000"/>
                    </a:prstClr>
                  </a:outerShdw>
                </a:effectLst>
              </a:rPr>
              <a:t>الخطوة الرابعة </a:t>
            </a:r>
            <a:r>
              <a:rPr lang="ar-SA" b="1" dirty="0" smtClean="0">
                <a:effectLst>
                  <a:outerShdw blurRad="50800" dist="38100" algn="tr" rotWithShape="0">
                    <a:prstClr val="black">
                      <a:alpha val="40000"/>
                    </a:prstClr>
                  </a:outerShdw>
                </a:effectLst>
              </a:rPr>
              <a:t>وهي الحصول على المعرفة التي يمكن استخدامها لأغراض إنتاجية في المرحلة الخامسة.</a:t>
            </a:r>
            <a:endParaRPr lang="en-US" b="1" dirty="0" smtClean="0"/>
          </a:p>
          <a:p>
            <a:pPr algn="r"/>
            <a:r>
              <a:rPr lang="ar-SA" b="1" dirty="0" smtClean="0">
                <a:effectLst>
                  <a:outerShdw blurRad="50800" dist="38100" algn="tr" rotWithShape="0">
                    <a:prstClr val="black">
                      <a:alpha val="40000"/>
                    </a:prstClr>
                  </a:outerShdw>
                </a:effectLst>
              </a:rPr>
              <a:t> وأما </a:t>
            </a:r>
            <a:r>
              <a:rPr lang="ar-SA" b="1" dirty="0" smtClean="0">
                <a:solidFill>
                  <a:srgbClr val="FF0000"/>
                </a:solidFill>
                <a:effectLst>
                  <a:outerShdw blurRad="50800" dist="38100" algn="tr" rotWithShape="0">
                    <a:prstClr val="black">
                      <a:alpha val="40000"/>
                    </a:prstClr>
                  </a:outerShdw>
                </a:effectLst>
              </a:rPr>
              <a:t>المرحلة الأخيرة </a:t>
            </a:r>
            <a:r>
              <a:rPr lang="ar-SA" b="1" dirty="0" smtClean="0">
                <a:effectLst>
                  <a:outerShdw blurRad="50800" dist="38100" algn="tr" rotWithShape="0">
                    <a:prstClr val="black">
                      <a:alpha val="40000"/>
                    </a:prstClr>
                  </a:outerShdw>
                </a:effectLst>
              </a:rPr>
              <a:t>فهي التعلم ، ومنها المستخدم سيتعلم استعمال المعرفة</a:t>
            </a:r>
            <a:endParaRPr lang="ar-IQ"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248400"/>
          </a:xfrm>
        </p:spPr>
        <p:txBody>
          <a:bodyPr/>
          <a:lstStyle/>
          <a:p>
            <a:pPr algn="r" rtl="1">
              <a:buNone/>
            </a:pPr>
            <a:r>
              <a:rPr lang="ar-SA" b="1" dirty="0" smtClean="0">
                <a:effectLst>
                  <a:outerShdw blurRad="50800" dist="38100" algn="tr" rotWithShape="0">
                    <a:prstClr val="black">
                      <a:alpha val="40000"/>
                    </a:prstClr>
                  </a:outerShdw>
                </a:effectLst>
              </a:rPr>
              <a:t>5- دورة حياة ادارة المعرفة وفق نموذج </a:t>
            </a:r>
            <a:r>
              <a:rPr lang="en-US" b="1" dirty="0" smtClean="0">
                <a:effectLst>
                  <a:outerShdw blurRad="50800" dist="38100" algn="tr" rotWithShape="0">
                    <a:prstClr val="black">
                      <a:alpha val="40000"/>
                    </a:prstClr>
                  </a:outerShdw>
                </a:effectLst>
              </a:rPr>
              <a:t>( </a:t>
            </a:r>
            <a:r>
              <a:rPr lang="en-US" b="1" dirty="0" err="1" smtClean="0">
                <a:effectLst>
                  <a:outerShdw blurRad="50800" dist="38100" algn="tr" rotWithShape="0">
                    <a:prstClr val="black">
                      <a:alpha val="40000"/>
                    </a:prstClr>
                  </a:outerShdw>
                </a:effectLst>
              </a:rPr>
              <a:t>Oxbrow</a:t>
            </a:r>
            <a:r>
              <a:rPr lang="en-US" b="1" dirty="0" smtClean="0">
                <a:effectLst>
                  <a:outerShdw blurRad="50800" dist="38100" algn="tr" rotWithShape="0">
                    <a:prstClr val="black">
                      <a:alpha val="40000"/>
                    </a:prstClr>
                  </a:outerShdw>
                </a:effectLst>
              </a:rPr>
              <a:t> &amp; Abell,1998</a:t>
            </a:r>
            <a:r>
              <a:rPr lang="ar-SA" b="1" dirty="0" smtClean="0">
                <a:effectLst>
                  <a:outerShdw blurRad="50800" dist="38100" algn="tr" rotWithShape="0">
                    <a:prstClr val="black">
                      <a:alpha val="40000"/>
                    </a:prstClr>
                  </a:outerShdw>
                </a:effectLst>
              </a:rPr>
              <a:t>: </a:t>
            </a:r>
            <a:r>
              <a:rPr lang="ar-IQ" b="1" dirty="0" smtClean="0"/>
              <a:t>اذ اقترح الأنموذج الموضح في الشكل لدورة حياة المعرفة.</a:t>
            </a:r>
            <a:endParaRPr lang="en-US" b="1" dirty="0" smtClean="0"/>
          </a:p>
          <a:p>
            <a:pPr algn="r" rtl="1">
              <a:buNone/>
            </a:pPr>
            <a:r>
              <a:rPr lang="ar-IQ" b="1" dirty="0" smtClean="0"/>
              <a:t>                                تبني 4   </a:t>
            </a:r>
          </a:p>
          <a:p>
            <a:pPr algn="r" rtl="1">
              <a:buNone/>
            </a:pPr>
            <a:r>
              <a:rPr lang="ar-IQ" b="1" dirty="0" smtClean="0"/>
              <a:t>          1                                                    3</a:t>
            </a:r>
          </a:p>
          <a:p>
            <a:pPr algn="r" rtl="1">
              <a:buNone/>
            </a:pPr>
            <a:r>
              <a:rPr lang="ar-IQ" b="1" dirty="0" smtClean="0"/>
              <a:t> خلق المعرفة       دورة تطوير المعرفة         توزيع المعرفة   </a:t>
            </a:r>
          </a:p>
          <a:p>
            <a:pPr algn="r" rtl="1">
              <a:buNone/>
            </a:pPr>
            <a:endParaRPr lang="ar-IQ" b="1" dirty="0" smtClean="0"/>
          </a:p>
          <a:p>
            <a:pPr algn="r" rtl="1">
              <a:buNone/>
            </a:pPr>
            <a:r>
              <a:rPr lang="ar-IQ" b="1" dirty="0" smtClean="0"/>
              <a:t>                                   2</a:t>
            </a:r>
          </a:p>
          <a:p>
            <a:pPr algn="r" rtl="1">
              <a:buNone/>
            </a:pPr>
            <a:r>
              <a:rPr lang="ar-IQ" b="1" dirty="0" smtClean="0"/>
              <a:t>                     مراجعة المعرفة او تنقيحها</a:t>
            </a:r>
            <a:endParaRPr lang="ar-IQ" b="1" dirty="0"/>
          </a:p>
        </p:txBody>
      </p:sp>
      <p:cxnSp>
        <p:nvCxnSpPr>
          <p:cNvPr id="5" name="Straight Connector 4"/>
          <p:cNvCxnSpPr/>
          <p:nvPr/>
        </p:nvCxnSpPr>
        <p:spPr>
          <a:xfrm rot="5400000">
            <a:off x="4572000" y="28956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305300" y="4305300"/>
            <a:ext cx="114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2895600" y="34290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400800" y="3429000"/>
            <a:ext cx="533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783</Words>
  <Application>Microsoft Office PowerPoint</Application>
  <PresentationFormat>On-screen Show (4:3)</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دورة حياة ادارة المعرفة     أ.د. صلاح الدين عواد الكبيسي</vt:lpstr>
      <vt:lpstr>Slide 2</vt:lpstr>
      <vt:lpstr>Slide 3</vt:lpstr>
      <vt:lpstr>نماذج دورة حياة المعرفة</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حياة ادارة المعرفة</dc:title>
  <dc:creator>Alrawasi</dc:creator>
  <cp:lastModifiedBy>Alrawasi</cp:lastModifiedBy>
  <cp:revision>20</cp:revision>
  <dcterms:created xsi:type="dcterms:W3CDTF">2006-08-16T00:00:00Z</dcterms:created>
  <dcterms:modified xsi:type="dcterms:W3CDTF">2023-10-29T17:04:24Z</dcterms:modified>
</cp:coreProperties>
</file>