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1"/>
            <a:ext cx="8763000" cy="1219199"/>
          </a:xfrm>
        </p:spPr>
        <p:txBody>
          <a:bodyPr>
            <a:normAutofit fontScale="90000"/>
          </a:bodyPr>
          <a:lstStyle/>
          <a:p>
            <a:pPr rtl="1"/>
            <a:r>
              <a:rPr lang="ar-IQ" b="1" dirty="0" smtClean="0"/>
              <a:t/>
            </a:r>
            <a:br>
              <a:rPr lang="ar-IQ" b="1" dirty="0" smtClean="0"/>
            </a:br>
            <a:r>
              <a:rPr lang="ar-IQ" b="1" dirty="0" smtClean="0"/>
              <a:t> </a:t>
            </a:r>
            <a:r>
              <a:rPr lang="ar-IQ" b="1" dirty="0" smtClean="0"/>
              <a:t>     </a:t>
            </a:r>
            <a:r>
              <a:rPr lang="ar-IQ" b="1" dirty="0" smtClean="0"/>
              <a:t> </a:t>
            </a:r>
            <a:r>
              <a:rPr lang="ar-SA" b="1" dirty="0" smtClean="0"/>
              <a:t>بناء برنامج ادارة </a:t>
            </a:r>
            <a:r>
              <a:rPr lang="ar-SA" b="1" dirty="0" smtClean="0"/>
              <a:t>المعرفة</a:t>
            </a:r>
            <a:r>
              <a:rPr lang="en-US" b="1" dirty="0" smtClean="0"/>
              <a:t/>
            </a:r>
            <a:br>
              <a:rPr lang="en-US" b="1" dirty="0" smtClean="0"/>
            </a:br>
            <a:r>
              <a:rPr lang="en-US" b="1" dirty="0" smtClean="0"/>
              <a:t> </a:t>
            </a:r>
            <a:r>
              <a:rPr lang="en-US" b="1" dirty="0" smtClean="0"/>
              <a:t>     </a:t>
            </a:r>
            <a:r>
              <a:rPr lang="ar-IQ" sz="3100" b="1" dirty="0" smtClean="0"/>
              <a:t>أ.د.صلاح الدين عواد الكبيسي</a:t>
            </a:r>
            <a:r>
              <a:rPr lang="en-US" b="1" dirty="0" smtClean="0"/>
              <a:t/>
            </a:r>
            <a:br>
              <a:rPr lang="en-US" b="1" dirty="0" smtClean="0"/>
            </a:br>
            <a:endParaRPr lang="ar-IQ" b="1" dirty="0"/>
          </a:p>
        </p:txBody>
      </p:sp>
      <p:sp>
        <p:nvSpPr>
          <p:cNvPr id="3" name="Subtitle 2"/>
          <p:cNvSpPr>
            <a:spLocks noGrp="1"/>
          </p:cNvSpPr>
          <p:nvPr>
            <p:ph type="subTitle" idx="1"/>
          </p:nvPr>
        </p:nvSpPr>
        <p:spPr>
          <a:xfrm>
            <a:off x="152400" y="1752600"/>
            <a:ext cx="8686800" cy="4876800"/>
          </a:xfrm>
        </p:spPr>
        <p:txBody>
          <a:bodyPr>
            <a:normAutofit fontScale="92500" lnSpcReduction="10000"/>
          </a:bodyPr>
          <a:lstStyle/>
          <a:p>
            <a:pPr algn="just" rtl="1"/>
            <a:r>
              <a:rPr lang="ar-IQ" b="1" dirty="0" smtClean="0">
                <a:solidFill>
                  <a:schemeClr val="tx1"/>
                </a:solidFill>
              </a:rPr>
              <a:t>يتطلب بناء برنامج ادارة المعرفة تهيئة كل الاستحضارات لتحويل المعرفة الى عمل ينعكس في سلع اوخدمات اوفي اتخاذ قرارات صائبة.</a:t>
            </a:r>
            <a:endParaRPr lang="en-US" b="1" dirty="0" smtClean="0">
              <a:solidFill>
                <a:schemeClr val="tx1"/>
              </a:solidFill>
            </a:endParaRPr>
          </a:p>
          <a:p>
            <a:pPr algn="just" rtl="1"/>
            <a:r>
              <a:rPr lang="ar-IQ" b="1" dirty="0" smtClean="0">
                <a:solidFill>
                  <a:schemeClr val="tx1"/>
                </a:solidFill>
              </a:rPr>
              <a:t> هناك عوامل تعد متطلبات مسبقة للتنفيذ الناجح لعمليات ادارة المعرفة </a:t>
            </a:r>
            <a:r>
              <a:rPr lang="ar-IQ" b="1" dirty="0" smtClean="0">
                <a:solidFill>
                  <a:srgbClr val="FF0000"/>
                </a:solidFill>
              </a:rPr>
              <a:t>وهي</a:t>
            </a:r>
            <a:r>
              <a:rPr lang="ar-IQ" b="1" dirty="0" smtClean="0">
                <a:solidFill>
                  <a:schemeClr val="tx1"/>
                </a:solidFill>
              </a:rPr>
              <a:t>: أن تكون ادارة المعرفة مرتبطة بالاتجاه الاستراتيجي للمنظمة، </a:t>
            </a:r>
            <a:r>
              <a:rPr lang="ar-IQ" b="1" dirty="0" smtClean="0">
                <a:solidFill>
                  <a:srgbClr val="FF0000"/>
                </a:solidFill>
              </a:rPr>
              <a:t>تتطلب</a:t>
            </a:r>
            <a:r>
              <a:rPr lang="ar-IQ" b="1" dirty="0" smtClean="0">
                <a:solidFill>
                  <a:schemeClr val="tx1"/>
                </a:solidFill>
              </a:rPr>
              <a:t> ادارة المعرفة ثقافة منظمية تدعم المشاركة بالمعرفة والتعاون بين العاملين وتشجع الابداع، </a:t>
            </a:r>
            <a:r>
              <a:rPr lang="ar-IQ" b="1" dirty="0" smtClean="0">
                <a:solidFill>
                  <a:srgbClr val="FF0000"/>
                </a:solidFill>
              </a:rPr>
              <a:t>وجود</a:t>
            </a:r>
            <a:r>
              <a:rPr lang="ar-IQ" b="1" dirty="0" smtClean="0">
                <a:solidFill>
                  <a:schemeClr val="tx1"/>
                </a:solidFill>
              </a:rPr>
              <a:t> بيئة تقنية ضاغطة لإتمتة العمليات ودعم التعاون وضبط ادارة المعرفة ، </a:t>
            </a:r>
            <a:r>
              <a:rPr lang="ar-IQ" b="1" dirty="0" smtClean="0">
                <a:solidFill>
                  <a:srgbClr val="FF0000"/>
                </a:solidFill>
              </a:rPr>
              <a:t>تتطلب</a:t>
            </a:r>
            <a:r>
              <a:rPr lang="ar-IQ" b="1" dirty="0" smtClean="0">
                <a:solidFill>
                  <a:schemeClr val="tx1"/>
                </a:solidFill>
              </a:rPr>
              <a:t> ادارة المعرفة مقياساً منظمياً موسعاً ونطاق عمليات وافراد ومحتوى ، فضلاً عن الرأي المنظمي الذي يجب ان يدعم العلاقات الرسمية وغير الرسمية.</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lstStyle/>
          <a:p>
            <a:pPr algn="just" rtl="1"/>
            <a:r>
              <a:rPr lang="ar-IQ" b="1" dirty="0" smtClean="0"/>
              <a:t>2 - نموذج نضوج ادارة المعرفة الحلزوني لـ (</a:t>
            </a:r>
            <a:r>
              <a:rPr lang="en-US" b="1" dirty="0" smtClean="0"/>
              <a:t>(Rothberg , </a:t>
            </a:r>
            <a:r>
              <a:rPr lang="en-US" b="1" dirty="0" err="1" smtClean="0"/>
              <a:t>etel</a:t>
            </a:r>
            <a:r>
              <a:rPr lang="en-US" b="1" dirty="0" smtClean="0"/>
              <a:t> , </a:t>
            </a:r>
            <a:endParaRPr lang="ar-IQ" b="1" dirty="0" smtClean="0"/>
          </a:p>
          <a:p>
            <a:pPr algn="just" rtl="1"/>
            <a:r>
              <a:rPr lang="ar-IQ" b="1" dirty="0" smtClean="0"/>
              <a:t>تنضج عبر مستوياته هذا النموذج في الثمانية الخطوات المتتابعة للوصول الى التجسيد الذاتي المعرفي في المنظمة .</a:t>
            </a:r>
            <a:endParaRPr lang="en-US" b="1" dirty="0" smtClean="0"/>
          </a:p>
          <a:p>
            <a:pPr algn="just" rtl="1">
              <a:buNone/>
            </a:pPr>
            <a:r>
              <a:rPr lang="ar-IQ" b="1" dirty="0" smtClean="0"/>
              <a:t>   توجه المستويات الاربع الاولى نحو بناء كفاءة داخلية في مجتمع , ترميز, توزيع , تطبيق المعرفة اما المستويات الخامس ,السادس ,السابع فتركز على انضاج روح الابتكار ضمن المنظمة لغرس ثقافة المنظمة وصولا للتجسيد الذاتي المعرفي في المنظمة وهو المستوى الثامن كما في الشكل .</a:t>
            </a:r>
          </a:p>
          <a:p>
            <a:pPr algn="just" rtl="1">
              <a:buNone/>
            </a:pPr>
            <a:endParaRPr lang="ar-IQ"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fontScale="85000" lnSpcReduction="10000"/>
          </a:bodyPr>
          <a:lstStyle/>
          <a:p>
            <a:pPr algn="just" rtl="1">
              <a:buNone/>
            </a:pPr>
            <a:r>
              <a:rPr lang="ar-IQ" b="1" dirty="0" smtClean="0"/>
              <a:t>يعتمد كل مستوى في النموذج على المستويات السابقه له والنقطة المهمة في النموذج هي ثقافة الوصول الى ابداع التجسيد الذاتي المعرفي للمنظمة والذي يتطلب مرور المنظمة بالمستويات الثمانية وكالاتي :</a:t>
            </a:r>
            <a:endParaRPr lang="en-US" b="1" dirty="0" smtClean="0"/>
          </a:p>
          <a:p>
            <a:pPr algn="just" rtl="1"/>
            <a:r>
              <a:rPr lang="ar-IQ" sz="3300" b="1" dirty="0" smtClean="0">
                <a:solidFill>
                  <a:srgbClr val="7030A0"/>
                </a:solidFill>
              </a:rPr>
              <a:t>المستوى الاول : البنى التحتية لمشاركة المعرفة </a:t>
            </a:r>
            <a:endParaRPr lang="en-US" sz="3300" b="1" dirty="0" smtClean="0">
              <a:solidFill>
                <a:srgbClr val="7030A0"/>
              </a:solidFill>
            </a:endParaRPr>
          </a:p>
          <a:p>
            <a:pPr algn="just" rtl="1">
              <a:buNone/>
            </a:pPr>
            <a:r>
              <a:rPr lang="ar-IQ" b="1" dirty="0" smtClean="0"/>
              <a:t> يمثل المستوى الاول مواقع المنظمة بوصفة نظاما لجمع وتوزيع المعرفة المرمزه عبر خطوات يمكن تكرارها ويتناول عمليات ادارة المعرفة والكيفية التي تنفذ بها تلك العمليات كما يتجسد الواقع المنظمي في المشاركة بالمعرفة القائم على اساس الدور الذي يؤدية الافراد عبر التقارير.</a:t>
            </a:r>
            <a:endParaRPr lang="en-US" b="1" dirty="0" smtClean="0"/>
          </a:p>
          <a:p>
            <a:pPr algn="just" rtl="1"/>
            <a:r>
              <a:rPr lang="ar-IQ" b="1" dirty="0" smtClean="0">
                <a:solidFill>
                  <a:srgbClr val="7030A0"/>
                </a:solidFill>
              </a:rPr>
              <a:t>المستوى الثاني : ضمان الجودة من اعلى – اسفل في تدفق المعلومات.</a:t>
            </a:r>
          </a:p>
          <a:p>
            <a:pPr algn="just" rtl="1">
              <a:buNone/>
            </a:pPr>
            <a:r>
              <a:rPr lang="ar-IQ" b="1" dirty="0" smtClean="0"/>
              <a:t>   - يعرض هذا المستوى التوجهات الادارية الواضحة لايصال مامطلوب تحقيقة من اهداف ونتائج رئيسة والنتائج الملحقة بها من كل مهمة ودور منظمي .</a:t>
            </a:r>
            <a:endParaRPr lang="en-US" b="1" dirty="0" smtClean="0"/>
          </a:p>
          <a:p>
            <a:pPr algn="just" rtl="1">
              <a:buNone/>
            </a:pPr>
            <a:r>
              <a:rPr lang="ar-IQ" b="1" dirty="0" smtClean="0"/>
              <a:t>   - يهتم هذا المستوى بكتلة المعرفة التنفيذية التي تعد بالغة الاهمية لقيادة المنظمة  ، اذ يقدم المدراء من خلالها اتجاه واضحاً استناداً على رسالة المنظمة والقيم الاساسية والاهداف.</a:t>
            </a:r>
            <a:endParaRPr lang="en-US" b="1" dirty="0" smtClean="0"/>
          </a:p>
          <a:p>
            <a:pPr algn="just" rtl="1">
              <a:buNone/>
            </a:pPr>
            <a:endParaRPr lang="ar-IQ"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fontScale="85000" lnSpcReduction="10000"/>
          </a:bodyPr>
          <a:lstStyle/>
          <a:p>
            <a:pPr algn="just" rtl="1"/>
            <a:r>
              <a:rPr lang="en-US" b="1" dirty="0" smtClean="0">
                <a:solidFill>
                  <a:srgbClr val="7030A0"/>
                </a:solidFill>
              </a:rPr>
              <a:t> </a:t>
            </a:r>
            <a:r>
              <a:rPr lang="ar-IQ" b="1" dirty="0" smtClean="0">
                <a:solidFill>
                  <a:srgbClr val="7030A0"/>
                </a:solidFill>
              </a:rPr>
              <a:t>المستوى الثالث : مقياس الاحتفاظ اعلى – اسفل  </a:t>
            </a:r>
            <a:endParaRPr lang="en-US" b="1" dirty="0" smtClean="0">
              <a:solidFill>
                <a:srgbClr val="7030A0"/>
              </a:solidFill>
            </a:endParaRPr>
          </a:p>
          <a:p>
            <a:pPr algn="just" rtl="1">
              <a:buNone/>
            </a:pPr>
            <a:r>
              <a:rPr lang="ar-IQ" b="1" dirty="0" smtClean="0"/>
              <a:t> يتطلب هذا المستوى وجود فريق يفهم توجهات المديرون التنفيذيون في المنظمة ، ويتطلب امكانية توفير القدرة في قياس انجازات الموظف ، كما يتعامل هذا المستوى مع تقييم الافراد الذين يفهمون مهام اعمالهم ، وما هو المتوقع منهم ، فضلا عن فهم هيكل التشغيل القائم على اساس الادوار طبقاً لما تريد قيادة المنظمة انجازه ، وتشهد هذه المرحلة الحكم على المعرفة الحالية في المنظمة بانها ناضجة بدرجة كافية ام لا.</a:t>
            </a:r>
            <a:endParaRPr lang="en-US" b="1" dirty="0" smtClean="0"/>
          </a:p>
          <a:p>
            <a:pPr algn="just" rtl="1"/>
            <a:r>
              <a:rPr lang="ar-IQ" b="1" dirty="0" smtClean="0">
                <a:solidFill>
                  <a:srgbClr val="7030A0"/>
                </a:solidFill>
              </a:rPr>
              <a:t>المستوى الرابع: التعلم المنظمي </a:t>
            </a:r>
          </a:p>
          <a:p>
            <a:pPr algn="just" rtl="1">
              <a:buNone/>
            </a:pPr>
            <a:r>
              <a:rPr lang="ar-IQ" b="1" dirty="0" smtClean="0"/>
              <a:t>  يعد هذا المستوى شاملا للمستويات السابقة ، وعنده تفهم المنظمة معرفتها التي تمتلكها ، اذ يتم تحديد المعرفة واستبعاد كل النشاطات التي لا تضيف قيمة للعمليات الحالية في المنظمة ، ويتم فيها تحديد مقدار استفادة افراد المنظمة من قاعدة المعرفة المتوافرة والمشاركة بها .</a:t>
            </a:r>
            <a:endParaRPr lang="en-US" b="1" dirty="0" smtClean="0"/>
          </a:p>
          <a:p>
            <a:pPr algn="just" rtl="1"/>
            <a:r>
              <a:rPr lang="ar-IQ" b="1" dirty="0" smtClean="0">
                <a:solidFill>
                  <a:srgbClr val="7030A0"/>
                </a:solidFill>
              </a:rPr>
              <a:t>المستوى الخامس: قاعدة المعرفة المنظماتية</a:t>
            </a:r>
            <a:r>
              <a:rPr lang="ar-IQ" b="1" dirty="0" smtClean="0"/>
              <a:t>   تتدفق المعرفة عند هذا المستوى الى حيز التنفيذ لتقود الى تحقيق انجازات تلبي احتياجات المنظمة ، وتستخدم المنظمة قاعدة المعرفة لتحويل التوجه نحو الثقافة القائمة على الابتكار ، ويخصص في قاعدة المعرفة جزء لكل دور ليصار الى استخدام الموارد المعرفية بأسلوب ابداعي لإتمام الادوار المنظمية.</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lgn="r" rtl="1"/>
            <a:r>
              <a:rPr lang="ar-IQ" b="1" dirty="0" smtClean="0">
                <a:solidFill>
                  <a:srgbClr val="7030A0"/>
                </a:solidFill>
              </a:rPr>
              <a:t>المستوى السادس : مشاركة المعرفة المدعومة بالعملية </a:t>
            </a:r>
            <a:endParaRPr lang="en-US" b="1" dirty="0" smtClean="0">
              <a:solidFill>
                <a:srgbClr val="7030A0"/>
              </a:solidFill>
            </a:endParaRPr>
          </a:p>
          <a:p>
            <a:pPr algn="r" rtl="1">
              <a:buNone/>
            </a:pPr>
            <a:r>
              <a:rPr lang="ar-IQ" b="1" dirty="0" smtClean="0"/>
              <a:t>عند هذا المستوى تمثٌل كل وظيفة اساسية باطار عملية تقوم على اساس النتائج المطلوبة ، اذ يكون هدف المنظمة والنشاطات المرتبطة به واضحة بدقة لتسمح للمنظمة بالتحرك سريعاً نحو ذروة الاداء المنظمي . وهذا يتطلب ان يكون كل عمل مدعوماً بالمعرفة العملية .</a:t>
            </a:r>
            <a:endParaRPr lang="en-US" b="1" dirty="0" smtClean="0"/>
          </a:p>
          <a:p>
            <a:pPr algn="r" rtl="1"/>
            <a:r>
              <a:rPr lang="ar-IQ" b="1" dirty="0" smtClean="0">
                <a:solidFill>
                  <a:srgbClr val="7030A0"/>
                </a:solidFill>
              </a:rPr>
              <a:t> المستوى السابع : تحسين العملية المستمر</a:t>
            </a:r>
            <a:endParaRPr lang="en-US" b="1" dirty="0" smtClean="0">
              <a:solidFill>
                <a:srgbClr val="7030A0"/>
              </a:solidFill>
            </a:endParaRPr>
          </a:p>
          <a:p>
            <a:pPr algn="r" rtl="1">
              <a:buNone/>
            </a:pPr>
            <a:r>
              <a:rPr lang="ar-IQ" b="1" dirty="0" smtClean="0"/>
              <a:t> يتضمن التاكيد على ثقافة خلق المعرفة ، عبر المشاركة بافضل الممارسات بين الاقسام المنظمية مباشرة وعد ذلك اجراء تشغيل قياسي ، كما يتم في هذا المستوى ابتكار وخلق المعرفة في اطار النسيج الثقافي للمنظمة. اذ يصبح بامكان كل فريق وقسم ووظيفة ان تحدد اسهامات الفرد في ممارسة الابداع لخلق قيمة وموجودات فكرية جديدة للمنظمة .</a:t>
            </a:r>
            <a:endParaRPr lang="en-US" b="1" dirty="0" smtClean="0"/>
          </a:p>
          <a:p>
            <a:pPr algn="r" rtl="1"/>
            <a:r>
              <a:rPr lang="ar-IQ" b="1" dirty="0" smtClean="0">
                <a:solidFill>
                  <a:srgbClr val="7030A0"/>
                </a:solidFill>
              </a:rPr>
              <a:t>  المستوى الثامن : التجسيد الذاتي المنظمي </a:t>
            </a:r>
            <a:endParaRPr lang="en-US" b="1" dirty="0" smtClean="0">
              <a:solidFill>
                <a:srgbClr val="7030A0"/>
              </a:solidFill>
            </a:endParaRPr>
          </a:p>
          <a:p>
            <a:pPr algn="r" rtl="1">
              <a:buNone/>
            </a:pPr>
            <a:r>
              <a:rPr lang="ar-IQ" b="1" dirty="0" smtClean="0"/>
              <a:t> التجسيد الذاتي المنظمي ليس حالة ثابتة كالتجسيد الذاتي للفرد، وانما هو عملية متطورة لانهاية لها ، وان مصطلح التجسيد الذاتي مشتق من فكرة ان كل فرد او منظمة له ولها إمكانات خفية متعددة فضلا عن حالات النبوغ او الكفاءات التي يمكن ان يطورها ، ويؤشر التجسيد الذاتي هذه الامكانات والكشف عنها باستمرار ليجعلها حقيقية للمنظمة او الفرد ، وبذلك لايعد المستوى الثامن مرحلة نهائية ، بل هو قمة تنطلق منها المنظمة لتعزز قيمة المساهمين .</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lstStyle/>
          <a:p>
            <a:pPr algn="r" rtl="1">
              <a:buNone/>
            </a:pPr>
            <a:r>
              <a:rPr lang="ar-IQ" b="1" dirty="0" smtClean="0">
                <a:solidFill>
                  <a:srgbClr val="7030A0"/>
                </a:solidFill>
              </a:rPr>
              <a:t>اولاً: خطوات بناء برنامج ادارة المعرفة:</a:t>
            </a:r>
          </a:p>
          <a:p>
            <a:pPr lvl="0" algn="r" rtl="1">
              <a:buNone/>
            </a:pPr>
            <a:r>
              <a:rPr lang="en-US" b="1" dirty="0" smtClean="0"/>
              <a:t>1</a:t>
            </a:r>
            <a:r>
              <a:rPr lang="ar-IQ" b="1" dirty="0" smtClean="0"/>
              <a:t>- تحديد وظيفة واهداف البرنامج:</a:t>
            </a:r>
            <a:r>
              <a:rPr lang="ar-IQ" dirty="0" smtClean="0"/>
              <a:t> </a:t>
            </a:r>
            <a:r>
              <a:rPr lang="ar-IQ" b="1" dirty="0" smtClean="0"/>
              <a:t>اذ تتطلب ادارة المعرفة ادارة متزامنة لاربعة ميادين هي: الثقافة ، المحتوى ، العملية ، البنى التحتية .</a:t>
            </a:r>
            <a:endParaRPr lang="en-US" b="1" dirty="0" smtClean="0"/>
          </a:p>
          <a:p>
            <a:pPr algn="r" rtl="1"/>
            <a:r>
              <a:rPr lang="ar-IQ" b="1" dirty="0" smtClean="0"/>
              <a:t>وهناك وظيفتين رئيستين لادارة المعرفة هما:</a:t>
            </a:r>
            <a:endParaRPr lang="en-US" b="1" dirty="0" smtClean="0"/>
          </a:p>
          <a:p>
            <a:pPr lvl="0" algn="r" rtl="1">
              <a:buNone/>
            </a:pPr>
            <a:r>
              <a:rPr lang="ar-IQ" b="1" dirty="0" smtClean="0"/>
              <a:t>أ- العمل على تشكيل الموارد الاساسية للمنظمة بصورة تؤدي الى ممارسة الوظائف المختلفة بدرجة عالية من الفاعلية.</a:t>
            </a:r>
            <a:endParaRPr lang="en-US" b="1" dirty="0" smtClean="0"/>
          </a:p>
          <a:p>
            <a:pPr lvl="0" algn="r" rtl="1">
              <a:buNone/>
            </a:pPr>
            <a:r>
              <a:rPr lang="ar-IQ" b="1" dirty="0" smtClean="0"/>
              <a:t>ب- توفير الاصول ذات القيمة التي تحقق النجاح لعمليات الاعمال</a:t>
            </a:r>
            <a:r>
              <a:rPr lang="ar-IQ" dirty="0" smtClean="0"/>
              <a:t>.</a:t>
            </a:r>
            <a:endParaRPr lang="en-US" dirty="0" smtClean="0"/>
          </a:p>
          <a:p>
            <a:pPr algn="r">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lvl="0" algn="just" rtl="1">
              <a:buNone/>
            </a:pPr>
            <a:r>
              <a:rPr lang="en-US" sz="2800" b="1" dirty="0" smtClean="0">
                <a:solidFill>
                  <a:srgbClr val="7030A0"/>
                </a:solidFill>
              </a:rPr>
              <a:t>2</a:t>
            </a:r>
            <a:r>
              <a:rPr lang="ar-IQ" sz="2800" b="1" dirty="0" smtClean="0">
                <a:solidFill>
                  <a:srgbClr val="7030A0"/>
                </a:solidFill>
              </a:rPr>
              <a:t>- تحديد أنشطة ادارة المعرفة :</a:t>
            </a:r>
          </a:p>
          <a:p>
            <a:pPr lvl="0" algn="just" rtl="1"/>
            <a:r>
              <a:rPr lang="ar-IQ" sz="2800" b="1" dirty="0" smtClean="0"/>
              <a:t>حددت انشطة ادارة المعرفة ضمن اربعة محاور وظيفية رئيسة وهي:</a:t>
            </a:r>
            <a:endParaRPr lang="en-US" sz="2800" b="1" dirty="0" smtClean="0"/>
          </a:p>
          <a:p>
            <a:pPr lvl="0" algn="just" rtl="1">
              <a:buNone/>
            </a:pPr>
            <a:r>
              <a:rPr lang="ar-IQ" sz="2800" b="1" dirty="0" smtClean="0">
                <a:solidFill>
                  <a:schemeClr val="accent6">
                    <a:lumMod val="75000"/>
                  </a:schemeClr>
                </a:solidFill>
              </a:rPr>
              <a:t>أ- محور البنى التحتية والتوظيف</a:t>
            </a:r>
            <a:r>
              <a:rPr lang="ar-IQ" sz="2800" b="1" dirty="0" smtClean="0"/>
              <a:t>: يتعلق بدعم اهداف ادارة المعرفة والانشطة الفردية والمنظمية والسعي الى توفير القدرات اللازمة لسير الاعمال بكفاءة وفاعلية وتوفيرطواقم خبيرة متخصصة وتسهيلات تكنولوجية.</a:t>
            </a:r>
            <a:endParaRPr lang="en-US" sz="2800" b="1" dirty="0" smtClean="0"/>
          </a:p>
          <a:p>
            <a:pPr lvl="0" algn="just" rtl="1"/>
            <a:r>
              <a:rPr lang="ar-IQ" sz="2800" b="1" dirty="0" smtClean="0">
                <a:solidFill>
                  <a:schemeClr val="accent6">
                    <a:lumMod val="75000"/>
                  </a:schemeClr>
                </a:solidFill>
              </a:rPr>
              <a:t>ب- محور الوظائف العملياتية</a:t>
            </a:r>
            <a:r>
              <a:rPr lang="ar-IQ" sz="2800" b="1" dirty="0" smtClean="0"/>
              <a:t>: ويتعلق بالحصول على المعرفة اللازمة للعمليات وضبط هذه المعرفة والتحكم بها وتنظيمها وتوزيعها ومعالجتها.</a:t>
            </a:r>
            <a:endParaRPr lang="en-US" sz="2800" b="1" dirty="0" smtClean="0"/>
          </a:p>
          <a:p>
            <a:pPr lvl="0" algn="just" rtl="1">
              <a:buNone/>
            </a:pPr>
            <a:r>
              <a:rPr lang="ar-IQ" sz="2800" b="1" dirty="0" smtClean="0">
                <a:solidFill>
                  <a:schemeClr val="accent6">
                    <a:lumMod val="75000"/>
                  </a:schemeClr>
                </a:solidFill>
              </a:rPr>
              <a:t>ت- محور التحكم والرقابة </a:t>
            </a:r>
            <a:r>
              <a:rPr lang="ar-IQ" sz="2800" b="1" dirty="0" smtClean="0"/>
              <a:t>: ويتعلق بالانشطة ذات العلاقة بالسيطرة والرقابة على الجهود المرتبطة بادارة المعرفة ، ودعم هذه الجهود ، وتوجيهها بالاتجاه الذي يعظم دور ادارة المعرفة وتأثيره في الاداء ، وتتحدد أنشطة هذا المحور في ضوء رؤيا المنظمة واهدافها.</a:t>
            </a:r>
            <a:endParaRPr lang="en-US" sz="2800" b="1" dirty="0" smtClean="0"/>
          </a:p>
          <a:p>
            <a:pPr lvl="0" algn="just" rtl="1">
              <a:buNone/>
            </a:pPr>
            <a:r>
              <a:rPr lang="ar-IQ" sz="2800" b="1" dirty="0" smtClean="0">
                <a:solidFill>
                  <a:schemeClr val="accent6">
                    <a:lumMod val="75000"/>
                  </a:schemeClr>
                </a:solidFill>
              </a:rPr>
              <a:t>ث- محور فهم وادراك قيمة الاستثمار في ادارة المعرفة </a:t>
            </a:r>
            <a:r>
              <a:rPr lang="ar-IQ" sz="2800" b="1" dirty="0" smtClean="0"/>
              <a:t>: والانشطة التي تتبع هذا المحور تعمل على ابراز مستوى الرفع المعرفي الذي يتحقق من تبني وتطبيق ادارة المعرفة ، وتظهر آثار الرفع المعرفي فيما تطرحه المنظمة من منتجات وفي التكنولوجيا ، وفي النظم وفي الاجراءات وغيرها.</a:t>
            </a:r>
            <a:endParaRPr 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629400"/>
          </a:xfrm>
        </p:spPr>
        <p:txBody>
          <a:bodyPr>
            <a:normAutofit fontScale="85000" lnSpcReduction="10000"/>
          </a:bodyPr>
          <a:lstStyle/>
          <a:p>
            <a:pPr lvl="0" algn="just" rtl="1">
              <a:buNone/>
            </a:pPr>
            <a:r>
              <a:rPr lang="en-US" b="1" dirty="0" smtClean="0">
                <a:solidFill>
                  <a:srgbClr val="7030A0"/>
                </a:solidFill>
              </a:rPr>
              <a:t>-3</a:t>
            </a:r>
            <a:r>
              <a:rPr lang="ar-IQ" b="1" dirty="0" smtClean="0">
                <a:solidFill>
                  <a:srgbClr val="7030A0"/>
                </a:solidFill>
              </a:rPr>
              <a:t>تحليل الموقف الحالي </a:t>
            </a:r>
            <a:r>
              <a:rPr lang="ar-IQ" b="1" dirty="0" smtClean="0"/>
              <a:t>: وهذا يعتمد اساساً على تحليل الفجوة المعرفية التي تتلائم مع فجوة الاداء الاستراتيجي. يتوقع الباحثون ان هناك تلازم في العلاقة بين فجوة الاداء الاستراتيجي وفجوة المعرفة ، فعند ربط ادارة المعرفة بهدف معين للعمل وتتوافق مع مفهوم القياس لاداء المنظمة يمكن عندئذ تقييم تأثيرها .</a:t>
            </a:r>
            <a:endParaRPr lang="en-US" b="1" dirty="0" smtClean="0"/>
          </a:p>
          <a:p>
            <a:pPr algn="just" rtl="1"/>
            <a:r>
              <a:rPr lang="ar-IQ" b="1" dirty="0" smtClean="0"/>
              <a:t>    تشتق فجوة المعرفة مباشرة من الفجوة الاستراتيجية وتتوافق معها وهذا التوافق يعد حاسماً لإستراتيجية معرفة المنظمة. والجدير بالذكر ان فجوة الاداء الفعلي لمنظمة او لوحدات الاعمال هي الفرق بين الاداء الفعلي والاداء المتوقع طبقاً للاهداف المخططة. </a:t>
            </a:r>
            <a:endParaRPr lang="en-US" b="1" dirty="0" smtClean="0"/>
          </a:p>
          <a:p>
            <a:pPr algn="just">
              <a:buNone/>
            </a:pPr>
            <a:r>
              <a:rPr lang="ar-IQ" b="1" dirty="0" smtClean="0"/>
              <a:t> أن الفجوة المعرفية تفهم بمستويين : </a:t>
            </a:r>
            <a:r>
              <a:rPr lang="ar-IQ" b="1" dirty="0" smtClean="0">
                <a:solidFill>
                  <a:schemeClr val="accent6">
                    <a:lumMod val="75000"/>
                  </a:schemeClr>
                </a:solidFill>
              </a:rPr>
              <a:t>الأول</a:t>
            </a:r>
            <a:r>
              <a:rPr lang="ar-IQ" b="1" dirty="0" smtClean="0"/>
              <a:t> الفجـــــوة الداخليــــــة التي تعبر عن الفجــــــــــــــــوة بين الفعلي – الإمكانية وهذه تعبر عن فجوة معرفة القدرات الذاتية التي تتعلق بالفهم لمضمون وابعاد نقاط القوة والضعف أو الفجوة بين الإمكانية _ الهدف ، المستوى </a:t>
            </a:r>
            <a:r>
              <a:rPr lang="ar-IQ" b="1" dirty="0" smtClean="0">
                <a:solidFill>
                  <a:schemeClr val="accent6">
                    <a:lumMod val="75000"/>
                  </a:schemeClr>
                </a:solidFill>
              </a:rPr>
              <a:t>الثاني</a:t>
            </a:r>
            <a:r>
              <a:rPr lang="ar-IQ" b="1" dirty="0" smtClean="0"/>
              <a:t> الفجوة الخارجية والتي نجدها بين الشركة وبيئتها التنافسية وهي في حالتين الأولى الفجوة بين الفعلي- الإمكانية وهي فجوة القدرات الذاتية حيال الفرص وتهديدات البيئة والثانية الفجوة بين الإمكانية- الهدف وتتمثل في الفجوة بين ماتستطيعالمنظمة عمله وما ينبغي عمله من تحديد الأهداف ووضع الخطط.</a:t>
            </a:r>
            <a:endParaRPr lang="ar-IQ"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324600"/>
          </a:xfrm>
        </p:spPr>
        <p:txBody>
          <a:bodyPr>
            <a:normAutofit fontScale="92500" lnSpcReduction="20000"/>
          </a:bodyPr>
          <a:lstStyle/>
          <a:p>
            <a:pPr lvl="0" algn="just" rtl="1">
              <a:buNone/>
            </a:pPr>
            <a:r>
              <a:rPr lang="en-US" b="1" dirty="0" smtClean="0">
                <a:solidFill>
                  <a:srgbClr val="7030A0"/>
                </a:solidFill>
              </a:rPr>
              <a:t>4</a:t>
            </a:r>
            <a:r>
              <a:rPr lang="ar-IQ" b="1" dirty="0" smtClean="0">
                <a:solidFill>
                  <a:srgbClr val="7030A0"/>
                </a:solidFill>
              </a:rPr>
              <a:t>- تقييم القدرات المعرفية </a:t>
            </a:r>
            <a:r>
              <a:rPr lang="ar-IQ" b="1" dirty="0" smtClean="0"/>
              <a:t>: تعد القدرات المعرفية الحجر الاساس ونقطة الانطلاق في بناء المنظومة المعرفية تلك القدرات التي تشكل عاملا مهما في تحديد مستويات الاداء ومؤشرا اساسيا لتحديد طبيعة كل فرد ودوره في بيئة العمل اذ يختلف العاملون في قدراتهم. وينبغي ان تتوافر لدى العاملين القدرات المعرفية المرتبطة بالعمل والا ضاعت كل الجهود سدى والاهم من ذلك تحديد نوع القدرات المطلوبة للعمل ومستوياتها ، ويقع عبئ ذلك كله على مدى نجاح برامج ادارة المعرفة في المنظمة .</a:t>
            </a:r>
          </a:p>
          <a:p>
            <a:pPr lvl="0" algn="just" rtl="1">
              <a:buNone/>
            </a:pPr>
            <a:r>
              <a:rPr lang="en-US" b="1" dirty="0" smtClean="0">
                <a:solidFill>
                  <a:srgbClr val="7030A0"/>
                </a:solidFill>
              </a:rPr>
              <a:t>5</a:t>
            </a:r>
            <a:r>
              <a:rPr lang="ar-IQ" b="1" dirty="0" smtClean="0">
                <a:solidFill>
                  <a:srgbClr val="7030A0"/>
                </a:solidFill>
              </a:rPr>
              <a:t>-تصميم البرنامج: </a:t>
            </a:r>
            <a:r>
              <a:rPr lang="ar-IQ" b="1" dirty="0" smtClean="0"/>
              <a:t>تتضمن هذه المرحلة وضع الخطط التي ترسم متطلبات كل عملية من عمليات برنامج ادارة المعرفة التي تكون كفيلة بوصوله الى الاهداف الموضوعة له وفقا لوضع المنظمة والفجوة المعرفية فيها وبناءا على نتائج تحليل القدرات المعرفية فيها ، والجدير بالذكر ان برامج ادارة المعرفة لايمكن نسخها لكل منظمة اذ ان ظروف كل منظمة تختلف عن الاخرى ، ولابد لعملية التصميم ان تتضمن الجدولة الزمنية للتنفيذ .</a:t>
            </a:r>
            <a:endParaRPr lang="en-US" b="1" dirty="0" smtClean="0"/>
          </a:p>
          <a:p>
            <a:pPr algn="just" rtl="1">
              <a:buNone/>
            </a:pPr>
            <a:endParaRPr lang="ar-IQ"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15400" cy="6248400"/>
          </a:xfrm>
        </p:spPr>
        <p:txBody>
          <a:bodyPr>
            <a:normAutofit fontScale="92500" lnSpcReduction="10000"/>
          </a:bodyPr>
          <a:lstStyle/>
          <a:p>
            <a:pPr algn="r" rtl="1">
              <a:buNone/>
            </a:pPr>
            <a:r>
              <a:rPr lang="ar-IQ" sz="3500" b="1" dirty="0" smtClean="0">
                <a:solidFill>
                  <a:srgbClr val="7030A0"/>
                </a:solidFill>
              </a:rPr>
              <a:t>ثانياً : نماذج نضوج ادارة المعرفة:  </a:t>
            </a:r>
            <a:endParaRPr lang="en-US" sz="3500" b="1" dirty="0" smtClean="0">
              <a:solidFill>
                <a:srgbClr val="7030A0"/>
              </a:solidFill>
            </a:endParaRPr>
          </a:p>
          <a:p>
            <a:pPr lvl="0" algn="r" rtl="1"/>
            <a:r>
              <a:rPr lang="en-US" b="1" dirty="0" smtClean="0"/>
              <a:t> </a:t>
            </a:r>
            <a:r>
              <a:rPr lang="ar-IQ" b="1" dirty="0" smtClean="0"/>
              <a:t>نموذج (</a:t>
            </a:r>
            <a:r>
              <a:rPr lang="en-US" b="1" dirty="0" err="1" smtClean="0"/>
              <a:t>Banerjee</a:t>
            </a:r>
            <a:r>
              <a:rPr lang="en-US" b="1" dirty="0" smtClean="0"/>
              <a:t> &amp; </a:t>
            </a:r>
            <a:r>
              <a:rPr lang="en-US" b="1" dirty="0" err="1" smtClean="0"/>
              <a:t>Thakur</a:t>
            </a:r>
            <a:r>
              <a:rPr lang="en-US" b="1" dirty="0" smtClean="0"/>
              <a:t> , 2008</a:t>
            </a:r>
            <a:r>
              <a:rPr lang="ar-IQ" b="1" dirty="0" smtClean="0"/>
              <a:t>)</a:t>
            </a:r>
            <a:r>
              <a:rPr lang="ar-IQ" b="1" baseline="30000" dirty="0" smtClean="0"/>
              <a:t> </a:t>
            </a:r>
            <a:r>
              <a:rPr lang="ar-IQ" b="1" dirty="0" smtClean="0"/>
              <a:t>لبناء ونضوج ادارة المعرفة من  ثلاثة مستويات وكالاتي:- </a:t>
            </a:r>
            <a:endParaRPr lang="en-US" b="1" dirty="0" smtClean="0"/>
          </a:p>
          <a:p>
            <a:pPr algn="r" rtl="1">
              <a:buNone/>
            </a:pPr>
            <a:r>
              <a:rPr lang="ar-IQ" b="1" dirty="0" smtClean="0"/>
              <a:t>  </a:t>
            </a:r>
            <a:r>
              <a:rPr lang="ar-IQ" b="1" dirty="0" smtClean="0">
                <a:solidFill>
                  <a:srgbClr val="7030A0"/>
                </a:solidFill>
              </a:rPr>
              <a:t>المستوى الاول </a:t>
            </a:r>
            <a:r>
              <a:rPr lang="ar-IQ" b="1" dirty="0" smtClean="0"/>
              <a:t>: وضع خارطة الطريق </a:t>
            </a:r>
            <a:r>
              <a:rPr lang="en-US" b="1" dirty="0" smtClean="0"/>
              <a:t>Laying The Road Map) </a:t>
            </a:r>
            <a:r>
              <a:rPr lang="ar-IQ" b="1" dirty="0" smtClean="0"/>
              <a:t>)</a:t>
            </a:r>
            <a:endParaRPr lang="en-US" b="1" dirty="0" smtClean="0"/>
          </a:p>
          <a:p>
            <a:pPr algn="r" rtl="1">
              <a:buNone/>
            </a:pPr>
            <a:r>
              <a:rPr lang="ar-IQ" b="1" dirty="0" smtClean="0"/>
              <a:t>     وضع خارطة الطريق يتطلب :</a:t>
            </a:r>
            <a:endParaRPr lang="en-US" b="1" dirty="0" smtClean="0"/>
          </a:p>
          <a:p>
            <a:pPr lvl="0" algn="r" rtl="1"/>
            <a:r>
              <a:rPr lang="ar-IQ" b="1" dirty="0" smtClean="0"/>
              <a:t>تحديد حقائق المعرفة. </a:t>
            </a:r>
            <a:endParaRPr lang="en-US" b="1" dirty="0" smtClean="0"/>
          </a:p>
          <a:p>
            <a:pPr lvl="0" algn="r" rtl="1"/>
            <a:r>
              <a:rPr lang="ar-IQ" b="1" dirty="0" smtClean="0"/>
              <a:t>تحديد مجالات الخبرات. </a:t>
            </a:r>
            <a:endParaRPr lang="en-US" b="1" dirty="0" smtClean="0"/>
          </a:p>
          <a:p>
            <a:pPr lvl="0" algn="r" rtl="1"/>
            <a:r>
              <a:rPr lang="ar-IQ" b="1" dirty="0" smtClean="0"/>
              <a:t>تحديد عمليات المعرفة الرئيسة .</a:t>
            </a:r>
            <a:endParaRPr lang="en-US" b="1" dirty="0" smtClean="0"/>
          </a:p>
          <a:p>
            <a:pPr lvl="0" algn="r" rtl="1"/>
            <a:r>
              <a:rPr lang="ar-IQ" b="1" dirty="0" smtClean="0"/>
              <a:t>تحديد وتنفيذ قاعدة تقنية للاطلاق.</a:t>
            </a:r>
            <a:endParaRPr lang="en-US" b="1" dirty="0" smtClean="0"/>
          </a:p>
          <a:p>
            <a:pPr algn="r" rtl="1">
              <a:buNone/>
            </a:pPr>
            <a:r>
              <a:rPr lang="ar-IQ" b="1" dirty="0" smtClean="0"/>
              <a:t>     يتوقف نجاح مبادرة ادارة المعرفة على النجاح في وضع خارطة الطريق والفشل في وضع متطلبات خارطة الطريق يقود الى الارباك والتشويش في العمليات المعرفية .</a:t>
            </a:r>
            <a:endParaRPr lang="en-US" b="1" dirty="0" smtClean="0"/>
          </a:p>
          <a:p>
            <a:pPr algn="r" rtl="1">
              <a:buNone/>
            </a:pPr>
            <a:endParaRPr lang="ar-IQ"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324600"/>
          </a:xfrm>
        </p:spPr>
        <p:txBody>
          <a:bodyPr>
            <a:normAutofit fontScale="92500"/>
          </a:bodyPr>
          <a:lstStyle/>
          <a:p>
            <a:pPr algn="just" rtl="1">
              <a:buNone/>
            </a:pPr>
            <a:r>
              <a:rPr lang="ar-IQ" b="1" dirty="0" smtClean="0">
                <a:solidFill>
                  <a:srgbClr val="7030A0"/>
                </a:solidFill>
              </a:rPr>
              <a:t>المستوى الثاني : جمع المعرفة. </a:t>
            </a:r>
            <a:endParaRPr lang="en-US" b="1" dirty="0" smtClean="0">
              <a:solidFill>
                <a:srgbClr val="7030A0"/>
              </a:solidFill>
            </a:endParaRPr>
          </a:p>
          <a:p>
            <a:pPr algn="just" rtl="1">
              <a:buNone/>
            </a:pPr>
            <a:r>
              <a:rPr lang="ar-IQ" b="1" dirty="0" smtClean="0"/>
              <a:t> تهتم المنظمة في هذا المستوى بقياس مستوى جمع المعرفة فيها بقصد تحديد مستوى المشاركة بالمعرفة فاذا كانت المشاركة ضعيفة يتم تحفيز ذلك .</a:t>
            </a:r>
          </a:p>
          <a:p>
            <a:pPr algn="just" rtl="1">
              <a:buNone/>
            </a:pPr>
            <a:r>
              <a:rPr lang="ar-IQ" b="1" dirty="0" smtClean="0"/>
              <a:t>   ويتم قياس مستوى جمع المعرفة عبر النقاط الاتية :</a:t>
            </a:r>
            <a:endParaRPr lang="en-US" b="1" dirty="0" smtClean="0"/>
          </a:p>
          <a:p>
            <a:pPr lvl="0" algn="just" rtl="1"/>
            <a:r>
              <a:rPr lang="ar-IQ" b="1" dirty="0" smtClean="0"/>
              <a:t>حجم الحقائق المقدمة خلال فترة محددة. </a:t>
            </a:r>
            <a:endParaRPr lang="en-US" b="1" dirty="0" smtClean="0"/>
          </a:p>
          <a:p>
            <a:pPr lvl="0" algn="just" rtl="1"/>
            <a:r>
              <a:rPr lang="ar-IQ" b="1" dirty="0" smtClean="0"/>
              <a:t>حجم مستودع المعرفة .</a:t>
            </a:r>
            <a:endParaRPr lang="en-US" b="1" dirty="0" smtClean="0"/>
          </a:p>
          <a:p>
            <a:pPr lvl="0" algn="just" rtl="1"/>
            <a:r>
              <a:rPr lang="ar-IQ" b="1" dirty="0" smtClean="0"/>
              <a:t>عدد مرات تفاعل الخبراء خلال فترة محددة. </a:t>
            </a:r>
            <a:endParaRPr lang="en-US" b="1" dirty="0" smtClean="0"/>
          </a:p>
          <a:p>
            <a:pPr lvl="0" algn="just" rtl="1"/>
            <a:r>
              <a:rPr lang="ar-IQ" b="1" dirty="0" smtClean="0"/>
              <a:t>عدد الاخطاء المسجلة في مستودع المعرفة خلال فترة محددة. </a:t>
            </a:r>
            <a:endParaRPr lang="en-US" b="1" dirty="0" smtClean="0"/>
          </a:p>
          <a:p>
            <a:pPr lvl="0" algn="just" rtl="1"/>
            <a:r>
              <a:rPr lang="ar-IQ" b="1" dirty="0" smtClean="0"/>
              <a:t>النسبة المئوية للافراد ذوي العلاقة المدركين لبرنامج ادارة المعرفة. </a:t>
            </a:r>
            <a:endParaRPr lang="en-US" b="1" dirty="0" smtClean="0"/>
          </a:p>
          <a:p>
            <a:pPr lvl="0" algn="just" rtl="1"/>
            <a:r>
              <a:rPr lang="ar-IQ" b="1" dirty="0" smtClean="0"/>
              <a:t>النسبة المئوية من الافراد المكيفين ايجابيا نحو برنامج ادارة المعرفة. </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pPr algn="just" rtl="1">
              <a:buNone/>
            </a:pPr>
            <a:r>
              <a:rPr lang="ar-IQ" b="1" dirty="0" smtClean="0">
                <a:solidFill>
                  <a:srgbClr val="7030A0"/>
                </a:solidFill>
              </a:rPr>
              <a:t> المستوى الثالث : حصاد المعرفة</a:t>
            </a:r>
            <a:endParaRPr lang="en-US" b="1" dirty="0" smtClean="0">
              <a:solidFill>
                <a:srgbClr val="7030A0"/>
              </a:solidFill>
            </a:endParaRPr>
          </a:p>
          <a:p>
            <a:pPr algn="just" rtl="1">
              <a:buNone/>
            </a:pPr>
            <a:r>
              <a:rPr lang="ar-IQ" b="1" dirty="0" smtClean="0"/>
              <a:t>  - يجب قياس استخدام برنامج ادارة المعرفة والمنافع المتحققة عنه وتحديد ادوات حصاد المعرفة وكلفة الجهود المبذولة في مبادرة ادارة المعرفة والتي تقاس بكفاءة الافراد . ويمكن للمنظمة ان تقيس اي تخفيض في نفقات راس المال او المصاريف التشغيلية او راس مال العمل فضلا عن تخفيض كفاءة العملية .</a:t>
            </a:r>
            <a:endParaRPr lang="en-US" b="1" dirty="0" smtClean="0"/>
          </a:p>
          <a:p>
            <a:pPr algn="just" rtl="1">
              <a:buNone/>
            </a:pPr>
            <a:r>
              <a:rPr lang="ar-IQ" b="1" dirty="0" smtClean="0"/>
              <a:t>-  يمكن للمنظمة في هذا المستوى تحديد مقياس القيمة التي تحصل عليها المنظمة جراء الاستثمار في مبادرات ادارة المعرفة التي قد تتمثل بتوليد الايرادات لتتمكن المنظمة من قياس الاتي :</a:t>
            </a:r>
            <a:endParaRPr lang="en-US" b="1" dirty="0" smtClean="0"/>
          </a:p>
          <a:p>
            <a:pPr algn="just" rtl="1">
              <a:buNone/>
            </a:pPr>
            <a:r>
              <a:rPr lang="ar-IQ" b="1" dirty="0" smtClean="0"/>
              <a:t>          *-  قياس المنافسة .</a:t>
            </a:r>
            <a:endParaRPr lang="en-US" b="1" dirty="0" smtClean="0"/>
          </a:p>
          <a:p>
            <a:pPr algn="just" rtl="1">
              <a:buNone/>
            </a:pPr>
            <a:r>
              <a:rPr lang="ar-IQ" b="1" dirty="0" smtClean="0"/>
              <a:t>          *-  الوقت المستغرق في الوصول الى السوق. </a:t>
            </a:r>
            <a:endParaRPr lang="en-US" b="1" dirty="0" smtClean="0"/>
          </a:p>
          <a:p>
            <a:pPr algn="just" rtl="1">
              <a:buNone/>
            </a:pPr>
            <a:r>
              <a:rPr lang="ar-IQ" b="1" dirty="0" smtClean="0"/>
              <a:t>          *-  الانسجام مع رغبات الزبون. </a:t>
            </a:r>
            <a:endParaRPr lang="ar-IQ"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lstStyle/>
          <a:p>
            <a:pPr algn="ctr" rtl="1">
              <a:buNone/>
            </a:pPr>
            <a:r>
              <a:rPr lang="ar-IQ" dirty="0" smtClean="0"/>
              <a:t>الشكل   </a:t>
            </a:r>
          </a:p>
          <a:p>
            <a:pPr algn="ctr" rtl="1">
              <a:buNone/>
            </a:pPr>
            <a:endParaRPr lang="ar-IQ" dirty="0"/>
          </a:p>
        </p:txBody>
      </p:sp>
      <p:pic>
        <p:nvPicPr>
          <p:cNvPr id="1026" name="Picture 2" descr="C:\Users\Alrawasi\Desktop\8888.PNG"/>
          <p:cNvPicPr>
            <a:picLocks noChangeAspect="1" noChangeArrowheads="1"/>
          </p:cNvPicPr>
          <p:nvPr/>
        </p:nvPicPr>
        <p:blipFill>
          <a:blip r:embed="rId2" cstate="print"/>
          <a:srcRect/>
          <a:stretch>
            <a:fillRect/>
          </a:stretch>
        </p:blipFill>
        <p:spPr bwMode="auto">
          <a:xfrm>
            <a:off x="0" y="709820"/>
            <a:ext cx="9144000" cy="614818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1538</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بناء برنامج ادارة المعرفة       أ.د.صلاح الدين عواد الكبيسي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الخامسة عشر: بناء برنامج ادارة المعرفة </dc:title>
  <dc:creator>Alrawasi</dc:creator>
  <cp:lastModifiedBy>Alrawasi</cp:lastModifiedBy>
  <cp:revision>23</cp:revision>
  <dcterms:created xsi:type="dcterms:W3CDTF">2006-08-16T00:00:00Z</dcterms:created>
  <dcterms:modified xsi:type="dcterms:W3CDTF">2023-10-29T17:06:37Z</dcterms:modified>
</cp:coreProperties>
</file>