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smtClean="0"/>
              <a:t>نشأة وتطور مفهوم ادارة </a:t>
            </a:r>
            <a:r>
              <a:rPr lang="ar-SA" b="1" dirty="0" smtClean="0"/>
              <a:t>المعرفة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sz="3100" b="1" dirty="0" smtClean="0"/>
              <a:t>أ.د.صلاح الدين عواد الكبيسي</a:t>
            </a:r>
            <a:r>
              <a:rPr lang="ar-IQ" b="1" dirty="0" smtClean="0"/>
              <a:t/>
            </a:r>
            <a:br>
              <a:rPr lang="ar-IQ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48768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IQ" sz="2800" b="1" dirty="0" smtClean="0">
                <a:solidFill>
                  <a:schemeClr val="tx1"/>
                </a:solidFill>
              </a:rPr>
              <a:t>- </a:t>
            </a:r>
            <a:r>
              <a:rPr lang="ar-SA" b="1" dirty="0" smtClean="0">
                <a:solidFill>
                  <a:schemeClr val="tx1"/>
                </a:solidFill>
              </a:rPr>
              <a:t>أول من استخدم مصطلح إدارة المعرفة هو(</a:t>
            </a:r>
            <a:r>
              <a:rPr lang="ar-IQ" b="1" dirty="0" smtClean="0">
                <a:solidFill>
                  <a:schemeClr val="tx1"/>
                </a:solidFill>
              </a:rPr>
              <a:t>دون مارشند</a:t>
            </a:r>
            <a:r>
              <a:rPr lang="ar-SA" b="1" dirty="0" smtClean="0">
                <a:solidFill>
                  <a:schemeClr val="tx1"/>
                </a:solidFill>
              </a:rPr>
              <a:t>) في بداية الثمانينات من القرن الماضي على انها المرحلة النهائية 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ar-IQ" b="1" dirty="0" smtClean="0">
                <a:solidFill>
                  <a:schemeClr val="tx1"/>
                </a:solidFill>
              </a:rPr>
              <a:t> </a:t>
            </a:r>
          </a:p>
          <a:p>
            <a:pPr algn="r" rtl="1"/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من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الفرضيات المتعلقة بتطور نظم المعلومات</a:t>
            </a:r>
            <a:r>
              <a:rPr lang="ar-IQ" b="1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وفي المرحلة ذاتها تنبأ رائد الإدارة </a:t>
            </a:r>
            <a:r>
              <a:rPr lang="ar-SA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Ducker</a:t>
            </a:r>
            <a:r>
              <a:rPr lang="ar-SA" b="1" dirty="0" smtClean="0">
                <a:solidFill>
                  <a:schemeClr val="tx1"/>
                </a:solidFill>
              </a:rPr>
              <a:t>) </a:t>
            </a:r>
            <a:r>
              <a:rPr lang="ar-SA" b="1" dirty="0" smtClean="0">
                <a:solidFill>
                  <a:schemeClr val="tx1"/>
                </a:solidFill>
              </a:rPr>
              <a:t>من ان العمل النموذجي سيكون قائماً على المعرفة، وان المنظمات </a:t>
            </a:r>
            <a:r>
              <a:rPr lang="ar-SA" b="1" dirty="0" smtClean="0">
                <a:solidFill>
                  <a:schemeClr val="tx1"/>
                </a:solidFill>
              </a:rPr>
              <a:t>ستكون </a:t>
            </a:r>
            <a:r>
              <a:rPr lang="ar-SA" b="1" dirty="0" smtClean="0">
                <a:solidFill>
                  <a:schemeClr val="tx1"/>
                </a:solidFill>
              </a:rPr>
              <a:t>من صناع معرفة (</a:t>
            </a:r>
            <a:r>
              <a:rPr lang="en-US" b="1" dirty="0" smtClean="0">
                <a:solidFill>
                  <a:schemeClr val="tx1"/>
                </a:solidFill>
              </a:rPr>
              <a:t>Workers Knowledge</a:t>
            </a:r>
            <a:r>
              <a:rPr lang="ar-SA" b="1" dirty="0" smtClean="0">
                <a:solidFill>
                  <a:schemeClr val="tx1"/>
                </a:solidFill>
              </a:rPr>
              <a:t> ) الذين يوجهون أداءهم من خلال التغذية العكسية لزملائهم ومن الزبائن</a:t>
            </a:r>
            <a:r>
              <a:rPr lang="ar-IQ" b="1" dirty="0" smtClean="0">
                <a:solidFill>
                  <a:schemeClr val="tx1"/>
                </a:solidFill>
              </a:rPr>
              <a:t>.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ar-SA" b="1" dirty="0" smtClean="0"/>
              <a:t>مراحل تطور ادارة المعرفة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876800"/>
          </a:xfrm>
        </p:spPr>
        <p:txBody>
          <a:bodyPr/>
          <a:lstStyle/>
          <a:p>
            <a:pPr algn="r" rtl="1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اولا“: </a:t>
            </a:r>
            <a:r>
              <a:rPr lang="ar-SA" sz="3600" b="1" dirty="0" smtClean="0">
                <a:solidFill>
                  <a:srgbClr val="FF0000"/>
                </a:solidFill>
              </a:rPr>
              <a:t>مرحلة البدايات : </a:t>
            </a:r>
            <a:r>
              <a:rPr lang="ar-SA" b="1" dirty="0" smtClean="0"/>
              <a:t>ارجع بعضهم بداياتها إلى التطبيقات الأولى لإدارة المعرفة التي بدأتها شركة (</a:t>
            </a:r>
            <a:r>
              <a:rPr lang="ar-IQ" b="1" dirty="0" smtClean="0"/>
              <a:t>هوليت باكارد</a:t>
            </a:r>
            <a:r>
              <a:rPr lang="ar-SA" b="1" dirty="0" smtClean="0"/>
              <a:t>) الامريكية في عام (</a:t>
            </a:r>
            <a:r>
              <a:rPr lang="en-US" b="1" dirty="0" smtClean="0"/>
              <a:t>1985</a:t>
            </a:r>
            <a:r>
              <a:rPr lang="ar-SA" b="1" dirty="0" smtClean="0"/>
              <a:t>) </a:t>
            </a:r>
            <a:r>
              <a:rPr lang="ar-IQ" b="1" dirty="0" smtClean="0"/>
              <a:t>. وتحديدا في برنامج القناة الحاسوبية للتاجر والتي أطلق عليها شبكة أخبار </a:t>
            </a:r>
            <a:r>
              <a:rPr lang="en-US" b="1" dirty="0" smtClean="0"/>
              <a:t>HP)</a:t>
            </a:r>
            <a:r>
              <a:rPr lang="ar-IQ" b="1" dirty="0" smtClean="0"/>
              <a:t>).</a:t>
            </a:r>
          </a:p>
          <a:p>
            <a:pPr algn="r" rtl="1">
              <a:buNone/>
            </a:pPr>
            <a:r>
              <a:rPr lang="ar-SA" b="1" dirty="0" smtClean="0"/>
              <a:t> لكن في هذه الفترة لم يقتنع الكثيرون بإدارة المعرفة وبتأثيرها على عملية الاعمال، حتى ان (وول ستريت) اكبر سوق مال في العالم تجاهل إدارة المعرفة في بادئ الأمر</a:t>
            </a:r>
            <a:r>
              <a:rPr lang="ar-IQ" b="1" dirty="0" smtClean="0"/>
              <a:t> خاصة تحديد قيمة نقدية للمعرفة .</a:t>
            </a:r>
            <a:r>
              <a:rPr lang="ar-SA" b="1" dirty="0" smtClean="0"/>
              <a:t> </a:t>
            </a:r>
            <a:endParaRPr lang="ar-IQ" b="1" dirty="0" smtClean="0"/>
          </a:p>
          <a:p>
            <a:pPr algn="r" rtl="1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>
            <a:noAutofit/>
          </a:bodyPr>
          <a:lstStyle/>
          <a:p>
            <a:pPr lvl="0" algn="r" rtl="1">
              <a:buNone/>
            </a:pPr>
            <a:r>
              <a:rPr lang="ar-IQ" sz="4000" b="1" dirty="0" smtClean="0">
                <a:solidFill>
                  <a:srgbClr val="FF0000"/>
                </a:solidFill>
              </a:rPr>
              <a:t>ثانيا“ </a:t>
            </a:r>
            <a:r>
              <a:rPr lang="ar-SA" sz="4000" b="1" dirty="0" smtClean="0">
                <a:solidFill>
                  <a:srgbClr val="FF0000"/>
                </a:solidFill>
              </a:rPr>
              <a:t>مرحلة الاهتمام والتوجه</a:t>
            </a:r>
            <a:r>
              <a:rPr lang="ar-SA" sz="3600" b="1" dirty="0" smtClean="0"/>
              <a:t>: بدأ (وول ستريت) الاهتمام بها واخذ يتعامل مع إدارة المعرفة في الحالات التي تتحول إلى نماذج لخلق القيمة وبدأ بمكافئتها.                </a:t>
            </a:r>
            <a:endParaRPr lang="en-US" sz="3600" b="1" dirty="0" smtClean="0"/>
          </a:p>
          <a:p>
            <a:pPr algn="r" rtl="1">
              <a:buNone/>
            </a:pPr>
            <a:r>
              <a:rPr lang="ar-SA" sz="3600" b="1" dirty="0" smtClean="0"/>
              <a:t>  </a:t>
            </a:r>
            <a:r>
              <a:rPr lang="ar-IQ" sz="3600" b="1" dirty="0" smtClean="0"/>
              <a:t>- </a:t>
            </a:r>
            <a:r>
              <a:rPr lang="ar-SA" sz="3600" b="1" dirty="0" smtClean="0"/>
              <a:t>بدأ التأثير الاستراتيجي لإدارة المعرفة عام (1997) وفي عام (1999) خصص البنك الدولي (4%) من الميزانية الادارية السنوية لتطوير انظمتها</a:t>
            </a:r>
            <a:r>
              <a:rPr lang="ar-IQ" sz="3600" b="1" dirty="0" smtClean="0"/>
              <a:t>. </a:t>
            </a:r>
          </a:p>
          <a:p>
            <a:pPr algn="r" rtl="1">
              <a:buNone/>
            </a:pPr>
            <a:r>
              <a:rPr lang="ar-IQ" sz="3600" b="1" dirty="0" smtClean="0"/>
              <a:t>  -ادارة المعرفة ولدت في الصناعة وليس في الاكاديميات.</a:t>
            </a:r>
          </a:p>
          <a:p>
            <a:pPr algn="r" rtl="1">
              <a:buNone/>
            </a:pPr>
            <a:r>
              <a:rPr lang="ar-IQ" sz="3600" b="1" dirty="0" smtClean="0"/>
              <a:t> - العديد من المديرين عدوا ادارة المعرفة اعظم عملية استراتيجية متميزة تطورت خلال السنوات العشرين الاخيرة.</a:t>
            </a:r>
            <a:endParaRPr lang="ar-IQ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IQ" dirty="0" smtClean="0"/>
              <a:t> </a:t>
            </a:r>
            <a:r>
              <a:rPr lang="ar-IQ" sz="3600" b="1" dirty="0" smtClean="0">
                <a:solidFill>
                  <a:srgbClr val="FF0000"/>
                </a:solidFill>
              </a:rPr>
              <a:t>ثالثا“:  </a:t>
            </a:r>
            <a:r>
              <a:rPr lang="ar-SA" sz="3600" b="1" dirty="0" smtClean="0">
                <a:solidFill>
                  <a:srgbClr val="FF0000"/>
                </a:solidFill>
              </a:rPr>
              <a:t>مرحلة النضوج والاعتراف: </a:t>
            </a:r>
            <a:r>
              <a:rPr lang="ar-SA" b="1" dirty="0" smtClean="0"/>
              <a:t>البدايات الحقيقية لإدارة المعرفة بمفهومها الحديث هي في منتصف التسعينيات، وتحديداً بعد تنفيذ البرامج الناجحة لمبادرة إدارة المعرفة في شركة (</a:t>
            </a:r>
            <a:r>
              <a:rPr lang="en-US" b="1" dirty="0" smtClean="0"/>
              <a:t>HP</a:t>
            </a:r>
            <a:r>
              <a:rPr lang="ar-SA" b="1" dirty="0" smtClean="0"/>
              <a:t>) الامريكية، وفي تطبيقات شركة </a:t>
            </a:r>
            <a:r>
              <a:rPr lang="ar-IQ" b="1" dirty="0" smtClean="0"/>
              <a:t>سكانديا</a:t>
            </a:r>
            <a:r>
              <a:rPr lang="ar-SA" b="1" dirty="0" smtClean="0"/>
              <a:t> للتأمين ولمختبرات بكمان، ومصرف امبريال الكندي، ومنظمة دو للكيمياويات، </a:t>
            </a:r>
            <a:endParaRPr lang="ar-IQ" b="1" dirty="0" smtClean="0"/>
          </a:p>
          <a:p>
            <a:pPr algn="r" rtl="1">
              <a:buNone/>
            </a:pPr>
            <a:r>
              <a:rPr lang="ar-IQ" b="1" dirty="0" smtClean="0"/>
              <a:t> -</a:t>
            </a:r>
            <a:r>
              <a:rPr lang="ar-SA" b="1" dirty="0" smtClean="0"/>
              <a:t>ان المزيد من الاعتراف بإدارة المعرفة مرهون بالوصول إلى مقاييس اكثر دقة لقياس نتائج تطبيقها.  </a:t>
            </a:r>
            <a:endParaRPr lang="en-US" b="1" dirty="0" smtClean="0"/>
          </a:p>
          <a:p>
            <a:pPr algn="r">
              <a:buNone/>
            </a:pPr>
            <a:r>
              <a:rPr lang="ar-SA" b="1" dirty="0" smtClean="0"/>
              <a:t> </a:t>
            </a:r>
            <a:r>
              <a:rPr lang="ar-IQ" b="1" dirty="0" smtClean="0"/>
              <a:t>- </a:t>
            </a:r>
            <a:r>
              <a:rPr lang="ar-SA" b="1" dirty="0" smtClean="0"/>
              <a:t>وعن مستقبل إدارة المعرفة، يتوقع العديد من الباحثين إلى انها ستواصل النمو وستغطي أغلب المنظمات في العالم</a:t>
            </a:r>
            <a:r>
              <a:rPr lang="ar-IQ" b="1" dirty="0" smtClean="0"/>
              <a:t>.وهذا يتطلب اعادة التفكير في كيفية مساهمتها في تسويق اعمالها بتبني مبادئ اقتصاد المعرفة اولا“ وتبني المفهوم الشامل لادارة المعرفة أي بناء المنظمة المعرفية ثانيا“.</a:t>
            </a:r>
            <a:r>
              <a:rPr lang="ar-SA" b="1" dirty="0" smtClean="0"/>
              <a:t> </a:t>
            </a:r>
            <a:endParaRPr lang="ar-IQ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نشأة وتطور مفهوم ادارة المعرفة أ.د.صلاح الدين عواد الكبيسي  </vt:lpstr>
      <vt:lpstr>مراحل تطور ادارة المعرفة 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نشأة وتطور مفهوم ادارة المعرفة  </dc:title>
  <dc:creator>Alrawasi</dc:creator>
  <cp:lastModifiedBy>Alrawasi</cp:lastModifiedBy>
  <cp:revision>11</cp:revision>
  <dcterms:created xsi:type="dcterms:W3CDTF">2006-08-16T00:00:00Z</dcterms:created>
  <dcterms:modified xsi:type="dcterms:W3CDTF">2023-10-29T17:11:47Z</dcterms:modified>
</cp:coreProperties>
</file>