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15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1"/>
            <a:ext cx="8610600" cy="1066800"/>
          </a:xfrm>
        </p:spPr>
        <p:txBody>
          <a:bodyPr>
            <a:normAutofit fontScale="90000"/>
          </a:bodyPr>
          <a:lstStyle/>
          <a:p>
            <a:pPr rtl="1"/>
            <a:r>
              <a:rPr lang="ar-IQ" b="1" dirty="0" smtClean="0"/>
              <a:t/>
            </a:r>
            <a:br>
              <a:rPr lang="ar-IQ" b="1" dirty="0" smtClean="0"/>
            </a:br>
            <a:r>
              <a:rPr lang="ar-IQ" b="1" dirty="0" smtClean="0"/>
              <a:t>  </a:t>
            </a:r>
            <a:r>
              <a:rPr lang="ar-SA" b="1" dirty="0" smtClean="0"/>
              <a:t>متطلبات ادارة </a:t>
            </a:r>
            <a:r>
              <a:rPr lang="ar-SA" b="1" dirty="0" smtClean="0"/>
              <a:t>المعرفة</a:t>
            </a:r>
            <a:r>
              <a:rPr lang="ar-IQ" b="1" dirty="0" smtClean="0"/>
              <a:t/>
            </a:r>
            <a:br>
              <a:rPr lang="ar-IQ" b="1" dirty="0" smtClean="0"/>
            </a:br>
            <a:r>
              <a:rPr lang="ar-IQ" sz="3100" b="1" dirty="0" smtClean="0"/>
              <a:t>أ.د.صلاح الدين عواد الكبيسي</a:t>
            </a:r>
            <a:r>
              <a:rPr lang="en-US" dirty="0" smtClean="0"/>
              <a:t/>
            </a:r>
            <a:br>
              <a:rPr lang="en-US" dirty="0" smtClean="0"/>
            </a:br>
            <a:endParaRPr lang="ar-IQ" dirty="0"/>
          </a:p>
        </p:txBody>
      </p:sp>
      <p:sp>
        <p:nvSpPr>
          <p:cNvPr id="3" name="Subtitle 2"/>
          <p:cNvSpPr>
            <a:spLocks noGrp="1"/>
          </p:cNvSpPr>
          <p:nvPr>
            <p:ph type="subTitle" idx="1"/>
          </p:nvPr>
        </p:nvSpPr>
        <p:spPr>
          <a:xfrm>
            <a:off x="228600" y="1524000"/>
            <a:ext cx="8686800" cy="5029200"/>
          </a:xfrm>
        </p:spPr>
        <p:txBody>
          <a:bodyPr>
            <a:normAutofit fontScale="85000" lnSpcReduction="20000"/>
          </a:bodyPr>
          <a:lstStyle/>
          <a:p>
            <a:pPr algn="r" rtl="1"/>
            <a:r>
              <a:rPr lang="ar-SA" sz="3900" b="1" dirty="0" smtClean="0">
                <a:solidFill>
                  <a:srgbClr val="FF0000"/>
                </a:solidFill>
              </a:rPr>
              <a:t>تحديات إدارة المعرفة</a:t>
            </a:r>
            <a:r>
              <a:rPr lang="ar-IQ" sz="3900" b="1" dirty="0" smtClean="0">
                <a:solidFill>
                  <a:srgbClr val="FF0000"/>
                </a:solidFill>
              </a:rPr>
              <a:t>:</a:t>
            </a:r>
          </a:p>
          <a:p>
            <a:pPr algn="r" rtl="1"/>
            <a:r>
              <a:rPr lang="ar-SA" sz="3500" b="1" dirty="0" smtClean="0">
                <a:solidFill>
                  <a:srgbClr val="7030A0"/>
                </a:solidFill>
              </a:rPr>
              <a:t>اولا": تحديات تواجه بناء مجتمعات المعرفة وهي :</a:t>
            </a:r>
            <a:endParaRPr lang="en-US" sz="3500" b="1" dirty="0" smtClean="0">
              <a:solidFill>
                <a:srgbClr val="7030A0"/>
              </a:solidFill>
            </a:endParaRPr>
          </a:p>
          <a:p>
            <a:pPr lvl="0" algn="r" rtl="1"/>
            <a:r>
              <a:rPr lang="ar-IQ" b="1" dirty="0" smtClean="0">
                <a:solidFill>
                  <a:schemeClr val="tx1"/>
                </a:solidFill>
              </a:rPr>
              <a:t>1- </a:t>
            </a:r>
            <a:r>
              <a:rPr lang="ar-SA" b="1" dirty="0" smtClean="0">
                <a:solidFill>
                  <a:schemeClr val="tx1"/>
                </a:solidFill>
              </a:rPr>
              <a:t>التحدي التقني : </a:t>
            </a:r>
            <a:r>
              <a:rPr lang="en-US" b="1" dirty="0" smtClean="0">
                <a:solidFill>
                  <a:schemeClr val="tx1"/>
                </a:solidFill>
              </a:rPr>
              <a:t>(The Technical Challenge)</a:t>
            </a:r>
            <a:r>
              <a:rPr lang="ar-SA" b="1" dirty="0" smtClean="0">
                <a:solidFill>
                  <a:schemeClr val="tx1"/>
                </a:solidFill>
              </a:rPr>
              <a:t> المتمثل بتصميم الأنظمة البشرية والمعلوماتية التي تساعد الأفراد على التفكير معاً.</a:t>
            </a:r>
            <a:endParaRPr lang="en-US" b="1" dirty="0" smtClean="0">
              <a:solidFill>
                <a:schemeClr val="tx1"/>
              </a:solidFill>
            </a:endParaRPr>
          </a:p>
          <a:p>
            <a:pPr lvl="0" algn="r" rtl="1"/>
            <a:r>
              <a:rPr lang="ar-IQ" b="1" dirty="0" smtClean="0">
                <a:solidFill>
                  <a:schemeClr val="tx1"/>
                </a:solidFill>
              </a:rPr>
              <a:t>2- </a:t>
            </a:r>
            <a:r>
              <a:rPr lang="ar-SA" b="1" dirty="0" smtClean="0">
                <a:solidFill>
                  <a:schemeClr val="tx1"/>
                </a:solidFill>
              </a:rPr>
              <a:t>التحدي الاجتماعي: </a:t>
            </a:r>
            <a:r>
              <a:rPr lang="en-US" b="1" dirty="0" smtClean="0">
                <a:solidFill>
                  <a:schemeClr val="tx1"/>
                </a:solidFill>
              </a:rPr>
              <a:t>(Social Challenge)</a:t>
            </a:r>
            <a:r>
              <a:rPr lang="ar-SA" b="1" dirty="0" smtClean="0">
                <a:solidFill>
                  <a:schemeClr val="tx1"/>
                </a:solidFill>
              </a:rPr>
              <a:t> المتمثل بتطوير المنظمات التي تشارك بالمعرفة وتديم التنوع الفكري لتشجيع الابداع بدلاً من الاستنساخ والتقليد.</a:t>
            </a:r>
            <a:endParaRPr lang="en-US" b="1" dirty="0" smtClean="0">
              <a:solidFill>
                <a:schemeClr val="tx1"/>
              </a:solidFill>
            </a:endParaRPr>
          </a:p>
          <a:p>
            <a:pPr lvl="0" algn="r" rtl="1"/>
            <a:r>
              <a:rPr lang="ar-IQ" b="1" dirty="0" smtClean="0">
                <a:solidFill>
                  <a:schemeClr val="tx1"/>
                </a:solidFill>
              </a:rPr>
              <a:t>3- </a:t>
            </a:r>
            <a:r>
              <a:rPr lang="ar-SA" b="1" dirty="0" smtClean="0">
                <a:solidFill>
                  <a:schemeClr val="tx1"/>
                </a:solidFill>
              </a:rPr>
              <a:t>تحدي الادارة : </a:t>
            </a:r>
            <a:r>
              <a:rPr lang="en-US" b="1" dirty="0" smtClean="0">
                <a:solidFill>
                  <a:schemeClr val="tx1"/>
                </a:solidFill>
              </a:rPr>
              <a:t>(Management Challenge)</a:t>
            </a:r>
            <a:r>
              <a:rPr lang="ar-SA" b="1" dirty="0" smtClean="0">
                <a:solidFill>
                  <a:schemeClr val="tx1"/>
                </a:solidFill>
              </a:rPr>
              <a:t> المتمثل في خلق البيئة التي تقيم المشاركة بالمعرفة.</a:t>
            </a:r>
            <a:endParaRPr lang="en-US" b="1" dirty="0" smtClean="0">
              <a:solidFill>
                <a:schemeClr val="tx1"/>
              </a:solidFill>
            </a:endParaRPr>
          </a:p>
          <a:p>
            <a:pPr lvl="0" algn="r" rtl="1"/>
            <a:r>
              <a:rPr lang="ar-IQ" b="1" dirty="0" smtClean="0">
                <a:solidFill>
                  <a:schemeClr val="tx1"/>
                </a:solidFill>
              </a:rPr>
              <a:t>4- </a:t>
            </a:r>
            <a:r>
              <a:rPr lang="ar-SA" b="1" dirty="0" smtClean="0">
                <a:solidFill>
                  <a:schemeClr val="tx1"/>
                </a:solidFill>
              </a:rPr>
              <a:t>التحدي الشخصي</a:t>
            </a:r>
            <a:r>
              <a:rPr lang="en-US" b="1" dirty="0" smtClean="0">
                <a:solidFill>
                  <a:schemeClr val="tx1"/>
                </a:solidFill>
              </a:rPr>
              <a:t>(The Personal Challenge)</a:t>
            </a:r>
            <a:r>
              <a:rPr lang="ar-SA" b="1" dirty="0" smtClean="0">
                <a:solidFill>
                  <a:schemeClr val="tx1"/>
                </a:solidFill>
              </a:rPr>
              <a:t>المتمثل بالانفتاح على أفكارالآخرين والرغبة في المشاركة بالأفكار والسعي المتواصل للمعرفة الجديدة.</a:t>
            </a:r>
            <a:endParaRPr lang="en-US" b="1" dirty="0" smtClean="0">
              <a:solidFill>
                <a:schemeClr val="tx1"/>
              </a:solidFill>
            </a:endParaRPr>
          </a:p>
          <a:p>
            <a:pPr algn="r" rtl="1"/>
            <a:endParaRPr lang="en-US" b="1" dirty="0" smtClean="0">
              <a:solidFill>
                <a:schemeClr val="tx1"/>
              </a:solidFill>
            </a:endParaRPr>
          </a:p>
          <a:p>
            <a:pPr algn="r" rtl="1"/>
            <a:endParaRPr lang="ar-IQ"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477000"/>
          </a:xfrm>
        </p:spPr>
        <p:txBody>
          <a:bodyPr>
            <a:normAutofit fontScale="92500" lnSpcReduction="20000"/>
          </a:bodyPr>
          <a:lstStyle/>
          <a:p>
            <a:pPr algn="r" rtl="1">
              <a:buNone/>
            </a:pPr>
            <a:r>
              <a:rPr lang="ar-IQ" b="1" dirty="0" smtClean="0">
                <a:solidFill>
                  <a:srgbClr val="7030A0"/>
                </a:solidFill>
              </a:rPr>
              <a:t> </a:t>
            </a:r>
            <a:r>
              <a:rPr lang="ar-SA" b="1" dirty="0" smtClean="0">
                <a:solidFill>
                  <a:srgbClr val="7030A0"/>
                </a:solidFill>
              </a:rPr>
              <a:t>ثانيا": تحديات تنفيذ ادارة المعرفة</a:t>
            </a:r>
            <a:r>
              <a:rPr lang="en-US" b="1" baseline="30000" dirty="0" smtClean="0">
                <a:solidFill>
                  <a:srgbClr val="7030A0"/>
                </a:solidFill>
              </a:rPr>
              <a:t>::</a:t>
            </a:r>
            <a:endParaRPr lang="en-US" b="1" dirty="0" smtClean="0">
              <a:solidFill>
                <a:srgbClr val="7030A0"/>
              </a:solidFill>
            </a:endParaRPr>
          </a:p>
          <a:p>
            <a:pPr algn="r" rtl="1">
              <a:buNone/>
            </a:pPr>
            <a:r>
              <a:rPr lang="ar-IQ" b="1" dirty="0" smtClean="0"/>
              <a:t>1-</a:t>
            </a:r>
            <a:r>
              <a:rPr lang="ar-SA" b="1" dirty="0" smtClean="0"/>
              <a:t> تحفيز العاملين على البحث والتوقع وتبني أفضل الممارسات التطبيقية.</a:t>
            </a:r>
            <a:endParaRPr lang="en-US" b="1" dirty="0" smtClean="0"/>
          </a:p>
          <a:p>
            <a:pPr algn="r" rtl="1">
              <a:buNone/>
            </a:pPr>
            <a:r>
              <a:rPr lang="ar-IQ" b="1" dirty="0" smtClean="0"/>
              <a:t>2</a:t>
            </a:r>
            <a:r>
              <a:rPr lang="ar-SA" b="1" dirty="0" smtClean="0"/>
              <a:t>. تطوير المصفوفات لتقييم فاعلية ونشاط برنامج ادارة المعرفة وقياس نتائجه.</a:t>
            </a:r>
            <a:endParaRPr lang="en-US" b="1" dirty="0" smtClean="0"/>
          </a:p>
          <a:p>
            <a:pPr algn="r" rtl="1">
              <a:buNone/>
            </a:pPr>
            <a:r>
              <a:rPr lang="ar-IQ" b="1" dirty="0" smtClean="0"/>
              <a:t>3</a:t>
            </a:r>
            <a:r>
              <a:rPr lang="ar-SA" b="1" dirty="0" smtClean="0"/>
              <a:t>. تحفيز العاملين للمشاركة بالمعرفة.</a:t>
            </a:r>
            <a:endParaRPr lang="en-US" b="1" dirty="0" smtClean="0"/>
          </a:p>
          <a:p>
            <a:pPr algn="r" rtl="1">
              <a:buNone/>
            </a:pPr>
            <a:r>
              <a:rPr lang="en-US" b="1" dirty="0" smtClean="0"/>
              <a:t>4</a:t>
            </a:r>
            <a:r>
              <a:rPr lang="ar-SA" b="1" dirty="0" smtClean="0"/>
              <a:t>. جعل المعرفة مفيدة أي خزنها بشكل يسهل عملية البحث والوصول إليها وتمكين العاملين من عكسها في عملهم.</a:t>
            </a:r>
            <a:endParaRPr lang="en-US" b="1" dirty="0" smtClean="0"/>
          </a:p>
          <a:p>
            <a:pPr algn="r" rtl="1">
              <a:buNone/>
            </a:pPr>
            <a:r>
              <a:rPr lang="en-US" b="1" dirty="0" smtClean="0"/>
              <a:t>5</a:t>
            </a:r>
            <a:r>
              <a:rPr lang="ar-SA" b="1" dirty="0" smtClean="0"/>
              <a:t>. تحديد الأشخاص الملائمين لأختيار الكادر لتنفيذ ادارة المعرفة على أن يكونوا من خلفيات علمية متعددة لتوفير التنوع المعرفي وبمهارات عالية.</a:t>
            </a:r>
            <a:endParaRPr lang="en-US" b="1" dirty="0" smtClean="0"/>
          </a:p>
          <a:p>
            <a:pPr algn="r" rtl="1">
              <a:buNone/>
            </a:pPr>
            <a:r>
              <a:rPr lang="en-US" b="1" dirty="0" smtClean="0"/>
              <a:t>6</a:t>
            </a:r>
            <a:r>
              <a:rPr lang="ar-SA" b="1" dirty="0" smtClean="0"/>
              <a:t>. تغيير ادراكات الناس التقليدية وسلوكياتهم المتخلفة.</a:t>
            </a:r>
            <a:endParaRPr lang="en-US" b="1" dirty="0" smtClean="0"/>
          </a:p>
          <a:p>
            <a:pPr algn="r" rtl="1">
              <a:buNone/>
            </a:pPr>
            <a:r>
              <a:rPr lang="en-US" b="1" dirty="0" smtClean="0"/>
              <a:t>7</a:t>
            </a:r>
            <a:r>
              <a:rPr lang="ar-SA" b="1" dirty="0" smtClean="0"/>
              <a:t>. تحديد وتمثيل معرفة المنظمة المتوافرة والمحافظة عليها.</a:t>
            </a:r>
            <a:endParaRPr lang="en-US" b="1" dirty="0" smtClean="0"/>
          </a:p>
          <a:p>
            <a:pPr algn="r" rtl="1">
              <a:buNone/>
            </a:pPr>
            <a:r>
              <a:rPr lang="en-US" b="1" dirty="0" smtClean="0"/>
              <a:t>8</a:t>
            </a:r>
            <a:r>
              <a:rPr lang="ar-SA" b="1" dirty="0" smtClean="0"/>
              <a:t>. تغيير الثقافة البيروقراطية وهيكل المنظمة.</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rmAutofit fontScale="85000" lnSpcReduction="20000"/>
          </a:bodyPr>
          <a:lstStyle/>
          <a:p>
            <a:pPr algn="r" rtl="1">
              <a:buNone/>
            </a:pPr>
            <a:r>
              <a:rPr lang="ar-IQ" sz="3800" b="1" dirty="0" smtClean="0">
                <a:solidFill>
                  <a:srgbClr val="7030A0"/>
                </a:solidFill>
              </a:rPr>
              <a:t>  </a:t>
            </a:r>
            <a:r>
              <a:rPr lang="ar-SA" sz="3800" b="1" dirty="0" smtClean="0">
                <a:solidFill>
                  <a:srgbClr val="7030A0"/>
                </a:solidFill>
              </a:rPr>
              <a:t>ثالثاً : تحديد من المسؤول عن إدارة المعرفة</a:t>
            </a:r>
            <a:endParaRPr lang="ar-IQ" sz="3800" b="1" dirty="0" smtClean="0">
              <a:solidFill>
                <a:srgbClr val="7030A0"/>
              </a:solidFill>
            </a:endParaRPr>
          </a:p>
          <a:p>
            <a:pPr algn="just" rtl="1"/>
            <a:r>
              <a:rPr lang="ar-SA" b="1" dirty="0" smtClean="0"/>
              <a:t> </a:t>
            </a:r>
            <a:r>
              <a:rPr lang="ar-IQ" b="1" dirty="0" smtClean="0"/>
              <a:t>هل</a:t>
            </a:r>
            <a:r>
              <a:rPr lang="ar-SA" b="1" dirty="0" smtClean="0"/>
              <a:t> تقع مسؤولية إدارة المعرفة  </a:t>
            </a:r>
            <a:r>
              <a:rPr lang="ar-IQ" b="1" dirty="0" smtClean="0"/>
              <a:t>على </a:t>
            </a:r>
            <a:r>
              <a:rPr lang="ar-SA" b="1" dirty="0" smtClean="0"/>
              <a:t>المديرون التنفيذيون أم هي مسؤولية الادارة العليا أم مسؤولية مدير إدارة المعرفة وحده. </a:t>
            </a:r>
            <a:endParaRPr lang="en-US" b="1" dirty="0" smtClean="0"/>
          </a:p>
          <a:p>
            <a:pPr algn="just" rtl="1"/>
            <a:r>
              <a:rPr lang="ar-SA" b="1" dirty="0" smtClean="0"/>
              <a:t>   المعلوم ان إدارة المعرفة مهمة ترتبط بكل أقسام المنظمة وبالتالي هي ليست وظيفة تناط بقسم ما فيها إنما هي فلسفة وعمليات وثقافة ونشاط واستراتيجيات شاملة ولهذا فأن إدارة المعرفة لا يمكن أن ينهض بأعبائها طرف واحد في المنظمة رغم ان البعض يتصور إنها مهمة قسم الموارد البشرية أو ضمن مهام قسم البحث والتطوير .</a:t>
            </a:r>
            <a:endParaRPr lang="en-US" b="1" dirty="0" smtClean="0"/>
          </a:p>
          <a:p>
            <a:pPr algn="just" rtl="1"/>
            <a:r>
              <a:rPr lang="ar-SA" b="1" dirty="0" smtClean="0"/>
              <a:t>       ولا يكون مديروا الأقسام أو الادارة العليا للمنظمة لوحدهم قادرين على خلق بيئة تنظيمية تسمح بخلق المعرفة وخزنها وادامتها والمشاركة بها ونشرها لذا فأن كل من الادارة العليا والادارة التنفيذية  فضلاً عن مدير إدارة المعرفة كقسم مستحدث وبعمل جمعي معاً هم القادرون على خلق وادامة هذه البيئة المواتية لنجاح برنامج إدارة المعرفة سواء أكان هذا البرنامج يستهدف مجالات استراتيجية أي المنظمة ككل أم يركز على قسم معين فيها أو حتى يستهدف وحدة عمل أو نشاط محددة.</a:t>
            </a:r>
            <a:r>
              <a:rPr lang="ar-SA" dirty="0" smtClean="0"/>
              <a:t> </a:t>
            </a:r>
            <a:endParaRPr lang="ar-IQ" dirty="0" smtClean="0"/>
          </a:p>
          <a:p>
            <a:pPr algn="just" rtl="1"/>
            <a:r>
              <a:rPr lang="ar-SA" b="1" dirty="0" smtClean="0"/>
              <a:t>أما دور مدير إدارة المعرفة الرئيس (إن وجد في المنظمة) فهو دور المشرف على البرنامج فضلاً عن مسؤولياته المباشرة فيه</a:t>
            </a:r>
            <a:r>
              <a:rPr lang="en-US" b="1" dirty="0" smtClean="0"/>
              <a:t>.</a:t>
            </a:r>
            <a:endParaRPr lang="ar-IQ" b="1" dirty="0" smtClean="0"/>
          </a:p>
          <a:p>
            <a:pPr algn="just" rtl="1"/>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705600"/>
          </a:xfrm>
        </p:spPr>
        <p:txBody>
          <a:bodyPr>
            <a:normAutofit fontScale="40000" lnSpcReduction="20000"/>
          </a:bodyPr>
          <a:lstStyle/>
          <a:p>
            <a:pPr algn="r" rtl="1"/>
            <a:r>
              <a:rPr lang="ar-SA" sz="8000" b="1" dirty="0" smtClean="0">
                <a:solidFill>
                  <a:srgbClr val="7030A0"/>
                </a:solidFill>
              </a:rPr>
              <a:t>رابعا": </a:t>
            </a:r>
            <a:r>
              <a:rPr lang="ar-IQ" sz="8000" b="1" dirty="0" smtClean="0">
                <a:solidFill>
                  <a:srgbClr val="7030A0"/>
                </a:solidFill>
              </a:rPr>
              <a:t>ا</a:t>
            </a:r>
            <a:r>
              <a:rPr lang="ar-SA" sz="8000" b="1" dirty="0" smtClean="0">
                <a:solidFill>
                  <a:srgbClr val="7030A0"/>
                </a:solidFill>
              </a:rPr>
              <a:t>دو</a:t>
            </a:r>
            <a:r>
              <a:rPr lang="ar-IQ" sz="8000" b="1" dirty="0" smtClean="0">
                <a:solidFill>
                  <a:srgbClr val="7030A0"/>
                </a:solidFill>
              </a:rPr>
              <a:t>ا</a:t>
            </a:r>
            <a:r>
              <a:rPr lang="ar-SA" sz="8000" b="1" dirty="0" smtClean="0">
                <a:solidFill>
                  <a:srgbClr val="7030A0"/>
                </a:solidFill>
              </a:rPr>
              <a:t>ر مدير إدارة المعرفة الرئيس :</a:t>
            </a:r>
            <a:endParaRPr lang="en-US" sz="8000" b="1" dirty="0" smtClean="0">
              <a:solidFill>
                <a:srgbClr val="7030A0"/>
              </a:solidFill>
            </a:endParaRPr>
          </a:p>
          <a:p>
            <a:pPr lvl="0" algn="just" rtl="1">
              <a:buNone/>
            </a:pPr>
            <a:r>
              <a:rPr lang="ar-IQ" sz="6000" b="1" dirty="0" smtClean="0">
                <a:solidFill>
                  <a:schemeClr val="accent6">
                    <a:lumMod val="75000"/>
                  </a:schemeClr>
                </a:solidFill>
              </a:rPr>
              <a:t>1- </a:t>
            </a:r>
            <a:r>
              <a:rPr lang="ar-SA" sz="6000" b="1" dirty="0" smtClean="0">
                <a:solidFill>
                  <a:schemeClr val="accent6">
                    <a:lumMod val="75000"/>
                  </a:schemeClr>
                </a:solidFill>
              </a:rPr>
              <a:t>المستوى</a:t>
            </a:r>
            <a:r>
              <a:rPr lang="ar-SA" sz="6000" b="1" dirty="0" smtClean="0"/>
              <a:t> : يكون دوره هنا هو مراقبة نشاطات ادارة المعرفة عند المستويات المتفاعلة للأفراد والفرق وجماعات الممارسة والمنظمة ككل والمشاركة بمعرفتهم وتبادل الأفكار ووجهات النظر بينهم بطريقة منتظمة ومستمرة.</a:t>
            </a:r>
            <a:endParaRPr lang="en-US" sz="6000" b="1" dirty="0" smtClean="0"/>
          </a:p>
          <a:p>
            <a:pPr lvl="0" algn="just" rtl="1">
              <a:buNone/>
            </a:pPr>
            <a:r>
              <a:rPr lang="ar-IQ" sz="6000" b="1" dirty="0" smtClean="0">
                <a:solidFill>
                  <a:schemeClr val="accent6">
                    <a:lumMod val="75000"/>
                  </a:schemeClr>
                </a:solidFill>
              </a:rPr>
              <a:t>2-</a:t>
            </a:r>
            <a:r>
              <a:rPr lang="ar-SA" sz="6000" b="1" dirty="0" smtClean="0"/>
              <a:t> </a:t>
            </a:r>
            <a:r>
              <a:rPr lang="ar-SA" sz="6000" b="1" dirty="0" smtClean="0">
                <a:solidFill>
                  <a:schemeClr val="accent6">
                    <a:lumMod val="75000"/>
                  </a:schemeClr>
                </a:solidFill>
              </a:rPr>
              <a:t>العملية</a:t>
            </a:r>
            <a:r>
              <a:rPr lang="ar-SA" sz="6000" b="1" dirty="0" smtClean="0"/>
              <a:t>: دوره هنا تطوير وتوسيع وتنسيق عمليات ادارة المعرفة في كل المنظمة.</a:t>
            </a:r>
            <a:endParaRPr lang="en-US" sz="6000" b="1" dirty="0" smtClean="0"/>
          </a:p>
          <a:p>
            <a:pPr lvl="0" algn="just" rtl="1">
              <a:buNone/>
            </a:pPr>
            <a:r>
              <a:rPr lang="ar-IQ" sz="6000" b="1" dirty="0" smtClean="0">
                <a:solidFill>
                  <a:schemeClr val="accent6">
                    <a:lumMod val="75000"/>
                  </a:schemeClr>
                </a:solidFill>
              </a:rPr>
              <a:t>3- </a:t>
            </a:r>
            <a:r>
              <a:rPr lang="ar-SA" sz="6000" b="1" dirty="0" smtClean="0">
                <a:solidFill>
                  <a:schemeClr val="accent6">
                    <a:lumMod val="75000"/>
                  </a:schemeClr>
                </a:solidFill>
              </a:rPr>
              <a:t>تطوير القابليات </a:t>
            </a:r>
            <a:r>
              <a:rPr lang="ar-SA" sz="6000" b="1" dirty="0" smtClean="0"/>
              <a:t>: دور</a:t>
            </a:r>
            <a:r>
              <a:rPr lang="ar-IQ" sz="6000" b="1" dirty="0" smtClean="0"/>
              <a:t>ه</a:t>
            </a:r>
            <a:r>
              <a:rPr lang="ar-SA" sz="6000" b="1" dirty="0" smtClean="0"/>
              <a:t> هو تسهيل تطوير وتفعيل الكفاءات الموجودة وابتكار الجديد منها . وكذلك ابتكار القابليات المصممة لتوفير ميزة تنافسية للمنظمة ، وهذه الكفاءات والقابليات مجاميع معقدة من المهارات والمعرفة مثل تطوير منتوج جديد أو استيعاب تكنولوجيا جديدة القابلة للمحاكاة ويتضمن تطوير القابليات اعادة تصميم جذري لعمليات الأعمال الجوهرية.</a:t>
            </a:r>
            <a:endParaRPr lang="en-US" sz="6000" b="1" dirty="0" smtClean="0"/>
          </a:p>
          <a:p>
            <a:pPr lvl="0" algn="just" rtl="1">
              <a:buNone/>
            </a:pPr>
            <a:r>
              <a:rPr lang="ar-IQ" sz="6000" b="1" dirty="0" smtClean="0">
                <a:solidFill>
                  <a:schemeClr val="accent6">
                    <a:lumMod val="75000"/>
                  </a:schemeClr>
                </a:solidFill>
              </a:rPr>
              <a:t>4-</a:t>
            </a:r>
            <a:r>
              <a:rPr lang="ar-SA" sz="6000" b="1" dirty="0" smtClean="0">
                <a:solidFill>
                  <a:schemeClr val="accent6">
                    <a:lumMod val="75000"/>
                  </a:schemeClr>
                </a:solidFill>
              </a:rPr>
              <a:t> التكنولوجيا </a:t>
            </a:r>
            <a:r>
              <a:rPr lang="ar-SA" sz="6000" b="1" dirty="0" smtClean="0"/>
              <a:t>: يكون دوره هو تقييم التكنولوجيات الملائمة للمنظمة والفرص التي ربما تبتكرها والمساعدة في تقرير متى يتم تبنيها وكيفية تنفيذها ويهتم مدير المعرفة بتصميم تكنولوجيا المعلومات التي تدعم البنية التحتية لادارة المعرفة.</a:t>
            </a:r>
            <a:endParaRPr lang="en-US" sz="6000" b="1" dirty="0" smtClean="0"/>
          </a:p>
          <a:p>
            <a:pPr lvl="0" algn="just" rtl="1">
              <a:buNone/>
            </a:pPr>
            <a:r>
              <a:rPr lang="ar-IQ" sz="6000" b="1" dirty="0" smtClean="0">
                <a:solidFill>
                  <a:schemeClr val="accent6">
                    <a:lumMod val="75000"/>
                  </a:schemeClr>
                </a:solidFill>
              </a:rPr>
              <a:t>5- </a:t>
            </a:r>
            <a:r>
              <a:rPr lang="ar-SA" sz="6000" b="1" dirty="0" smtClean="0">
                <a:solidFill>
                  <a:schemeClr val="accent6">
                    <a:lumMod val="75000"/>
                  </a:schemeClr>
                </a:solidFill>
              </a:rPr>
              <a:t>تطوير راس المال البشري </a:t>
            </a:r>
            <a:r>
              <a:rPr lang="ar-SA" sz="6000" b="1" dirty="0" smtClean="0"/>
              <a:t>: في هذا السياق يهتم مدير ادارة المعرفة بادارة برامج التعلم والتدريب في المنظمة ومبادرات تطويرها وانشاء مراكز التعلم الداخلي والصفي </a:t>
            </a:r>
            <a:endParaRPr lang="en-US" sz="6000" b="1" dirty="0" smtClean="0"/>
          </a:p>
          <a:p>
            <a:pPr lvl="0" algn="just" rtl="1">
              <a:buNone/>
            </a:pPr>
            <a:r>
              <a:rPr lang="ar-IQ" sz="6000" b="1" dirty="0" smtClean="0">
                <a:solidFill>
                  <a:schemeClr val="accent6">
                    <a:lumMod val="75000"/>
                  </a:schemeClr>
                </a:solidFill>
              </a:rPr>
              <a:t>6- </a:t>
            </a:r>
            <a:r>
              <a:rPr lang="ar-SA" sz="6000" b="1" dirty="0" smtClean="0">
                <a:solidFill>
                  <a:schemeClr val="accent6">
                    <a:lumMod val="75000"/>
                  </a:schemeClr>
                </a:solidFill>
              </a:rPr>
              <a:t>النتائج </a:t>
            </a:r>
            <a:r>
              <a:rPr lang="ar-SA" sz="6000" b="1" dirty="0" smtClean="0"/>
              <a:t>: يسهم في تصميم وتنفيذ مصفوفات الاداء </a:t>
            </a:r>
            <a:r>
              <a:rPr lang="ar-IQ" sz="6000" b="1" dirty="0" smtClean="0"/>
              <a:t>ل</a:t>
            </a:r>
            <a:r>
              <a:rPr lang="ar-SA" sz="6000" b="1" dirty="0" smtClean="0"/>
              <a:t>قياس نشاط وفاعلية ادارة المعرفة </a:t>
            </a:r>
            <a:endParaRPr lang="en-US" sz="6000" b="1" dirty="0" smtClean="0"/>
          </a:p>
          <a:p>
            <a:pPr algn="just">
              <a:buNone/>
            </a:pPr>
            <a:r>
              <a:rPr lang="en-US" sz="6000" b="1" dirty="0" smtClean="0"/>
              <a:t>.</a:t>
            </a:r>
            <a:r>
              <a:rPr lang="ar-SA" sz="6000" b="1" dirty="0" smtClean="0"/>
              <a:t>   </a:t>
            </a:r>
            <a:r>
              <a:rPr lang="ar-IQ" sz="6000" b="1" dirty="0" smtClean="0"/>
              <a:t>هذه </a:t>
            </a:r>
            <a:r>
              <a:rPr lang="ar-SA" sz="6000" b="1" dirty="0" smtClean="0"/>
              <a:t>الأبعاد  تمثل أدوار</a:t>
            </a:r>
            <a:r>
              <a:rPr lang="ar-IQ" sz="6000" b="1" dirty="0" smtClean="0"/>
              <a:t>ه</a:t>
            </a:r>
            <a:r>
              <a:rPr lang="ar-SA" sz="6000" b="1" dirty="0" smtClean="0"/>
              <a:t> مدير </a:t>
            </a:r>
            <a:r>
              <a:rPr lang="ar-IQ" sz="6000" b="1" dirty="0" smtClean="0"/>
              <a:t>التي</a:t>
            </a:r>
            <a:r>
              <a:rPr lang="ar-SA" sz="6000" b="1" dirty="0" smtClean="0"/>
              <a:t> ترتبط بشكل تداؤبي ومتكامل مع بعضها البعض </a:t>
            </a:r>
            <a:endParaRPr lang="ar-IQ" sz="6000" b="1" dirty="0" smtClean="0"/>
          </a:p>
          <a:p>
            <a:pPr algn="r" rtl="1">
              <a:buNone/>
            </a:pPr>
            <a:endParaRPr lang="ar-IQ"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lnSpcReduction="10000"/>
          </a:bodyPr>
          <a:lstStyle/>
          <a:p>
            <a:pPr algn="just" rtl="1">
              <a:buNone/>
            </a:pPr>
            <a:r>
              <a:rPr lang="ar-SA" b="1" dirty="0" smtClean="0">
                <a:solidFill>
                  <a:srgbClr val="7030A0"/>
                </a:solidFill>
              </a:rPr>
              <a:t>خامساً : بناء خرائط المعرفة </a:t>
            </a:r>
            <a:r>
              <a:rPr lang="ar-IQ" b="1" dirty="0" smtClean="0">
                <a:solidFill>
                  <a:srgbClr val="7030A0"/>
                </a:solidFill>
              </a:rPr>
              <a:t>:</a:t>
            </a:r>
            <a:endParaRPr lang="en-US" b="1" dirty="0" smtClean="0">
              <a:solidFill>
                <a:srgbClr val="7030A0"/>
              </a:solidFill>
            </a:endParaRPr>
          </a:p>
          <a:p>
            <a:pPr algn="just" rtl="1"/>
            <a:r>
              <a:rPr lang="ar-SA" b="1" dirty="0" smtClean="0"/>
              <a:t> يُعد بناء الخرائط المعرفية واحد من أهم التحديات في تنفيذ برنامج ادارة المعرفة.  تعرف خريطة المعرفة على (</a:t>
            </a:r>
            <a:r>
              <a:rPr lang="ar-SA" b="1" dirty="0" smtClean="0">
                <a:solidFill>
                  <a:schemeClr val="accent6">
                    <a:lumMod val="75000"/>
                  </a:schemeClr>
                </a:solidFill>
              </a:rPr>
              <a:t>انها عرض صوري للعلاقات والمعلومات التي تم أسرها أو الحصول عليها والتي تمكن من الاتصال وتعلم المعرفة عن طريق الاشراف على الأفراد ذوي الخلفيات العلمية المتنوعة وعلى مستويات متعددة من التفصيل</a:t>
            </a:r>
            <a:r>
              <a:rPr lang="ar-SA" b="1" dirty="0" smtClean="0"/>
              <a:t>)</a:t>
            </a:r>
            <a:r>
              <a:rPr lang="ar-SA" b="1" baseline="30000" dirty="0" smtClean="0"/>
              <a:t> </a:t>
            </a:r>
            <a:r>
              <a:rPr lang="ar-SA" b="1" dirty="0" smtClean="0"/>
              <a:t>. وان عوامل النجاح الحاسمة لخرائط المعرفة: إسناد المشرف عليها بقوة ، ادارة أسلوب خريطة المعرفة بعناية ، خلق الثقافة التنظيمية ، بناء خرائط متطورة سيما في الهيكل والمحتوى.</a:t>
            </a:r>
            <a:endParaRPr lang="en-US" b="1" dirty="0" smtClean="0"/>
          </a:p>
          <a:p>
            <a:pPr algn="just" rtl="1"/>
            <a:r>
              <a:rPr lang="ar-SA" b="1" dirty="0" smtClean="0"/>
              <a:t>  أما عملية رسم خرائط المعرفة </a:t>
            </a:r>
            <a:r>
              <a:rPr lang="en-US" b="1" dirty="0" smtClean="0"/>
              <a:t>(Knowledge Mapping)</a:t>
            </a:r>
            <a:r>
              <a:rPr lang="ar-SA" b="1" dirty="0" smtClean="0"/>
              <a:t> فهي عملية تنسيق فقرات المعلومات أو المعرفة بطريقة تظهر ان عملية رسم المعرفة ذاتها قد كونت معرفة مضافة.</a:t>
            </a:r>
            <a:endParaRPr lang="ar-IQ"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85000" lnSpcReduction="10000"/>
          </a:bodyPr>
          <a:lstStyle/>
          <a:p>
            <a:pPr lvl="0" algn="r" rtl="1">
              <a:buNone/>
            </a:pPr>
            <a:r>
              <a:rPr lang="en-US" b="1" dirty="0" smtClean="0">
                <a:solidFill>
                  <a:srgbClr val="7030A0"/>
                </a:solidFill>
              </a:rPr>
              <a:t>1</a:t>
            </a:r>
            <a:r>
              <a:rPr lang="ar-IQ" b="1" dirty="0" smtClean="0">
                <a:solidFill>
                  <a:srgbClr val="7030A0"/>
                </a:solidFill>
              </a:rPr>
              <a:t>- </a:t>
            </a:r>
            <a:r>
              <a:rPr lang="ar-SA" b="1" dirty="0" smtClean="0">
                <a:solidFill>
                  <a:srgbClr val="7030A0"/>
                </a:solidFill>
              </a:rPr>
              <a:t> فوائد خرائط المعرفة: </a:t>
            </a:r>
            <a:endParaRPr lang="en-US" b="1" dirty="0" smtClean="0">
              <a:solidFill>
                <a:srgbClr val="7030A0"/>
              </a:solidFill>
            </a:endParaRPr>
          </a:p>
          <a:p>
            <a:pPr algn="r" rtl="1">
              <a:buNone/>
            </a:pPr>
            <a:r>
              <a:rPr lang="ar-SA" b="1" dirty="0" smtClean="0"/>
              <a:t>لخرائط المعرفة فوائد عديدة يمكن تلخيصها بالنقاط الآتية:-</a:t>
            </a:r>
            <a:endParaRPr lang="en-US" b="1" dirty="0" smtClean="0"/>
          </a:p>
          <a:p>
            <a:pPr lvl="0" algn="just" rtl="1">
              <a:buNone/>
            </a:pPr>
            <a:r>
              <a:rPr lang="ar-IQ" b="1" dirty="0" smtClean="0"/>
              <a:t>أ- </a:t>
            </a:r>
            <a:r>
              <a:rPr lang="ar-SA" b="1" dirty="0" smtClean="0"/>
              <a:t> تعمل خرائط المعرفة على انها ذاكرة تنظيمية تسيطر على المعرفة الجوهرية للمنظمة وتوحدها.</a:t>
            </a:r>
            <a:endParaRPr lang="en-US" b="1" dirty="0" smtClean="0"/>
          </a:p>
          <a:p>
            <a:pPr lvl="0" algn="just" rtl="1">
              <a:buNone/>
            </a:pPr>
            <a:r>
              <a:rPr lang="ar-IQ" b="1" dirty="0" smtClean="0"/>
              <a:t>ب </a:t>
            </a:r>
            <a:r>
              <a:rPr lang="ar-SA" b="1" dirty="0" smtClean="0"/>
              <a:t>- تمكن العاملين من التعلم عبر الأبحار في تكامل العلاقات في الخريطة وعبر خلق معرفة جديدة من خلال الكشف عن علاقات جديدة.</a:t>
            </a:r>
            <a:endParaRPr lang="en-US" b="1" dirty="0" smtClean="0"/>
          </a:p>
          <a:p>
            <a:pPr lvl="0" algn="just" rtl="1">
              <a:buNone/>
            </a:pPr>
            <a:r>
              <a:rPr lang="ar-IQ" b="1" dirty="0" smtClean="0"/>
              <a:t>ت - </a:t>
            </a:r>
            <a:r>
              <a:rPr lang="ar-SA" b="1" dirty="0" smtClean="0"/>
              <a:t>تسهم خرائط المعرفة في سد الفجوة بين ادارة الأعمال وادارة تكنولوجيا الاتصالات للمعلومات إذ تركز الأولى على نتائج الأعمال والعمليات وعلى طريقة تنفيذ المنظمة لاستراتيجيتها والثانية تركز على تقنية المعلومات والمناهج وكيفية ادارة وتطوير الأنظمة).</a:t>
            </a:r>
            <a:endParaRPr lang="en-US" b="1" dirty="0" smtClean="0"/>
          </a:p>
          <a:p>
            <a:pPr lvl="0" algn="r" rtl="1">
              <a:buNone/>
            </a:pPr>
            <a:r>
              <a:rPr lang="ar-IQ" b="1" dirty="0" smtClean="0"/>
              <a:t>ث- </a:t>
            </a:r>
            <a:r>
              <a:rPr lang="ar-SA" b="1" dirty="0" smtClean="0"/>
              <a:t>تسهم في تحديد والسيطرة على المصادر المختلفة لمعرفة المنظمة اذ توفر هذه الخرائط الطريقة لاسر وتكامل وتقاسم مصادر المعرفة .</a:t>
            </a:r>
            <a:endParaRPr lang="en-US" b="1" dirty="0" smtClean="0"/>
          </a:p>
          <a:p>
            <a:pPr lvl="0" algn="r" rtl="1">
              <a:buNone/>
            </a:pPr>
            <a:r>
              <a:rPr lang="ar-IQ" b="1" dirty="0" smtClean="0"/>
              <a:t>ج- </a:t>
            </a:r>
            <a:r>
              <a:rPr lang="ar-SA" b="1" dirty="0" smtClean="0"/>
              <a:t>تسهل خرائط المعرفة اداء العمل بشكل أسرع وتؤدي دوراً مهماً في توجيه العاملين الجدد وتدريبهم خاصة في تكنولوجيا المعلومات ، استخدام هذه الخرائط يمكن العاملين من توجيه أنفسهم بدون اشغال الخبراء بذلك.</a:t>
            </a:r>
            <a:endParaRPr lang="ar-IQ"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324600"/>
          </a:xfrm>
        </p:spPr>
        <p:txBody>
          <a:bodyPr>
            <a:normAutofit fontScale="77500" lnSpcReduction="20000"/>
          </a:bodyPr>
          <a:lstStyle/>
          <a:p>
            <a:pPr algn="r" rtl="1">
              <a:buNone/>
            </a:pPr>
            <a:r>
              <a:rPr lang="ar-IQ" b="1" dirty="0" smtClean="0">
                <a:solidFill>
                  <a:srgbClr val="7030A0"/>
                </a:solidFill>
              </a:rPr>
              <a:t>2</a:t>
            </a:r>
            <a:r>
              <a:rPr lang="ar-SA" b="1" dirty="0" smtClean="0">
                <a:solidFill>
                  <a:srgbClr val="7030A0"/>
                </a:solidFill>
              </a:rPr>
              <a:t>- منهجية رسم خرائط المعرفة :</a:t>
            </a:r>
            <a:endParaRPr lang="en-US" b="1" dirty="0" smtClean="0">
              <a:solidFill>
                <a:srgbClr val="7030A0"/>
              </a:solidFill>
            </a:endParaRPr>
          </a:p>
          <a:p>
            <a:pPr lvl="0" algn="r" rtl="1">
              <a:buNone/>
            </a:pPr>
            <a:r>
              <a:rPr lang="ar-IQ" b="1" dirty="0" smtClean="0"/>
              <a:t>ا- </a:t>
            </a:r>
            <a:r>
              <a:rPr lang="ar-SA" b="1" dirty="0" smtClean="0"/>
              <a:t>تحديد المشرف واهدافه. يكون المشرفون الرئيسيون لرسم خارطة المعرفة هم </a:t>
            </a:r>
            <a:r>
              <a:rPr lang="ar-IQ" b="1" dirty="0" smtClean="0"/>
              <a:t>:</a:t>
            </a:r>
            <a:endParaRPr lang="en-US" b="1" dirty="0" smtClean="0"/>
          </a:p>
          <a:p>
            <a:pPr algn="r" rtl="1"/>
            <a:r>
              <a:rPr lang="ar-IQ" b="1" dirty="0" smtClean="0"/>
              <a:t>*</a:t>
            </a:r>
            <a:r>
              <a:rPr lang="ar-SA" b="1" dirty="0" smtClean="0"/>
              <a:t>الادارة العليا .</a:t>
            </a:r>
            <a:endParaRPr lang="en-US" b="1" dirty="0" smtClean="0"/>
          </a:p>
          <a:p>
            <a:pPr algn="r" rtl="1"/>
            <a:r>
              <a:rPr lang="ar-SA" b="1" dirty="0" smtClean="0"/>
              <a:t>* المديرون التنفيذيون .</a:t>
            </a:r>
            <a:endParaRPr lang="en-US" b="1" dirty="0" smtClean="0"/>
          </a:p>
          <a:p>
            <a:pPr algn="r" rtl="1"/>
            <a:r>
              <a:rPr lang="ar-SA" b="1" dirty="0" smtClean="0"/>
              <a:t>* مديروا الاستراتيجية .</a:t>
            </a:r>
            <a:endParaRPr lang="en-US" b="1" dirty="0" smtClean="0"/>
          </a:p>
          <a:p>
            <a:pPr algn="r" rtl="1"/>
            <a:r>
              <a:rPr lang="ar-SA" b="1" dirty="0" smtClean="0"/>
              <a:t>*مديروا التطوير والتدريب .</a:t>
            </a:r>
            <a:endParaRPr lang="en-US" b="1" dirty="0" smtClean="0"/>
          </a:p>
          <a:p>
            <a:pPr algn="r" rtl="1"/>
            <a:r>
              <a:rPr lang="ar-SA" b="1" dirty="0" smtClean="0"/>
              <a:t>* مديروا التسويق .</a:t>
            </a:r>
            <a:endParaRPr lang="en-US" b="1" dirty="0" smtClean="0"/>
          </a:p>
          <a:p>
            <a:pPr lvl="0" algn="r" rtl="1">
              <a:buNone/>
            </a:pPr>
            <a:r>
              <a:rPr lang="ar-IQ" b="1" dirty="0" smtClean="0"/>
              <a:t>ب- </a:t>
            </a:r>
            <a:r>
              <a:rPr lang="ar-SA" b="1" dirty="0" smtClean="0"/>
              <a:t>تحديد مقاصد خريطة المعرفة وفوائدها وحجم الخريطة ومجالها ومتطلبات مستخدم الخريطة الخاصة.</a:t>
            </a:r>
            <a:endParaRPr lang="en-US" b="1" dirty="0" smtClean="0"/>
          </a:p>
          <a:p>
            <a:pPr lvl="0" algn="r" rtl="1">
              <a:buNone/>
            </a:pPr>
            <a:r>
              <a:rPr lang="ar-IQ" b="1" dirty="0" smtClean="0"/>
              <a:t>ت- </a:t>
            </a:r>
            <a:r>
              <a:rPr lang="ar-SA" b="1" dirty="0" smtClean="0"/>
              <a:t> تحديد المستفيدون(المستخدمون الرئيسيون والأفراد الذين قد يتأثرون بتكوين المعرفة).</a:t>
            </a:r>
            <a:endParaRPr lang="en-US" b="1" dirty="0" smtClean="0"/>
          </a:p>
          <a:p>
            <a:pPr lvl="0" algn="r" rtl="1">
              <a:buNone/>
            </a:pPr>
            <a:r>
              <a:rPr lang="ar-IQ" b="1" dirty="0" smtClean="0"/>
              <a:t>ث- </a:t>
            </a:r>
            <a:r>
              <a:rPr lang="ar-SA" b="1" dirty="0" smtClean="0"/>
              <a:t> تكوين لجنة فنية لخريطة المعرفة لتحديد عمل الخريطة .</a:t>
            </a:r>
            <a:endParaRPr lang="en-US" b="1" dirty="0" smtClean="0"/>
          </a:p>
          <a:p>
            <a:pPr lvl="0" algn="r" rtl="1">
              <a:buNone/>
            </a:pPr>
            <a:r>
              <a:rPr lang="ar-IQ" b="1" dirty="0" smtClean="0"/>
              <a:t>ج- </a:t>
            </a:r>
            <a:r>
              <a:rPr lang="ar-SA" b="1" dirty="0" smtClean="0"/>
              <a:t>تكوين خريطة المعرفة التي تقوم بتوجيه اللجنة مع الممثلين المباشرين للمشرفين الرئيسين المستفيدين والأعضاء الرئيسين للجان الفنية.</a:t>
            </a:r>
            <a:endParaRPr lang="en-US" b="1" dirty="0" smtClean="0"/>
          </a:p>
          <a:p>
            <a:pPr lvl="0" algn="r" rtl="1">
              <a:buNone/>
            </a:pPr>
            <a:r>
              <a:rPr lang="ar-IQ" b="1" dirty="0" smtClean="0"/>
              <a:t>ح- </a:t>
            </a:r>
            <a:r>
              <a:rPr lang="ar-SA" b="1" dirty="0" smtClean="0"/>
              <a:t>تطوير أدوات التقييم وعمليات الاختيار.</a:t>
            </a:r>
            <a:endParaRPr lang="en-US" b="1" dirty="0" smtClean="0"/>
          </a:p>
          <a:p>
            <a:pPr lvl="0" algn="r" rtl="1">
              <a:buNone/>
            </a:pPr>
            <a:r>
              <a:rPr lang="ar-IQ" b="1" dirty="0" smtClean="0"/>
              <a:t>خ- </a:t>
            </a:r>
            <a:r>
              <a:rPr lang="ar-SA" b="1" dirty="0" smtClean="0"/>
              <a:t>عمل خريطة أولية لمعرفة المشروع.</a:t>
            </a: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62500" lnSpcReduction="20000"/>
          </a:bodyPr>
          <a:lstStyle/>
          <a:p>
            <a:pPr algn="r" rtl="1"/>
            <a:r>
              <a:rPr lang="ar-SA" sz="4000" b="1" dirty="0" smtClean="0">
                <a:solidFill>
                  <a:srgbClr val="FF0000"/>
                </a:solidFill>
              </a:rPr>
              <a:t>سابعاً: عوامل النجاح والفشل في إدارة المعرفة</a:t>
            </a:r>
            <a:endParaRPr lang="en-US" sz="4000" b="1" dirty="0" smtClean="0">
              <a:solidFill>
                <a:srgbClr val="FF0000"/>
              </a:solidFill>
            </a:endParaRPr>
          </a:p>
          <a:p>
            <a:pPr lvl="0" algn="r" rtl="1">
              <a:buNone/>
            </a:pPr>
            <a:r>
              <a:rPr lang="en-US" sz="4000" b="1" dirty="0" smtClean="0">
                <a:solidFill>
                  <a:srgbClr val="7030A0"/>
                </a:solidFill>
              </a:rPr>
              <a:t>1</a:t>
            </a:r>
            <a:r>
              <a:rPr lang="ar-IQ" sz="4000" b="1" dirty="0" smtClean="0">
                <a:solidFill>
                  <a:srgbClr val="7030A0"/>
                </a:solidFill>
              </a:rPr>
              <a:t>- </a:t>
            </a:r>
            <a:r>
              <a:rPr lang="ar-SA" sz="4000" b="1" dirty="0" smtClean="0">
                <a:solidFill>
                  <a:srgbClr val="7030A0"/>
                </a:solidFill>
              </a:rPr>
              <a:t>عوامل النجاح في إدارة المعرفة.</a:t>
            </a:r>
            <a:endParaRPr lang="ar-IQ" sz="4000" b="1" dirty="0" smtClean="0">
              <a:solidFill>
                <a:srgbClr val="7030A0"/>
              </a:solidFill>
            </a:endParaRPr>
          </a:p>
          <a:p>
            <a:pPr lvl="0" algn="r" rtl="1">
              <a:buNone/>
            </a:pPr>
            <a:r>
              <a:rPr lang="ar-SA" b="1" dirty="0" smtClean="0"/>
              <a:t> حدد</a:t>
            </a:r>
            <a:r>
              <a:rPr lang="ar-IQ" b="1" dirty="0" smtClean="0"/>
              <a:t>ت</a:t>
            </a:r>
            <a:r>
              <a:rPr lang="ar-SA" b="1" dirty="0" smtClean="0"/>
              <a:t> قواعد عدة أومنهجيات لنجاح إدارة المعرفة </a:t>
            </a:r>
            <a:r>
              <a:rPr lang="ar-IQ" b="1" dirty="0" smtClean="0"/>
              <a:t>ت</a:t>
            </a:r>
            <a:r>
              <a:rPr lang="ar-SA" b="1" dirty="0" smtClean="0"/>
              <a:t>شترط</a:t>
            </a:r>
            <a:r>
              <a:rPr lang="ar-IQ" b="1" dirty="0" smtClean="0"/>
              <a:t> </a:t>
            </a:r>
            <a:r>
              <a:rPr lang="ar-SA" b="1" dirty="0" smtClean="0"/>
              <a:t>دمج مبادرة إدارة المعرفة مع استراتيجية</a:t>
            </a:r>
            <a:r>
              <a:rPr lang="ar-IQ" b="1" dirty="0" smtClean="0"/>
              <a:t> </a:t>
            </a:r>
            <a:r>
              <a:rPr lang="ar-SA" b="1" dirty="0" smtClean="0"/>
              <a:t>الأعمال للمنظمة وفي ثقاف</a:t>
            </a:r>
            <a:r>
              <a:rPr lang="ar-IQ" b="1" dirty="0" smtClean="0"/>
              <a:t>تها</a:t>
            </a:r>
            <a:r>
              <a:rPr lang="ar-SA" b="1" dirty="0" smtClean="0"/>
              <a:t> وتوفرالمعلومات الموثوقة للأفراد الملائمين في الوقت الملائم .</a:t>
            </a:r>
            <a:endParaRPr lang="en-US" b="1" dirty="0" smtClean="0"/>
          </a:p>
          <a:p>
            <a:pPr algn="r" rtl="1">
              <a:buNone/>
            </a:pPr>
            <a:r>
              <a:rPr lang="ar-SA" sz="3400" b="1" dirty="0" smtClean="0">
                <a:solidFill>
                  <a:schemeClr val="accent6">
                    <a:lumMod val="75000"/>
                  </a:schemeClr>
                </a:solidFill>
              </a:rPr>
              <a:t> ويمكن تلخيص عوامل النجاح لادارة المعرفة بالنقاط الآتية :</a:t>
            </a:r>
            <a:endParaRPr lang="en-US" sz="3400" b="1" dirty="0" smtClean="0">
              <a:solidFill>
                <a:schemeClr val="accent6">
                  <a:lumMod val="75000"/>
                </a:schemeClr>
              </a:solidFill>
            </a:endParaRPr>
          </a:p>
          <a:p>
            <a:pPr lvl="0" algn="r" rtl="1">
              <a:buNone/>
            </a:pPr>
            <a:r>
              <a:rPr lang="ar-IQ" sz="3800" b="1" dirty="0" smtClean="0"/>
              <a:t>أ- </a:t>
            </a:r>
            <a:r>
              <a:rPr lang="ar-SA" sz="3800" b="1" dirty="0" smtClean="0"/>
              <a:t>الابتكار والتأكيد على فرص التعلم المستمر للافراد .</a:t>
            </a:r>
            <a:endParaRPr lang="en-US" sz="3800" b="1" dirty="0" smtClean="0"/>
          </a:p>
          <a:p>
            <a:pPr lvl="0" algn="r" rtl="1">
              <a:buNone/>
            </a:pPr>
            <a:r>
              <a:rPr lang="ar-IQ" sz="3800" b="1" dirty="0" smtClean="0"/>
              <a:t>ب- </a:t>
            </a:r>
            <a:r>
              <a:rPr lang="ar-SA" sz="3800" b="1" dirty="0" smtClean="0"/>
              <a:t>توفير الفرص للافراد للمشاركة في الحوار والبحث والنقاش.</a:t>
            </a:r>
            <a:endParaRPr lang="en-US" sz="3800" b="1" dirty="0" smtClean="0"/>
          </a:p>
          <a:p>
            <a:pPr lvl="0" algn="r" rtl="1">
              <a:buNone/>
            </a:pPr>
            <a:r>
              <a:rPr lang="ar-IQ" sz="3800" b="1" dirty="0" smtClean="0"/>
              <a:t>ت- </a:t>
            </a:r>
            <a:r>
              <a:rPr lang="ar-SA" sz="3800" b="1" dirty="0" smtClean="0"/>
              <a:t>لتشجيع ومكافئة روح التعاون والرؤيا الجماعية</a:t>
            </a:r>
            <a:r>
              <a:rPr lang="ar-IQ" sz="3800" b="1" dirty="0" smtClean="0"/>
              <a:t> </a:t>
            </a:r>
            <a:r>
              <a:rPr lang="ar-SA" sz="3800" b="1" dirty="0" smtClean="0"/>
              <a:t>وتعلم الفريق والتأكيد عليهما بصورة دائمة.</a:t>
            </a:r>
            <a:endParaRPr lang="en-US" sz="3800" b="1" dirty="0" smtClean="0"/>
          </a:p>
          <a:p>
            <a:pPr lvl="0" algn="r" rtl="1">
              <a:buNone/>
            </a:pPr>
            <a:r>
              <a:rPr lang="ar-IQ" sz="3800" b="1" dirty="0" smtClean="0"/>
              <a:t>ث- </a:t>
            </a:r>
            <a:r>
              <a:rPr lang="ar-SA" sz="3800" b="1" dirty="0" smtClean="0"/>
              <a:t> تحديد وتطوير القادة الذين يبنون ويدعمون نماذج التعلم على مستوى الفرد والفريق والمنظمة.</a:t>
            </a:r>
            <a:endParaRPr lang="en-US" sz="3800" b="1" dirty="0" smtClean="0"/>
          </a:p>
          <a:p>
            <a:pPr lvl="0" algn="r" rtl="1">
              <a:buNone/>
            </a:pPr>
            <a:r>
              <a:rPr lang="ar-IQ" sz="3800" b="1" dirty="0" smtClean="0"/>
              <a:t>ج- </a:t>
            </a:r>
            <a:r>
              <a:rPr lang="ar-SA" sz="3800" b="1" dirty="0" smtClean="0"/>
              <a:t>تركيز الاهتمام على تدفق المعرفة أكثر من تخزينها.</a:t>
            </a:r>
            <a:endParaRPr lang="en-US" sz="3800" b="1" dirty="0" smtClean="0"/>
          </a:p>
          <a:p>
            <a:pPr lvl="0" algn="r" rtl="1">
              <a:buNone/>
            </a:pPr>
            <a:r>
              <a:rPr lang="ar-IQ" sz="3800" b="1" dirty="0" smtClean="0"/>
              <a:t>ح- </a:t>
            </a:r>
            <a:r>
              <a:rPr lang="ar-SA" sz="3800" b="1" dirty="0" smtClean="0"/>
              <a:t>ينبغي على المديرين التركيز على الحالات المتميزة في منظماتهم أثناء مقارناتهم المرجعية لعمليات المنظمة بقصد المقارنة والتعلم.</a:t>
            </a:r>
            <a:endParaRPr lang="en-US" sz="3800" b="1" dirty="0" smtClean="0"/>
          </a:p>
          <a:p>
            <a:pPr algn="r" rtl="1">
              <a:buNone/>
            </a:pPr>
            <a:r>
              <a:rPr lang="ar-IQ" sz="3800" b="1" dirty="0" smtClean="0"/>
              <a:t>خ </a:t>
            </a:r>
            <a:r>
              <a:rPr lang="ar-SA" sz="3800" b="1" dirty="0" smtClean="0"/>
              <a:t>- ابتكار المنظمة بلا حدو</a:t>
            </a:r>
            <a:r>
              <a:rPr lang="ar-IQ" sz="3800" b="1" dirty="0" smtClean="0"/>
              <a:t>د</a:t>
            </a:r>
            <a:r>
              <a:rPr lang="en-US" sz="3800" b="1" dirty="0" smtClean="0"/>
              <a:t> </a:t>
            </a:r>
            <a:r>
              <a:rPr lang="ar-SA" sz="3800" b="1" dirty="0" smtClean="0"/>
              <a:t>والتي تعني السلوك المنفتح والبحث عن الاقكار في أي مكان.</a:t>
            </a:r>
            <a:endParaRPr lang="en-US" sz="3800" b="1" dirty="0" smtClean="0"/>
          </a:p>
          <a:p>
            <a:pPr algn="r" rtl="1">
              <a:buNone/>
            </a:pPr>
            <a:r>
              <a:rPr lang="ar-IQ" sz="3800" b="1" dirty="0" smtClean="0"/>
              <a:t>س - </a:t>
            </a:r>
            <a:r>
              <a:rPr lang="ar-SA" sz="3800" b="1" dirty="0" smtClean="0"/>
              <a:t>تذكر ان في أي ابداع ناجح أو تغيير ناجح يوجد هناك عامل مشترك حاسم هو دافع قوي وهدف قوي يمكن لأي شخص فهمه وتبنيه بسهولة</a:t>
            </a:r>
            <a:r>
              <a:rPr lang="ar-IQ" sz="3800" b="1" dirty="0" smtClean="0"/>
              <a:t>.</a:t>
            </a:r>
            <a:endParaRPr lang="en-US" sz="3800" b="1" dirty="0" smtClean="0"/>
          </a:p>
          <a:p>
            <a:pPr algn="r" rtl="1">
              <a:buNone/>
            </a:pPr>
            <a:r>
              <a:rPr lang="ar-IQ" sz="3800" b="1" dirty="0" smtClean="0"/>
              <a:t>ش </a:t>
            </a:r>
            <a:r>
              <a:rPr lang="ar-SA" sz="3800" b="1" dirty="0" smtClean="0"/>
              <a:t>- تقديم خطة دفع ونظام حوافز ومكافآت أشمل </a:t>
            </a:r>
            <a:r>
              <a:rPr lang="ar-IQ" sz="3800" b="1" dirty="0" smtClean="0"/>
              <a:t>يع</a:t>
            </a:r>
            <a:r>
              <a:rPr lang="ar-SA" sz="3800" b="1" dirty="0" smtClean="0"/>
              <a:t>تمدة المهارة كجزء من النظام الأشمل للحوافز والمكافئات اذ ان هذه الخطة تحفز العاملين بصورة أكبر للتطوير والتفوق بالمهارات الجديدة </a:t>
            </a:r>
            <a:r>
              <a:rPr lang="ar-IQ" sz="3800" b="1" dirty="0" smtClean="0"/>
              <a:t>.</a:t>
            </a:r>
            <a:endParaRPr lang="en-US" sz="38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r" rtl="1">
              <a:buNone/>
            </a:pPr>
            <a:r>
              <a:rPr lang="en-US" sz="2800" b="1" dirty="0" smtClean="0">
                <a:solidFill>
                  <a:srgbClr val="7030A0"/>
                </a:solidFill>
              </a:rPr>
              <a:t>2</a:t>
            </a:r>
            <a:r>
              <a:rPr lang="ar-IQ" sz="2800" b="1" dirty="0" smtClean="0">
                <a:solidFill>
                  <a:srgbClr val="7030A0"/>
                </a:solidFill>
              </a:rPr>
              <a:t>-</a:t>
            </a:r>
            <a:r>
              <a:rPr lang="ar-SA" sz="2800" b="1" dirty="0" smtClean="0">
                <a:solidFill>
                  <a:srgbClr val="7030A0"/>
                </a:solidFill>
              </a:rPr>
              <a:t>عوامل الفشل في إدارة المعرفة.</a:t>
            </a:r>
            <a:endParaRPr lang="en-US" sz="2800" b="1" dirty="0" smtClean="0">
              <a:solidFill>
                <a:srgbClr val="7030A0"/>
              </a:solidFill>
            </a:endParaRPr>
          </a:p>
          <a:p>
            <a:pPr algn="r" rtl="1">
              <a:buNone/>
            </a:pPr>
            <a:r>
              <a:rPr lang="ar-SA" sz="2400" b="1" dirty="0" smtClean="0"/>
              <a:t>هناك عدد من الأخطاء يمكن أن تؤدي إلى فشل برنامج إدارة المعرفة وهي:</a:t>
            </a:r>
            <a:endParaRPr lang="en-US" sz="2400" b="1" dirty="0" smtClean="0"/>
          </a:p>
          <a:p>
            <a:pPr lvl="0" algn="r" rtl="1">
              <a:buNone/>
            </a:pPr>
            <a:r>
              <a:rPr lang="ar-IQ" sz="2400" b="1" dirty="0" smtClean="0"/>
              <a:t>أ-</a:t>
            </a:r>
            <a:r>
              <a:rPr lang="ar-SA" sz="2400" b="1" dirty="0" smtClean="0"/>
              <a:t>عدم القدرة على تطوير التعريف أو التحديد العملي للمعرفة وتحديداً الفشل في التمييز بين البيانات والمعلومات والمعرفة.</a:t>
            </a:r>
            <a:endParaRPr lang="en-US" sz="2400" b="1" dirty="0" smtClean="0"/>
          </a:p>
          <a:p>
            <a:pPr lvl="0" algn="r" rtl="1">
              <a:buNone/>
            </a:pPr>
            <a:r>
              <a:rPr lang="ar-IQ" sz="2400" b="1" dirty="0" smtClean="0"/>
              <a:t>ب- </a:t>
            </a:r>
            <a:r>
              <a:rPr lang="ar-SA" sz="2400" b="1" dirty="0" smtClean="0"/>
              <a:t>الاعتماد على المعرفة المخزونة في القواعد المعرفية وعدم الاهتمام بالتدفق المعرفي سيما المعرفة الجديدة.</a:t>
            </a:r>
            <a:endParaRPr lang="en-US" sz="2400" b="1" dirty="0" smtClean="0"/>
          </a:p>
          <a:p>
            <a:pPr lvl="0" algn="r" rtl="1">
              <a:buNone/>
            </a:pPr>
            <a:r>
              <a:rPr lang="ar-IQ" sz="2400" b="1" dirty="0" smtClean="0"/>
              <a:t>ت- </a:t>
            </a:r>
            <a:r>
              <a:rPr lang="ar-SA" sz="2400" b="1" dirty="0" smtClean="0"/>
              <a:t>التصور المطلق للمعرفة بوصفها موجودة خارج عقول الأفراد في حين ان أغلب المعرفة هي ضمنية وكامنة في عقولهم.</a:t>
            </a:r>
            <a:endParaRPr lang="en-US" sz="2400" b="1" dirty="0" smtClean="0"/>
          </a:p>
          <a:p>
            <a:pPr lvl="0" algn="r" rtl="1">
              <a:buNone/>
            </a:pPr>
            <a:r>
              <a:rPr lang="ar-IQ" sz="2400" b="1" dirty="0" smtClean="0"/>
              <a:t>ث- </a:t>
            </a:r>
            <a:r>
              <a:rPr lang="ar-SA" sz="2400" b="1" dirty="0" smtClean="0"/>
              <a:t>تجاهل الهدف الأساسي لادارة المعرفة المتمثل بابتكار السياقات المشتركة عبر الحوار.</a:t>
            </a:r>
            <a:endParaRPr lang="en-US" sz="2400" b="1" dirty="0" smtClean="0"/>
          </a:p>
          <a:p>
            <a:pPr lvl="0" algn="r" rtl="1">
              <a:buNone/>
            </a:pPr>
            <a:r>
              <a:rPr lang="ar-IQ" sz="2400" b="1" dirty="0" smtClean="0"/>
              <a:t>ج- </a:t>
            </a:r>
            <a:r>
              <a:rPr lang="ar-SA" sz="2400" b="1" dirty="0" smtClean="0"/>
              <a:t>عدم ادراك أهمية ودور المعرفة الضمنية وعدم التشجيع لاظهارها.</a:t>
            </a:r>
            <a:endParaRPr lang="en-US" sz="2400" b="1" dirty="0" smtClean="0"/>
          </a:p>
          <a:p>
            <a:pPr lvl="0" algn="r" rtl="1">
              <a:buNone/>
            </a:pPr>
            <a:r>
              <a:rPr lang="ar-IQ" sz="2400" b="1" dirty="0" smtClean="0"/>
              <a:t>ح- </a:t>
            </a:r>
            <a:r>
              <a:rPr lang="ar-SA" sz="2400" b="1" dirty="0" smtClean="0"/>
              <a:t>عزل المعرفة عن استعمالاتها واهمال التجريب.</a:t>
            </a:r>
            <a:endParaRPr lang="en-US" sz="2400" b="1" dirty="0" smtClean="0"/>
          </a:p>
          <a:p>
            <a:pPr lvl="0" algn="r" rtl="1">
              <a:buNone/>
            </a:pPr>
            <a:r>
              <a:rPr lang="ar-IQ" sz="2400" b="1" dirty="0" smtClean="0"/>
              <a:t>خ- </a:t>
            </a:r>
            <a:r>
              <a:rPr lang="en-US" sz="2400" b="1" dirty="0" smtClean="0"/>
              <a:t> </a:t>
            </a:r>
            <a:r>
              <a:rPr lang="ar-SA" sz="2400" b="1" dirty="0" smtClean="0"/>
              <a:t>ضعف التفكير والاستنتاج العقلاني،أي الفشل في تحدي صيغ التفكير والاستنتاجات العقلانية والافتراضات والمعتقدات السائدة.</a:t>
            </a:r>
            <a:endParaRPr lang="en-US" sz="2400" b="1" dirty="0" smtClean="0"/>
          </a:p>
          <a:p>
            <a:pPr lvl="0" algn="r" rtl="1">
              <a:buNone/>
            </a:pPr>
            <a:r>
              <a:rPr lang="ar-IQ" sz="2400" b="1" dirty="0" smtClean="0"/>
              <a:t>د- </a:t>
            </a:r>
            <a:r>
              <a:rPr lang="ar-SA" sz="2400" b="1" dirty="0" smtClean="0"/>
              <a:t>التركيز على الماضي والحاضر بدلاً من التفكير والتركيز على المستقبل.</a:t>
            </a:r>
            <a:endParaRPr lang="en-US" sz="2400" b="1" dirty="0" smtClean="0"/>
          </a:p>
          <a:p>
            <a:pPr lvl="0" algn="r" rtl="1">
              <a:buNone/>
            </a:pPr>
            <a:r>
              <a:rPr lang="ar-IQ" sz="2400" b="1" dirty="0" smtClean="0"/>
              <a:t>ذ-</a:t>
            </a:r>
            <a:r>
              <a:rPr lang="ar-SA" sz="2400" b="1" dirty="0" smtClean="0"/>
              <a:t>احلال الاتصال التكنولوجي بدل التفاعل البشري (أي الحوار المباشر وجهاً لوجه).</a:t>
            </a:r>
            <a:endParaRPr lang="en-US" sz="2400" b="1" dirty="0" smtClean="0"/>
          </a:p>
          <a:p>
            <a:pPr lvl="0" algn="r" rtl="1">
              <a:buNone/>
            </a:pPr>
            <a:r>
              <a:rPr lang="ar-IQ" sz="2400" b="1" dirty="0" smtClean="0"/>
              <a:t>ر- </a:t>
            </a:r>
            <a:r>
              <a:rPr lang="ar-SA" sz="2400" b="1" dirty="0" smtClean="0"/>
              <a:t> السعي نحو تطوير المقاييس المباشرة للمعرفة فقط.</a:t>
            </a:r>
            <a:endParaRPr lang="en-US" sz="24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TotalTime>
  <Words>1334</Words>
  <Application>Microsoft Office PowerPoint</Application>
  <PresentationFormat>On-screen Show (4:3)</PresentationFormat>
  <Paragraphs>77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متطلبات ادارة المعرفة أ.د.صلاح الدين عواد الكبيسي </vt:lpstr>
      <vt:lpstr>Slide 2</vt:lpstr>
      <vt:lpstr>Slide 3</vt:lpstr>
      <vt:lpstr>Slide 4</vt:lpstr>
      <vt:lpstr>Slide 5</vt:lpstr>
      <vt:lpstr>Slide 6</vt:lpstr>
      <vt:lpstr>Slide 7</vt:lpstr>
      <vt:lpstr>Slide 8</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Alrawasi</dc:creator>
  <cp:lastModifiedBy>Alrawasi</cp:lastModifiedBy>
  <cp:revision>21</cp:revision>
  <dcterms:created xsi:type="dcterms:W3CDTF">2006-08-16T00:00:00Z</dcterms:created>
  <dcterms:modified xsi:type="dcterms:W3CDTF">2023-10-29T17:14:27Z</dcterms:modified>
</cp:coreProperties>
</file>