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905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      </a:t>
            </a:r>
            <a:r>
              <a:rPr lang="ar-IQ" b="1" dirty="0" smtClean="0"/>
              <a:t>مصادر </a:t>
            </a:r>
            <a:r>
              <a:rPr lang="ar-IQ" b="1" dirty="0" smtClean="0"/>
              <a:t>وانواع </a:t>
            </a:r>
            <a:r>
              <a:rPr lang="ar-IQ" b="1" dirty="0" smtClean="0"/>
              <a:t>المعرفة</a:t>
            </a:r>
            <a:r>
              <a:rPr lang="en-US" b="1" dirty="0" smtClean="0"/>
              <a:t> </a:t>
            </a:r>
            <a:r>
              <a:rPr lang="ar-IQ" b="1" dirty="0" smtClean="0"/>
              <a:t>       </a:t>
            </a:r>
            <a:br>
              <a:rPr lang="ar-IQ" b="1" dirty="0" smtClean="0"/>
            </a:br>
            <a:r>
              <a:rPr lang="ar-IQ" sz="3100" b="1" dirty="0" smtClean="0"/>
              <a:t>أ.د.صلاح الدين عواد الكبيسي</a:t>
            </a:r>
            <a:endParaRPr lang="ar-IQ" sz="31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763000" cy="5410200"/>
          </a:xfrm>
        </p:spPr>
        <p:txBody>
          <a:bodyPr>
            <a:noAutofit/>
          </a:bodyPr>
          <a:lstStyle/>
          <a:p>
            <a:pPr algn="r" rtl="1"/>
            <a:r>
              <a:rPr lang="ar-S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مصادر المعرفة </a:t>
            </a:r>
            <a:r>
              <a:rPr lang="ar-IQ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: </a:t>
            </a:r>
            <a:r>
              <a:rPr lang="ar-S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تقسم إلى مصدرين رئيسين :</a:t>
            </a:r>
            <a:endParaRPr lang="en-US" sz="24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0" algn="r" rtl="1"/>
            <a:r>
              <a:rPr lang="ar-IQ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1-</a:t>
            </a:r>
            <a:r>
              <a:rPr lang="ar-SA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المصادر الخارجية </a:t>
            </a:r>
            <a:r>
              <a:rPr lang="ar-S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:</a:t>
            </a:r>
            <a:r>
              <a:rPr lang="ar-IQ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تظهر في بيئة المنظمة المحيطة والتي تتوقف على نوع العلاقة مع المنظمات الأخرى الرائدة في الميدان أو الانتساب إلى التجمعات التي تسهل عليها عملية استنساخ المعرفة ، ومن أمثلة هذه </a:t>
            </a:r>
            <a:r>
              <a:rPr lang="ar-S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المصادر:المكتبات</a:t>
            </a:r>
            <a:r>
              <a:rPr lang="ar-IQ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، </a:t>
            </a:r>
            <a:r>
              <a:rPr lang="ar-S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الانترنيت و الانترانيت.</a:t>
            </a:r>
            <a:r>
              <a:rPr lang="ar-IQ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، ا</a:t>
            </a:r>
            <a:r>
              <a:rPr lang="ar-S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لقطاع الذي تعمل فيه المنظمة والمنافسون لها </a:t>
            </a:r>
            <a:r>
              <a:rPr lang="ar-S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والموردون</a:t>
            </a:r>
            <a:r>
              <a:rPr lang="ar-IQ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،</a:t>
            </a:r>
            <a:r>
              <a:rPr lang="ar-S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الزبائن</a:t>
            </a:r>
            <a:r>
              <a:rPr lang="ar-IQ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،ا</a:t>
            </a:r>
            <a:r>
              <a:rPr lang="ar-S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لجامعات ومراكز البحث العلمي</a:t>
            </a:r>
            <a:r>
              <a:rPr lang="ar-IQ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،</a:t>
            </a:r>
            <a:r>
              <a:rPr lang="ar-S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براءات الاختراع </a:t>
            </a:r>
            <a:r>
              <a:rPr lang="ar-S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الخارجية.</a:t>
            </a:r>
            <a:r>
              <a:rPr lang="ar-IQ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وتعد </a:t>
            </a:r>
            <a:r>
              <a:rPr lang="ar-S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البيئة المصدر الخارجي للمعلومات والمعرفة اذ يعمل الأفراد من خلال أحد أو كل </a:t>
            </a:r>
            <a:r>
              <a:rPr lang="ar-SA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المدركات </a:t>
            </a:r>
            <a:r>
              <a:rPr lang="ar-SA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الحسية</a:t>
            </a:r>
            <a:r>
              <a:rPr lang="ar-IQ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(السمعية،البصرية،اللمس،الذوق،الشم</a:t>
            </a:r>
            <a:r>
              <a:rPr lang="ar-S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) على اكتساب البيانات والحوادث من البيئة </a:t>
            </a:r>
            <a:r>
              <a:rPr lang="ar-SA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ومن خلال قدراتهم الادراكية والفهمية </a:t>
            </a:r>
            <a:r>
              <a:rPr lang="ar-S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مثل (التأمل والفهم والتسبيب والحكم) يستطيعون معالجة هذه البيانات وتحويلها إلى معلومات ومن خلال </a:t>
            </a:r>
            <a:r>
              <a:rPr lang="ar-SA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الخبرة والذكاء والتفكير والتعلم </a:t>
            </a:r>
            <a:r>
              <a:rPr lang="ar-S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يستطيع</a:t>
            </a:r>
            <a:r>
              <a:rPr lang="ar-IQ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ون</a:t>
            </a:r>
            <a:r>
              <a:rPr lang="ar-S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تفسي</a:t>
            </a:r>
            <a:r>
              <a:rPr lang="ar-IQ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ر </a:t>
            </a:r>
            <a:r>
              <a:rPr lang="ar-S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المعلومات ووضعها في معنى لتتحول إلى </a:t>
            </a:r>
            <a:r>
              <a:rPr lang="ar-S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معرفة.بعض </a:t>
            </a:r>
            <a:r>
              <a:rPr lang="ar-S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المنظمات </a:t>
            </a:r>
            <a:r>
              <a:rPr lang="ar-IQ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تعتمد</a:t>
            </a:r>
            <a:r>
              <a:rPr lang="ar-S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نظم رصد معقدة إذ يراقب قسم المعلومات أوالمعرفة فيها أحدث التطورات التكنولوجية المقدمة في المؤتمرات العلمية والمجلات والأسرار التجارية ، وبعض المنظمات تقوم باستئجار مخبرين أو مخابرات السوق أو التجسس الصناعي أو الوسطاء.</a:t>
            </a:r>
            <a:endParaRPr lang="en-US" sz="24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0" algn="r" rtl="1"/>
            <a:r>
              <a:rPr lang="ar-SA" sz="20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. </a:t>
            </a:r>
            <a:endParaRPr lang="ar-IQ" sz="20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fontScale="55000" lnSpcReduction="20000"/>
          </a:bodyPr>
          <a:lstStyle/>
          <a:p>
            <a:pPr lvl="0" algn="r" rtl="1">
              <a:lnSpc>
                <a:spcPct val="120000"/>
              </a:lnSpc>
              <a:buNone/>
            </a:pPr>
            <a:r>
              <a:rPr lang="ar-IQ" dirty="0" smtClean="0">
                <a:solidFill>
                  <a:srgbClr val="FF0000"/>
                </a:solidFill>
              </a:rPr>
              <a:t>2 - </a:t>
            </a:r>
            <a:r>
              <a:rPr lang="ar-SA" sz="3800" b="1" dirty="0" smtClean="0">
                <a:solidFill>
                  <a:srgbClr val="FF0000"/>
                </a:solidFill>
              </a:rPr>
              <a:t>المصادر الداخلية </a:t>
            </a:r>
            <a:r>
              <a:rPr lang="ar-SA" sz="3800" b="1" dirty="0" smtClean="0"/>
              <a:t>: تتمثل المصادر الداخلية بخبرات أفراد المنظمة المتراكمة حول مختلف الموضوعات وقدرتها على الاستفادة من تعلم الأفراد والجماعات والمنظمة ككل وعملياتها والتكنولوجيات المعتمدة ، ومن الأمثلة على المصادر الداخلية : </a:t>
            </a:r>
            <a:endParaRPr lang="en-US" sz="3800" b="1" dirty="0" smtClean="0"/>
          </a:p>
          <a:p>
            <a:pPr algn="r" rtl="1">
              <a:lnSpc>
                <a:spcPct val="120000"/>
              </a:lnSpc>
              <a:buNone/>
            </a:pPr>
            <a:r>
              <a:rPr lang="ar-SA" sz="3800" b="1" dirty="0" smtClean="0"/>
              <a:t>  ا-الاستراتيجية. </a:t>
            </a:r>
            <a:r>
              <a:rPr lang="ar-IQ" sz="3800" b="1" dirty="0" smtClean="0"/>
              <a:t>      </a:t>
            </a:r>
            <a:r>
              <a:rPr lang="ar-SA" sz="3800" b="1" dirty="0" smtClean="0"/>
              <a:t>ب- المؤتمرات الداخلية. </a:t>
            </a:r>
            <a:r>
              <a:rPr lang="ar-IQ" sz="3800" b="1" dirty="0" smtClean="0"/>
              <a:t>       </a:t>
            </a:r>
            <a:r>
              <a:rPr lang="ar-SA" sz="3800" b="1" dirty="0" smtClean="0"/>
              <a:t>ت- المكتبات الالكترونية. </a:t>
            </a:r>
            <a:endParaRPr lang="en-US" sz="3800" b="1" dirty="0" smtClean="0"/>
          </a:p>
          <a:p>
            <a:pPr algn="r" rtl="1">
              <a:lnSpc>
                <a:spcPct val="120000"/>
              </a:lnSpc>
              <a:buNone/>
            </a:pPr>
            <a:r>
              <a:rPr lang="ar-IQ" sz="3800" b="1" dirty="0" smtClean="0"/>
              <a:t>    </a:t>
            </a:r>
            <a:r>
              <a:rPr lang="ar-SA" sz="3800" b="1" dirty="0" smtClean="0"/>
              <a:t>ث- التعلم الصفي .</a:t>
            </a:r>
            <a:r>
              <a:rPr lang="ar-IQ" sz="3800" b="1" dirty="0" smtClean="0"/>
              <a:t>    </a:t>
            </a:r>
            <a:r>
              <a:rPr lang="ar-SA" sz="3800" b="1" dirty="0" smtClean="0"/>
              <a:t>ج- الحوار.</a:t>
            </a:r>
            <a:r>
              <a:rPr lang="ar-IQ" sz="3800" b="1" dirty="0" smtClean="0"/>
              <a:t>           </a:t>
            </a:r>
            <a:r>
              <a:rPr lang="ar-SA" sz="3800" b="1" dirty="0" smtClean="0"/>
              <a:t>ح- العمليات الداخلية .</a:t>
            </a:r>
            <a:endParaRPr lang="en-US" sz="3800" b="1" dirty="0" smtClean="0"/>
          </a:p>
          <a:p>
            <a:pPr algn="r" rtl="1">
              <a:lnSpc>
                <a:spcPct val="120000"/>
              </a:lnSpc>
              <a:buNone/>
            </a:pPr>
            <a:r>
              <a:rPr lang="ar-SA" sz="3800" b="1" dirty="0" smtClean="0"/>
              <a:t> خ -الأفراد عبر الذكاء والعقل والخبرة والمهارة أو من خلال التعلم بالعمل أو  البحوث.                           </a:t>
            </a:r>
            <a:endParaRPr lang="en-US" sz="3800" b="1" dirty="0" smtClean="0"/>
          </a:p>
          <a:p>
            <a:pPr algn="r" rtl="1">
              <a:lnSpc>
                <a:spcPct val="120000"/>
              </a:lnSpc>
              <a:buNone/>
            </a:pPr>
            <a:r>
              <a:rPr lang="ar-SA" sz="3800" b="1" dirty="0" smtClean="0"/>
              <a:t> د- براءات الاختراع الداخلية.</a:t>
            </a:r>
            <a:endParaRPr lang="en-US" sz="3800" b="1" dirty="0" smtClean="0"/>
          </a:p>
          <a:p>
            <a:pPr algn="r" rtl="1">
              <a:lnSpc>
                <a:spcPct val="120000"/>
              </a:lnSpc>
              <a:buNone/>
            </a:pPr>
            <a:r>
              <a:rPr lang="ar-SA" sz="3800" b="1" dirty="0" smtClean="0"/>
              <a:t>  لكن لابد من الأشارة هنا إلى ان الادراك المتزايد للمعرفة مرتبط بالتقدم في تقنية المعلومات لاسيما الانترنيت لكن البعض يؤكد ان المعرفة لا تكمن في تجميع المعلومات . </a:t>
            </a:r>
            <a:endParaRPr lang="ar-IQ" sz="3800" b="1" dirty="0" smtClean="0"/>
          </a:p>
          <a:p>
            <a:pPr algn="r" rtl="1">
              <a:lnSpc>
                <a:spcPct val="120000"/>
              </a:lnSpc>
              <a:buNone/>
            </a:pPr>
            <a:r>
              <a:rPr lang="ar-SA" sz="3800" b="1" dirty="0" smtClean="0"/>
              <a:t> ولا بد من تكامل مكونات الأعمال الرئيسة (الاستراتيجية ، الأفراد ، العملية ، التقنية) مع تقنية المعلومات الرئيسة (الأنظمة ، الاستخدامات ، البيانات) يتم من خلال الخرائط المعرفية </a:t>
            </a:r>
            <a:r>
              <a:rPr lang="ar-IQ" sz="3800" b="1" dirty="0" smtClean="0"/>
              <a:t>التي تشكل مصدرا مهما“لاقتناص المعرفةالظاهرة </a:t>
            </a:r>
            <a:r>
              <a:rPr lang="ar-SA" sz="3800" b="1" dirty="0" smtClean="0"/>
              <a:t>ومؤشراً لمسك المعرفة الضمنية</a:t>
            </a:r>
            <a:r>
              <a:rPr lang="ar-IQ" sz="3800" b="1" dirty="0" smtClean="0"/>
              <a:t>.</a:t>
            </a:r>
            <a:endParaRPr lang="en-US" sz="3800" b="1" dirty="0" smtClean="0"/>
          </a:p>
          <a:p>
            <a:pPr algn="r" rtl="1">
              <a:lnSpc>
                <a:spcPct val="120000"/>
              </a:lnSpc>
              <a:buNone/>
            </a:pPr>
            <a:r>
              <a:rPr lang="en-US" sz="3800" b="1" dirty="0" smtClean="0"/>
              <a:t> </a:t>
            </a:r>
            <a:r>
              <a:rPr lang="ar-SA" sz="3800" b="1" dirty="0" smtClean="0"/>
              <a:t>يرتبط العمل المعرفي بنشاط صناع المعرفة الذين يشغلون مراكز متقدمة في قسم العمليات ، وتعد المعرفة المتولدة أثناء عمليات الأعمال أحد مصادر المعرفة الداخلية المهمة من خلال  </a:t>
            </a:r>
            <a:r>
              <a:rPr lang="ar-IQ" sz="3800" b="1" dirty="0" smtClean="0"/>
              <a:t>تفاعلها </a:t>
            </a:r>
            <a:r>
              <a:rPr lang="ar-SA" sz="3800" b="1" dirty="0" smtClean="0"/>
              <a:t>مع المعرفة المحفوظة بأذهان الناس</a:t>
            </a:r>
            <a:r>
              <a:rPr lang="ar-IQ" sz="3800" b="1" dirty="0" smtClean="0"/>
              <a:t> .</a:t>
            </a:r>
            <a:endParaRPr lang="ar-IQ" sz="3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ar-IQ" b="1" dirty="0" smtClean="0"/>
              <a:t>أنواع المعرفة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10200"/>
          </a:xfrm>
        </p:spPr>
        <p:txBody>
          <a:bodyPr>
            <a:normAutofit fontScale="70000" lnSpcReduction="20000"/>
          </a:bodyPr>
          <a:lstStyle/>
          <a:p>
            <a:pPr lvl="0" algn="r" rtl="1">
              <a:lnSpc>
                <a:spcPct val="120000"/>
              </a:lnSpc>
              <a:buNone/>
            </a:pPr>
            <a:r>
              <a:rPr lang="ar-IQ" sz="3600" b="1" dirty="0" smtClean="0"/>
              <a:t>اولا“: </a:t>
            </a:r>
            <a:r>
              <a:rPr lang="ar-SA" sz="3600" b="1" dirty="0" smtClean="0"/>
              <a:t>صنفت وفق الابستمولوجيا الى ثلاثة أنواع مميزة من المعرفة هي : معرفة الأشياء والموضوعات ، معرفة كيفية اداء الأشياء ، معرفة العبارات.</a:t>
            </a:r>
            <a:endParaRPr lang="en-US" sz="3600" b="1" dirty="0" smtClean="0"/>
          </a:p>
          <a:p>
            <a:pPr lvl="0" algn="r" rtl="1">
              <a:lnSpc>
                <a:spcPct val="120000"/>
              </a:lnSpc>
              <a:buNone/>
            </a:pPr>
            <a:r>
              <a:rPr lang="ar-IQ" sz="3600" b="1" dirty="0" smtClean="0"/>
              <a:t>ثانيا“ :</a:t>
            </a:r>
            <a:r>
              <a:rPr lang="ar-SA" sz="3600" b="1" dirty="0" smtClean="0"/>
              <a:t> صنّفت حسب الهدف إلى أربعة أنواع هي:</a:t>
            </a:r>
            <a:endParaRPr lang="en-US" sz="3600" b="1" dirty="0" smtClean="0"/>
          </a:p>
          <a:p>
            <a:pPr lvl="0" algn="r" rtl="1">
              <a:lnSpc>
                <a:spcPct val="120000"/>
              </a:lnSpc>
            </a:pPr>
            <a:r>
              <a:rPr lang="ar-SA" sz="3600" b="1" dirty="0" smtClean="0">
                <a:solidFill>
                  <a:srgbClr val="FF0000"/>
                </a:solidFill>
              </a:rPr>
              <a:t> معرفة- ماذا </a:t>
            </a:r>
            <a:r>
              <a:rPr lang="ar-IQ" sz="3600" b="1" dirty="0" smtClean="0"/>
              <a:t>(</a:t>
            </a:r>
            <a:r>
              <a:rPr lang="en-US" sz="3600" b="1" dirty="0" smtClean="0"/>
              <a:t>(Know – What </a:t>
            </a:r>
            <a:r>
              <a:rPr lang="ar-SA" sz="3600" b="1" dirty="0" smtClean="0"/>
              <a:t>وتعبرعن المعرفة حول الحقائق التي يمكن ترميزها.</a:t>
            </a:r>
            <a:endParaRPr lang="en-US" sz="3600" b="1" dirty="0" smtClean="0"/>
          </a:p>
          <a:p>
            <a:pPr lvl="0" algn="r" rtl="1">
              <a:lnSpc>
                <a:spcPct val="120000"/>
              </a:lnSpc>
            </a:pPr>
            <a:r>
              <a:rPr lang="ar-SA" sz="3600" b="1" dirty="0" smtClean="0">
                <a:solidFill>
                  <a:srgbClr val="FF0000"/>
                </a:solidFill>
              </a:rPr>
              <a:t>معرفة - لماذا </a:t>
            </a:r>
            <a:r>
              <a:rPr lang="en-US" sz="3600" b="1" dirty="0" smtClean="0"/>
              <a:t>(Know - Why)</a:t>
            </a:r>
            <a:r>
              <a:rPr lang="ar-SA" sz="3600" b="1" dirty="0" smtClean="0"/>
              <a:t> وهي المعرفة حول المبادئ والقوانين. </a:t>
            </a:r>
            <a:endParaRPr lang="en-US" sz="3600" b="1" dirty="0" smtClean="0"/>
          </a:p>
          <a:p>
            <a:pPr lvl="0" algn="r" rtl="1">
              <a:lnSpc>
                <a:spcPct val="120000"/>
              </a:lnSpc>
            </a:pPr>
            <a:r>
              <a:rPr lang="ar-SA" sz="3600" b="1" dirty="0" smtClean="0">
                <a:solidFill>
                  <a:srgbClr val="FF0000"/>
                </a:solidFill>
              </a:rPr>
              <a:t>معرفة- كيف</a:t>
            </a:r>
            <a:r>
              <a:rPr lang="en-US" sz="3600" b="1" dirty="0" smtClean="0"/>
              <a:t>(Know-How)  </a:t>
            </a:r>
            <a:r>
              <a:rPr lang="ar-SA" sz="3600" b="1" dirty="0" smtClean="0"/>
              <a:t>وهي المهارات والقابليات لتنفيذ مهمة  معينة بنجاح.</a:t>
            </a:r>
            <a:endParaRPr lang="en-US" sz="3600" b="1" dirty="0" smtClean="0"/>
          </a:p>
          <a:p>
            <a:pPr lvl="0" algn="r" rtl="1">
              <a:lnSpc>
                <a:spcPct val="120000"/>
              </a:lnSpc>
            </a:pPr>
            <a:r>
              <a:rPr lang="ar-SA" sz="3600" b="1" dirty="0" smtClean="0">
                <a:solidFill>
                  <a:srgbClr val="FF0000"/>
                </a:solidFill>
              </a:rPr>
              <a:t>معرفة - من </a:t>
            </a:r>
            <a:r>
              <a:rPr lang="en-US" sz="3600" b="1" dirty="0" smtClean="0"/>
              <a:t>(Know - Who)</a:t>
            </a:r>
            <a:r>
              <a:rPr lang="ar-SA" sz="3600" b="1" dirty="0" smtClean="0"/>
              <a:t> وهي المعلومات حول من يعرف - ماذا أو من يعرف كيفية أداء ماذا.</a:t>
            </a:r>
            <a:endParaRPr lang="en-US" sz="3600" b="1" dirty="0" smtClean="0"/>
          </a:p>
          <a:p>
            <a:pPr lvl="0" algn="r" rtl="1">
              <a:lnSpc>
                <a:spcPct val="120000"/>
              </a:lnSpc>
            </a:pPr>
            <a:r>
              <a:rPr lang="ar-SA" sz="3600" b="1" dirty="0" smtClean="0">
                <a:solidFill>
                  <a:srgbClr val="FF0000"/>
                </a:solidFill>
              </a:rPr>
              <a:t>الابداع المحرك ذاتياً </a:t>
            </a:r>
            <a:r>
              <a:rPr lang="ar-SA" sz="3600" b="1" dirty="0" smtClean="0"/>
              <a:t>.</a:t>
            </a:r>
            <a:endParaRPr lang="en-US" sz="3600" b="1" dirty="0" smtClean="0"/>
          </a:p>
          <a:p>
            <a:pPr algn="r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92500" lnSpcReduction="10000"/>
          </a:bodyPr>
          <a:lstStyle/>
          <a:p>
            <a:pPr lvl="0" algn="r" rtl="1">
              <a:buNone/>
            </a:pPr>
            <a:r>
              <a:rPr lang="ar-IQ" dirty="0" smtClean="0"/>
              <a:t>ثالثا“-</a:t>
            </a:r>
            <a:r>
              <a:rPr lang="ar-SA" b="1" dirty="0" smtClean="0"/>
              <a:t> صنفت حسب صفتها إلى </a:t>
            </a:r>
            <a:r>
              <a:rPr lang="ar-SA" b="1" dirty="0" smtClean="0">
                <a:solidFill>
                  <a:srgbClr val="FF0000"/>
                </a:solidFill>
              </a:rPr>
              <a:t>أربعة</a:t>
            </a:r>
            <a:r>
              <a:rPr lang="ar-SA" b="1" dirty="0" smtClean="0"/>
              <a:t> أنواع أيضاً هي </a:t>
            </a:r>
            <a:r>
              <a:rPr lang="ar-SA" dirty="0" smtClean="0"/>
              <a:t>:</a:t>
            </a:r>
            <a:endParaRPr lang="en-US" dirty="0" smtClean="0"/>
          </a:p>
          <a:p>
            <a:pPr algn="r" rtl="1">
              <a:buNone/>
            </a:pPr>
            <a:r>
              <a:rPr lang="ar-IQ" b="1" dirty="0" smtClean="0"/>
              <a:t>أ</a:t>
            </a:r>
            <a:r>
              <a:rPr lang="ar-SA" b="1" dirty="0" smtClean="0"/>
              <a:t>- </a:t>
            </a:r>
            <a:r>
              <a:rPr lang="ar-SA" b="1" dirty="0" smtClean="0">
                <a:solidFill>
                  <a:srgbClr val="FF0000"/>
                </a:solidFill>
              </a:rPr>
              <a:t>المعرفة المرمزة </a:t>
            </a:r>
            <a:r>
              <a:rPr lang="en-US" b="1" dirty="0" smtClean="0"/>
              <a:t>(Codified Knowledge)</a:t>
            </a:r>
            <a:r>
              <a:rPr lang="ar-SA" b="1" dirty="0" smtClean="0"/>
              <a:t> وهي المعرفة التي أُفرزت بشكل علني من  قبل البشر وان طريقة جعلها علنية تتم عبر التدوين وهي قابلة للنقل والتداول.</a:t>
            </a:r>
            <a:endParaRPr lang="en-US" b="1" dirty="0" smtClean="0"/>
          </a:p>
          <a:p>
            <a:pPr algn="r" rtl="1">
              <a:buNone/>
            </a:pPr>
            <a:r>
              <a:rPr lang="ar-SA" b="1" dirty="0" smtClean="0"/>
              <a:t>ب- </a:t>
            </a:r>
            <a:r>
              <a:rPr lang="ar-SA" b="1" dirty="0" smtClean="0">
                <a:solidFill>
                  <a:srgbClr val="FF0000"/>
                </a:solidFill>
              </a:rPr>
              <a:t>المعرفة العامة </a:t>
            </a:r>
            <a:r>
              <a:rPr lang="en-US" b="1" dirty="0" smtClean="0"/>
              <a:t>(Common Knowledge)</a:t>
            </a:r>
            <a:r>
              <a:rPr lang="ar-SA" b="1" dirty="0" smtClean="0"/>
              <a:t> وهي المعرفة المقبولة بوصفها  قياسية بدون جعلها علنية رسمياً ، وغالباً ما تكون على شكل روتينيات أو ممارسات ويمكن تعلمها من خلال العمل .</a:t>
            </a:r>
            <a:endParaRPr lang="en-US" b="1" dirty="0" smtClean="0"/>
          </a:p>
          <a:p>
            <a:pPr algn="r" rtl="1">
              <a:buNone/>
            </a:pPr>
            <a:r>
              <a:rPr lang="ar-SA" b="1" dirty="0" smtClean="0"/>
              <a:t>ت- </a:t>
            </a:r>
            <a:r>
              <a:rPr lang="ar-SA" b="1" dirty="0" smtClean="0">
                <a:solidFill>
                  <a:srgbClr val="FF0000"/>
                </a:solidFill>
              </a:rPr>
              <a:t>المعرفة الاجتماعية  </a:t>
            </a:r>
            <a:r>
              <a:rPr lang="en-US" b="1" dirty="0" smtClean="0"/>
              <a:t>(Social Knowledge)</a:t>
            </a:r>
            <a:r>
              <a:rPr lang="ar-SA" b="1" dirty="0" smtClean="0"/>
              <a:t>وهي المعرفة حول القضايا   البينشخصية ، والقضايا الثقافية تتضمن معرفة من يساعد فيها وبأدوار مختلفة.</a:t>
            </a:r>
            <a:endParaRPr lang="en-US" b="1" dirty="0" smtClean="0"/>
          </a:p>
          <a:p>
            <a:pPr algn="r" rtl="1">
              <a:buNone/>
            </a:pPr>
            <a:r>
              <a:rPr lang="ar-SA" b="1" dirty="0" smtClean="0"/>
              <a:t>ث- </a:t>
            </a:r>
            <a:r>
              <a:rPr lang="ar-SA" b="1" dirty="0" smtClean="0">
                <a:solidFill>
                  <a:srgbClr val="FF0000"/>
                </a:solidFill>
              </a:rPr>
              <a:t>المعرفة المجسدة </a:t>
            </a:r>
            <a:r>
              <a:rPr lang="en-US" b="1" dirty="0" smtClean="0"/>
              <a:t>(Embodied Knowledge)</a:t>
            </a:r>
            <a:r>
              <a:rPr lang="ar-SA" b="1" dirty="0" smtClean="0"/>
              <a:t> وهي الخبرات والخلفية العلمية والمهارة التي تراكمت لدى الشخص خلال حياته ولهذا فهي ترتبط بالشخص نفسهُ.</a:t>
            </a:r>
            <a:endParaRPr lang="en-US" b="1" dirty="0" smtClean="0"/>
          </a:p>
          <a:p>
            <a:pPr algn="r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458200" cy="5592763"/>
          </a:xfrm>
        </p:spPr>
        <p:txBody>
          <a:bodyPr/>
          <a:lstStyle/>
          <a:p>
            <a:pPr lvl="0" algn="r" rtl="1">
              <a:buNone/>
            </a:pPr>
            <a:r>
              <a:rPr lang="ar-IQ" b="1" dirty="0" smtClean="0"/>
              <a:t>رابعا“ : </a:t>
            </a:r>
            <a:r>
              <a:rPr lang="ar-SA" b="1" dirty="0" smtClean="0"/>
              <a:t>وصنفها أغلب الباحثين وفقاً للمدخل الثنائي </a:t>
            </a:r>
            <a:r>
              <a:rPr lang="ar-SA" dirty="0" smtClean="0"/>
              <a:t>إلى : </a:t>
            </a:r>
            <a:endParaRPr lang="en-US" dirty="0" smtClean="0"/>
          </a:p>
          <a:p>
            <a:pPr algn="r" rtl="1">
              <a:buNone/>
            </a:pPr>
            <a:r>
              <a:rPr lang="ar-IQ" b="1" dirty="0" smtClean="0"/>
              <a:t>   </a:t>
            </a:r>
            <a:r>
              <a:rPr lang="ar-SA" b="1" dirty="0" smtClean="0"/>
              <a:t>أ- </a:t>
            </a:r>
            <a:r>
              <a:rPr lang="ar-SA" b="1" dirty="0" smtClean="0">
                <a:solidFill>
                  <a:srgbClr val="FF0000"/>
                </a:solidFill>
              </a:rPr>
              <a:t>معرفة ضمنية </a:t>
            </a:r>
            <a:r>
              <a:rPr lang="en-US" b="1" dirty="0" smtClean="0"/>
              <a:t>(Tacit Knowledge)</a:t>
            </a:r>
            <a:r>
              <a:rPr lang="ar-SA" b="1" dirty="0" smtClean="0"/>
              <a:t> : هي المعرفة </a:t>
            </a:r>
            <a:endParaRPr lang="ar-IQ" b="1" dirty="0" smtClean="0"/>
          </a:p>
          <a:p>
            <a:pPr algn="r" rtl="1">
              <a:buNone/>
            </a:pPr>
            <a:r>
              <a:rPr lang="ar-IQ" b="1" dirty="0" smtClean="0"/>
              <a:t>          </a:t>
            </a:r>
            <a:r>
              <a:rPr lang="ar-SA" b="1" dirty="0" smtClean="0"/>
              <a:t>التي تعتمد على الخبرة الشخصية والقواعد الاستدلالية </a:t>
            </a:r>
            <a:endParaRPr lang="ar-IQ" b="1" dirty="0" smtClean="0"/>
          </a:p>
          <a:p>
            <a:pPr algn="r" rtl="1">
              <a:buNone/>
            </a:pPr>
            <a:r>
              <a:rPr lang="ar-IQ" b="1" dirty="0" smtClean="0"/>
              <a:t>          </a:t>
            </a:r>
            <a:r>
              <a:rPr lang="ar-SA" b="1" dirty="0" smtClean="0"/>
              <a:t>والحدس والحكم الشخصي.</a:t>
            </a:r>
            <a:endParaRPr lang="en-US" b="1" dirty="0" smtClean="0"/>
          </a:p>
          <a:p>
            <a:pPr algn="r" rtl="1">
              <a:buNone/>
            </a:pPr>
            <a:r>
              <a:rPr lang="ar-IQ" b="1" dirty="0" smtClean="0"/>
              <a:t>   ب</a:t>
            </a:r>
            <a:r>
              <a:rPr lang="ar-SA" b="1" dirty="0" smtClean="0"/>
              <a:t>- </a:t>
            </a:r>
            <a:r>
              <a:rPr lang="ar-SA" b="1" dirty="0" smtClean="0">
                <a:solidFill>
                  <a:srgbClr val="FF0000"/>
                </a:solidFill>
              </a:rPr>
              <a:t>معرفة ظاهرة </a:t>
            </a:r>
            <a:r>
              <a:rPr lang="en-US" b="1" dirty="0" smtClean="0"/>
              <a:t>(Explicit Knowledge)</a:t>
            </a:r>
            <a:r>
              <a:rPr lang="ar-SA" b="1" dirty="0" smtClean="0"/>
              <a:t> وهي المعرفة </a:t>
            </a:r>
            <a:endParaRPr lang="ar-IQ" b="1" dirty="0" smtClean="0"/>
          </a:p>
          <a:p>
            <a:pPr algn="r" rtl="1">
              <a:buNone/>
            </a:pPr>
            <a:r>
              <a:rPr lang="ar-IQ" b="1" dirty="0" smtClean="0"/>
              <a:t>          </a:t>
            </a:r>
            <a:r>
              <a:rPr lang="ar-SA" b="1" dirty="0" smtClean="0"/>
              <a:t>الرسمية والمنظمة التي يمكن ترميزها وكتابتها ونقلها</a:t>
            </a:r>
            <a:endParaRPr lang="ar-IQ" b="1" dirty="0" smtClean="0"/>
          </a:p>
          <a:p>
            <a:pPr algn="r" rtl="1">
              <a:buNone/>
            </a:pPr>
            <a:r>
              <a:rPr lang="ar-IQ" b="1" dirty="0" smtClean="0"/>
              <a:t>         </a:t>
            </a:r>
            <a:r>
              <a:rPr lang="ar-SA" b="1" dirty="0" smtClean="0"/>
              <a:t> إلى الآخرين.</a:t>
            </a:r>
            <a:r>
              <a:rPr lang="ar-IQ" b="1" dirty="0" smtClean="0"/>
              <a:t>  </a:t>
            </a:r>
          </a:p>
          <a:p>
            <a:pPr algn="r" rtl="1">
              <a:buNone/>
            </a:pPr>
            <a:r>
              <a:rPr lang="ar-IQ" b="1" dirty="0" smtClean="0"/>
              <a:t> وهذا التصنبف هو الاهم والمعتمد غالبا“: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ar-SA" b="1" dirty="0" smtClean="0"/>
              <a:t>العلاقة بين البيانات والمعلومات والمعرفة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IQ" sz="2400" b="1" dirty="0" smtClean="0"/>
              <a:t>ا</a:t>
            </a:r>
            <a:r>
              <a:rPr lang="ar-SA" sz="2400" b="1" dirty="0" smtClean="0"/>
              <a:t>لعلاقة </a:t>
            </a:r>
            <a:r>
              <a:rPr lang="en-US" sz="2400" b="1" dirty="0" smtClean="0"/>
              <a:t>:</a:t>
            </a:r>
            <a:r>
              <a:rPr lang="ar-SA" sz="2400" b="1" dirty="0" smtClean="0"/>
              <a:t>التي تحدد كيف تؤخذ المعرفة من مصادرها الحقيقية</a:t>
            </a:r>
            <a:r>
              <a:rPr lang="ar-IQ" sz="2400" b="1" dirty="0" smtClean="0"/>
              <a:t> وهناك </a:t>
            </a:r>
            <a:r>
              <a:rPr lang="ar-SA" sz="2400" b="1" dirty="0" smtClean="0"/>
              <a:t>ضرورة </a:t>
            </a:r>
            <a:r>
              <a:rPr lang="ar-IQ" sz="2400" b="1" dirty="0" smtClean="0"/>
              <a:t>ل</a:t>
            </a:r>
            <a:r>
              <a:rPr lang="ar-SA" sz="2400" b="1" dirty="0" smtClean="0"/>
              <a:t>فهم العلاقة بين (البيانات والمعلومات والمعرفة) الكثيــر من المشلات حول المعرفة يمكن تفاديها اذا ما فهمنا نقاط التشابه والاختلاف بين</a:t>
            </a:r>
            <a:r>
              <a:rPr lang="ar-IQ" sz="2400" b="1" dirty="0" smtClean="0"/>
              <a:t>ها</a:t>
            </a:r>
            <a:r>
              <a:rPr lang="ar-SA" sz="2400" b="1" dirty="0" smtClean="0"/>
              <a:t> </a:t>
            </a:r>
            <a:r>
              <a:rPr lang="ar-IQ" sz="2400" b="1" dirty="0" smtClean="0"/>
              <a:t>:</a:t>
            </a:r>
            <a:r>
              <a:rPr lang="ar-SA" sz="2400" b="1" dirty="0" smtClean="0"/>
              <a:t> </a:t>
            </a:r>
            <a:endParaRPr lang="en-US" sz="2400" b="1" dirty="0" smtClean="0"/>
          </a:p>
          <a:p>
            <a:pPr algn="r" rtl="1">
              <a:buNone/>
            </a:pPr>
            <a:r>
              <a:rPr lang="ar-IQ" sz="2400" b="1" dirty="0" smtClean="0"/>
              <a:t>   -</a:t>
            </a:r>
            <a:r>
              <a:rPr lang="ar-SA" sz="2400" b="1" dirty="0" smtClean="0"/>
              <a:t> يمكن ادراك ان المعرفة ليست بيانات أو معلومات على الرغم من ارتباطها بهمـا.</a:t>
            </a:r>
            <a:endParaRPr lang="ar-IQ" sz="2400" b="1" dirty="0" smtClean="0"/>
          </a:p>
          <a:p>
            <a:pPr algn="r" rtl="1">
              <a:buNone/>
            </a:pPr>
            <a:r>
              <a:rPr lang="ar-IQ" sz="2400" b="1" dirty="0" smtClean="0"/>
              <a:t>       </a:t>
            </a:r>
            <a:r>
              <a:rPr lang="ar-SA" sz="2400" b="1" dirty="0" smtClean="0"/>
              <a:t>وأن اهم اختلاف بينهما هو دور الانسان في بنــاء المعرفة . </a:t>
            </a:r>
            <a:endParaRPr lang="ar-IQ" sz="2400" b="1" dirty="0" smtClean="0"/>
          </a:p>
          <a:p>
            <a:pPr algn="r" rtl="1">
              <a:buNone/>
            </a:pPr>
            <a:r>
              <a:rPr lang="ar-SA" sz="2400" b="1" dirty="0" smtClean="0"/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البيانات</a:t>
            </a:r>
            <a:r>
              <a:rPr lang="ar-SA" sz="2400" b="1" dirty="0" smtClean="0"/>
              <a:t> </a:t>
            </a:r>
            <a:r>
              <a:rPr lang="ar-IQ" sz="2400" b="1" dirty="0" smtClean="0"/>
              <a:t>: </a:t>
            </a:r>
            <a:r>
              <a:rPr lang="ar-SA" sz="2400" b="1" dirty="0" smtClean="0"/>
              <a:t>ماهي إلا رموز أو كلمات أو حقائق بسيطة متفرقة لم يجر تفسيرها وهي بحد</a:t>
            </a:r>
            <a:endParaRPr lang="ar-IQ" sz="2400" b="1" dirty="0" smtClean="0"/>
          </a:p>
          <a:p>
            <a:pPr algn="r" rtl="1">
              <a:buNone/>
            </a:pPr>
            <a:r>
              <a:rPr lang="ar-IQ" sz="2400" b="1" dirty="0" smtClean="0"/>
              <a:t>           </a:t>
            </a:r>
            <a:r>
              <a:rPr lang="ar-SA" sz="2400" b="1" dirty="0" smtClean="0"/>
              <a:t> ذاتها وبصورتها البسيطة تكون قليلة الفائدة، </a:t>
            </a:r>
            <a:endParaRPr lang="ar-IQ" sz="2400" b="1" dirty="0" smtClean="0"/>
          </a:p>
          <a:p>
            <a:pPr algn="r" rtl="1">
              <a:buNone/>
            </a:pPr>
            <a:r>
              <a:rPr lang="ar-IQ" sz="2400" b="1" dirty="0" smtClean="0"/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المعلومات</a:t>
            </a:r>
            <a:r>
              <a:rPr lang="ar-IQ" sz="2400" b="1" dirty="0" smtClean="0">
                <a:solidFill>
                  <a:srgbClr val="FF0000"/>
                </a:solidFill>
              </a:rPr>
              <a:t> : </a:t>
            </a:r>
            <a:r>
              <a:rPr lang="ar-SA" sz="2400" b="1" dirty="0" smtClean="0"/>
              <a:t> هي مجموعة من البيانات ذات معنى جمعت مع بعض لتصبح مهمة يمكن </a:t>
            </a:r>
            <a:endParaRPr lang="ar-IQ" sz="2400" b="1" dirty="0" smtClean="0"/>
          </a:p>
          <a:p>
            <a:pPr algn="r" rtl="1">
              <a:buNone/>
            </a:pPr>
            <a:r>
              <a:rPr lang="ar-IQ" sz="2400" b="1" dirty="0" smtClean="0"/>
              <a:t>           </a:t>
            </a:r>
            <a:r>
              <a:rPr lang="ar-SA" sz="2400" b="1" dirty="0" smtClean="0"/>
              <a:t>الإفادة منها، </a:t>
            </a:r>
            <a:endParaRPr lang="ar-IQ" sz="2400" b="1" dirty="0" smtClean="0"/>
          </a:p>
          <a:p>
            <a:pPr algn="r" rtl="1">
              <a:buNone/>
            </a:pPr>
            <a:r>
              <a:rPr lang="ar-SA" sz="2400" b="1" dirty="0" smtClean="0"/>
              <a:t>وان </a:t>
            </a:r>
            <a:r>
              <a:rPr lang="ar-SA" sz="2400" b="1" dirty="0" smtClean="0">
                <a:solidFill>
                  <a:srgbClr val="FF0000"/>
                </a:solidFill>
              </a:rPr>
              <a:t>المعرفة</a:t>
            </a:r>
            <a:r>
              <a:rPr lang="ar-SA" sz="2400" b="1" dirty="0" smtClean="0"/>
              <a:t> </a:t>
            </a:r>
            <a:r>
              <a:rPr lang="ar-IQ" sz="2400" b="1" dirty="0" smtClean="0"/>
              <a:t>: </a:t>
            </a:r>
            <a:r>
              <a:rPr lang="ar-SA" sz="2400" b="1" dirty="0" smtClean="0"/>
              <a:t>ماهي الا تجميع للمعلومات ذات المعنى ووضعها في نص للوصول إلى فهم</a:t>
            </a:r>
            <a:r>
              <a:rPr lang="ar-IQ" sz="2400" b="1" dirty="0" smtClean="0"/>
              <a:t> </a:t>
            </a:r>
            <a:r>
              <a:rPr lang="ar-SA" sz="2400" b="1" dirty="0" smtClean="0"/>
              <a:t>يمكننا من الاستنتاج</a:t>
            </a:r>
            <a:r>
              <a:rPr lang="ar-IQ" sz="2400" b="1" dirty="0" smtClean="0"/>
              <a:t>.</a:t>
            </a:r>
          </a:p>
          <a:p>
            <a:pPr algn="r" rtl="1">
              <a:buNone/>
            </a:pPr>
            <a:r>
              <a:rPr lang="ar-SA" sz="2400" b="1" dirty="0" smtClean="0"/>
              <a:t> اغلب الباحثون قد عدّوا البيانات </a:t>
            </a:r>
            <a:r>
              <a:rPr lang="ar-IQ" sz="2400" b="1" dirty="0" smtClean="0"/>
              <a:t>المكتسبة من البيئة هي مصدر المعلومات والمعلومات هي مصدر للمعرفة.</a:t>
            </a:r>
          </a:p>
          <a:p>
            <a:pPr algn="r">
              <a:buNone/>
            </a:pPr>
            <a:r>
              <a:rPr lang="en-US" sz="2400" b="1" dirty="0" smtClean="0"/>
              <a:t>  </a:t>
            </a:r>
            <a:r>
              <a:rPr lang="ar-IQ" sz="2400" b="1" dirty="0" smtClean="0"/>
              <a:t>بينها.</a:t>
            </a:r>
            <a:r>
              <a:rPr lang="en-US" sz="2400" b="1" dirty="0" smtClean="0"/>
              <a:t>  </a:t>
            </a:r>
            <a:r>
              <a:rPr lang="ar-IQ" sz="2400" b="1" dirty="0" smtClean="0"/>
              <a:t>  والشكل اللاحق يوضح طبيعة العلاقة</a:t>
            </a:r>
            <a:r>
              <a:rPr lang="en-US" sz="2400" b="1" dirty="0" smtClean="0"/>
              <a:t>  </a:t>
            </a:r>
            <a:endParaRPr lang="ar-IQ" sz="24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4582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Compassion                                        </a:t>
            </a:r>
          </a:p>
          <a:p>
            <a:pPr rtl="1">
              <a:buNone/>
            </a:pPr>
            <a:r>
              <a:rPr lang="ar-SA" dirty="0" smtClean="0"/>
              <a:t> </a:t>
            </a:r>
            <a:r>
              <a:rPr lang="ar-IQ" b="1" dirty="0" smtClean="0"/>
              <a:t>الحكمة</a:t>
            </a:r>
            <a:r>
              <a:rPr lang="ar-SA" b="1" dirty="0" smtClean="0"/>
              <a:t>                               </a:t>
            </a:r>
            <a:r>
              <a:rPr lang="en-US" b="1" dirty="0" smtClean="0"/>
              <a:t>      WISDOM   </a:t>
            </a:r>
            <a:r>
              <a:rPr lang="ar-IQ" b="1" dirty="0" smtClean="0"/>
              <a:t> </a:t>
            </a:r>
            <a:r>
              <a:rPr lang="en-US" b="1" dirty="0" smtClean="0"/>
              <a:t>   </a:t>
            </a:r>
            <a:r>
              <a:rPr lang="ar-SA" b="1" dirty="0" smtClean="0"/>
              <a:t>               الذكــاء          </a:t>
            </a:r>
            <a:r>
              <a:rPr lang="en-US" b="1" dirty="0" smtClean="0"/>
              <a:t>                         </a:t>
            </a:r>
            <a:r>
              <a:rPr lang="ar-SA" b="1" dirty="0" smtClean="0"/>
              <a:t>         </a:t>
            </a:r>
            <a:r>
              <a:rPr lang="en-US" b="1" dirty="0" smtClean="0"/>
              <a:t>       Choice</a:t>
            </a:r>
          </a:p>
          <a:p>
            <a:pPr>
              <a:buNone/>
            </a:pPr>
            <a:r>
              <a:rPr lang="en-US" b="1" dirty="0" smtClean="0"/>
              <a:t>    INTELLI GENCE </a:t>
            </a:r>
            <a:r>
              <a:rPr lang="ar-IQ" b="1" dirty="0" smtClean="0"/>
              <a:t>   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Predictability              </a:t>
            </a:r>
            <a:r>
              <a:rPr lang="ar-IQ" b="1" dirty="0" smtClean="0"/>
              <a:t>             </a:t>
            </a:r>
            <a:r>
              <a:rPr lang="en-US" b="1" dirty="0" smtClean="0"/>
              <a:t>       </a:t>
            </a:r>
            <a:r>
              <a:rPr lang="ar-SA" b="1" dirty="0" smtClean="0"/>
              <a:t>المعرفـة </a:t>
            </a:r>
            <a:r>
              <a:rPr lang="en-US" b="1" dirty="0" smtClean="0"/>
              <a:t>  </a:t>
            </a:r>
          </a:p>
          <a:p>
            <a:pPr>
              <a:buNone/>
            </a:pPr>
            <a:r>
              <a:rPr lang="en-US" b="1" dirty="0" smtClean="0"/>
              <a:t>    KNOWLEDGE</a:t>
            </a:r>
            <a:r>
              <a:rPr lang="ar-SA" b="1" dirty="0" smtClean="0"/>
              <a:t>  </a:t>
            </a: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    Patterns                                               </a:t>
            </a:r>
            <a:r>
              <a:rPr lang="ar-SA" b="1" dirty="0" smtClean="0"/>
              <a:t> المعلومات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INFORMATION              </a:t>
            </a:r>
            <a:r>
              <a:rPr lang="ar-SA" b="1" dirty="0" smtClean="0"/>
              <a:t>             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Unfiltered DATA</a:t>
            </a:r>
            <a:r>
              <a:rPr lang="ar-IQ" b="1" dirty="0" smtClean="0"/>
              <a:t> </a:t>
            </a:r>
            <a:r>
              <a:rPr lang="ar-SA" b="1" dirty="0" smtClean="0"/>
              <a:t>بيانات خام</a:t>
            </a:r>
            <a:r>
              <a:rPr lang="ar-IQ" b="1" dirty="0" smtClean="0"/>
              <a:t>                            </a:t>
            </a:r>
            <a:r>
              <a:rPr lang="ar-SA" b="1" dirty="0" smtClean="0"/>
              <a:t> 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  </a:t>
            </a:r>
            <a:endParaRPr lang="ar-IQ" dirty="0"/>
          </a:p>
        </p:txBody>
      </p:sp>
      <p:cxnSp>
        <p:nvCxnSpPr>
          <p:cNvPr id="6" name="Straight Connector 5"/>
          <p:cNvCxnSpPr/>
          <p:nvPr/>
        </p:nvCxnSpPr>
        <p:spPr>
          <a:xfrm rot="10800000" flipV="1">
            <a:off x="228600" y="4876800"/>
            <a:ext cx="8686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228600" y="3810000"/>
            <a:ext cx="891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152400" y="2590800"/>
            <a:ext cx="8763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304800" y="1447800"/>
            <a:ext cx="8610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>
            <a:off x="2895600" y="-533400"/>
            <a:ext cx="2667000" cy="6400800"/>
          </a:xfrm>
          <a:prstGeom prst="arc">
            <a:avLst>
              <a:gd name="adj1" fmla="val 17168902"/>
              <a:gd name="adj2" fmla="val 540994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833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    مصادر وانواع المعرفة         أ.د.صلاح الدين عواد الكبيسي</vt:lpstr>
      <vt:lpstr>Slide 2</vt:lpstr>
      <vt:lpstr>أنواع المعرفة</vt:lpstr>
      <vt:lpstr>Slide 4</vt:lpstr>
      <vt:lpstr>Slide 5</vt:lpstr>
      <vt:lpstr>العلاقة بين البيانات والمعلومات والمعرفة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مصادر وانواع المعرفة</dc:title>
  <dc:creator>Alrawasi</dc:creator>
  <cp:lastModifiedBy>Alrawasi</cp:lastModifiedBy>
  <cp:revision>58</cp:revision>
  <dcterms:created xsi:type="dcterms:W3CDTF">2006-08-16T00:00:00Z</dcterms:created>
  <dcterms:modified xsi:type="dcterms:W3CDTF">2023-10-29T17:19:35Z</dcterms:modified>
</cp:coreProperties>
</file>