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a:normAutofit fontScale="90000"/>
          </a:bodyPr>
          <a:lstStyle/>
          <a:p>
            <a:r>
              <a:rPr lang="ar-IQ" b="1" dirty="0" smtClean="0"/>
              <a:t>مفهوم ادارة </a:t>
            </a:r>
            <a:r>
              <a:rPr lang="ar-IQ" b="1" dirty="0" smtClean="0"/>
              <a:t>المعرفة </a:t>
            </a:r>
            <a:br>
              <a:rPr lang="ar-IQ" b="1" dirty="0" smtClean="0"/>
            </a:br>
            <a:r>
              <a:rPr lang="ar-IQ" sz="3100" b="1" dirty="0" smtClean="0"/>
              <a:t>أ.د.صلاح الدين عواد الكبيسي</a:t>
            </a:r>
            <a:endParaRPr lang="ar-IQ" sz="3100" b="1" dirty="0"/>
          </a:p>
        </p:txBody>
      </p:sp>
      <p:sp>
        <p:nvSpPr>
          <p:cNvPr id="3" name="Subtitle 2"/>
          <p:cNvSpPr>
            <a:spLocks noGrp="1"/>
          </p:cNvSpPr>
          <p:nvPr>
            <p:ph type="subTitle" idx="1"/>
          </p:nvPr>
        </p:nvSpPr>
        <p:spPr>
          <a:xfrm>
            <a:off x="152400" y="1676400"/>
            <a:ext cx="8534400" cy="4953000"/>
          </a:xfrm>
        </p:spPr>
        <p:txBody>
          <a:bodyPr>
            <a:normAutofit/>
          </a:bodyPr>
          <a:lstStyle/>
          <a:p>
            <a:pPr algn="just" rtl="1">
              <a:buFont typeface="Arial" pitchFamily="34" charset="0"/>
              <a:buChar char="•"/>
            </a:pPr>
            <a:r>
              <a:rPr lang="ar-IQ" b="1" dirty="0" smtClean="0">
                <a:solidFill>
                  <a:schemeClr val="tx1"/>
                </a:solidFill>
              </a:rPr>
              <a:t>- </a:t>
            </a:r>
            <a:r>
              <a:rPr lang="ar-SA" sz="2400" b="1" dirty="0" smtClean="0">
                <a:solidFill>
                  <a:schemeClr val="tx1"/>
                </a:solidFill>
              </a:rPr>
              <a:t>بات من الصعب التسليم بوجود مفهوم جامع يمكن ان يعطي فهماً شاملاً لها</a:t>
            </a:r>
            <a:endParaRPr lang="ar-IQ" sz="2400" b="1" dirty="0" smtClean="0">
              <a:solidFill>
                <a:schemeClr val="tx1"/>
              </a:solidFill>
            </a:endParaRPr>
          </a:p>
          <a:p>
            <a:pPr algn="just" rtl="1"/>
            <a:r>
              <a:rPr lang="ar-IQ" sz="2400" b="1" dirty="0" smtClean="0">
                <a:solidFill>
                  <a:schemeClr val="tx1"/>
                </a:solidFill>
              </a:rPr>
              <a:t>         </a:t>
            </a:r>
            <a:r>
              <a:rPr lang="ar-SA" sz="2400" b="1" dirty="0" smtClean="0">
                <a:solidFill>
                  <a:schemeClr val="tx1"/>
                </a:solidFill>
              </a:rPr>
              <a:t> </a:t>
            </a:r>
            <a:r>
              <a:rPr lang="ar-IQ" sz="2400" b="1" dirty="0" smtClean="0">
                <a:solidFill>
                  <a:schemeClr val="tx1"/>
                </a:solidFill>
              </a:rPr>
              <a:t>    </a:t>
            </a:r>
            <a:r>
              <a:rPr lang="ar-SA" sz="2400" b="1" dirty="0" smtClean="0">
                <a:solidFill>
                  <a:schemeClr val="tx1"/>
                </a:solidFill>
              </a:rPr>
              <a:t>ويعود ذلك إلى سببين:</a:t>
            </a:r>
            <a:endParaRPr lang="en-US" sz="2400" b="1" dirty="0" smtClean="0">
              <a:solidFill>
                <a:schemeClr val="tx1"/>
              </a:solidFill>
            </a:endParaRPr>
          </a:p>
          <a:p>
            <a:pPr lvl="0" algn="just" rtl="1"/>
            <a:r>
              <a:rPr lang="ar-SA" sz="2400" b="1" dirty="0" smtClean="0">
                <a:solidFill>
                  <a:schemeClr val="tx1"/>
                </a:solidFill>
              </a:rPr>
              <a:t> </a:t>
            </a:r>
            <a:r>
              <a:rPr lang="ar-SA" sz="2400" b="1" dirty="0" smtClean="0">
                <a:solidFill>
                  <a:srgbClr val="FF0000"/>
                </a:solidFill>
              </a:rPr>
              <a:t>السبب الاول </a:t>
            </a:r>
            <a:r>
              <a:rPr lang="ar-SA" sz="2400" b="1" dirty="0" smtClean="0">
                <a:solidFill>
                  <a:schemeClr val="tx1"/>
                </a:solidFill>
              </a:rPr>
              <a:t>:ان ميدان إدارة المعرفة واسع جداً .</a:t>
            </a:r>
            <a:endParaRPr lang="en-US" sz="2400" b="1" dirty="0" smtClean="0">
              <a:solidFill>
                <a:schemeClr val="tx1"/>
              </a:solidFill>
            </a:endParaRPr>
          </a:p>
          <a:p>
            <a:pPr lvl="0" algn="just" rtl="1"/>
            <a:r>
              <a:rPr lang="ar-SA" sz="2400" b="1" dirty="0" smtClean="0">
                <a:solidFill>
                  <a:srgbClr val="FF0000"/>
                </a:solidFill>
              </a:rPr>
              <a:t>السبب الثاني</a:t>
            </a:r>
            <a:r>
              <a:rPr lang="ar-SA" sz="2400" b="1" dirty="0" smtClean="0">
                <a:solidFill>
                  <a:schemeClr val="tx1"/>
                </a:solidFill>
              </a:rPr>
              <a:t>: هو ديناميكية هذا الموضوع بمعنى التبدلات السريعة في المجالات التي يشملها والعمليات التي يغطيها</a:t>
            </a:r>
            <a:r>
              <a:rPr lang="ar-SA" b="1" dirty="0" smtClean="0">
                <a:solidFill>
                  <a:schemeClr val="tx1"/>
                </a:solidFill>
              </a:rPr>
              <a:t>. </a:t>
            </a:r>
            <a:endParaRPr lang="ar-IQ" b="1" dirty="0" smtClean="0">
              <a:solidFill>
                <a:schemeClr val="tx1"/>
              </a:solidFill>
            </a:endParaRPr>
          </a:p>
          <a:p>
            <a:pPr lvl="0" algn="just" rtl="1"/>
            <a:r>
              <a:rPr lang="ar-IQ" b="1" dirty="0" smtClean="0">
                <a:solidFill>
                  <a:schemeClr val="tx1"/>
                </a:solidFill>
              </a:rPr>
              <a:t>*-</a:t>
            </a:r>
            <a:r>
              <a:rPr lang="ar-SA" sz="2400" b="1" dirty="0" smtClean="0">
                <a:solidFill>
                  <a:schemeClr val="tx1"/>
                </a:solidFill>
              </a:rPr>
              <a:t>الاختلاف في تطوير مفهوم إدارة المعرفة يبدو أوضح اذا ما تناولته المنظمات الصناعية أو الخدمية والاستشارية وعلى وجه الخصوص الصناعية التي تنظر إلى المعرفة على انها </a:t>
            </a:r>
            <a:r>
              <a:rPr lang="ar-SA" sz="2400" b="1" dirty="0" smtClean="0">
                <a:solidFill>
                  <a:srgbClr val="FF0000"/>
                </a:solidFill>
              </a:rPr>
              <a:t>وسيلة</a:t>
            </a:r>
            <a:r>
              <a:rPr lang="ar-SA" sz="2400" b="1" dirty="0" smtClean="0">
                <a:solidFill>
                  <a:schemeClr val="tx1"/>
                </a:solidFill>
              </a:rPr>
              <a:t> للوصول إلى الغاية اما المنظمات الاستشارية وبيوت الخبرة فتنظر إلى المعرفة بأنها </a:t>
            </a:r>
            <a:r>
              <a:rPr lang="ar-SA" sz="2400" b="1" dirty="0" smtClean="0">
                <a:solidFill>
                  <a:srgbClr val="FF0000"/>
                </a:solidFill>
              </a:rPr>
              <a:t>الغاية</a:t>
            </a:r>
            <a:r>
              <a:rPr lang="ar-SA" sz="2400" b="1" dirty="0" smtClean="0">
                <a:solidFill>
                  <a:schemeClr val="tx1"/>
                </a:solidFill>
              </a:rPr>
              <a:t> </a:t>
            </a:r>
            <a:r>
              <a:rPr lang="ar-SA" sz="2400" b="1" dirty="0" smtClean="0">
                <a:solidFill>
                  <a:srgbClr val="FF0000"/>
                </a:solidFill>
              </a:rPr>
              <a:t>والمنتج النهائي </a:t>
            </a:r>
            <a:r>
              <a:rPr lang="ar-SA" sz="2400" b="1" dirty="0" smtClean="0">
                <a:solidFill>
                  <a:schemeClr val="tx1"/>
                </a:solidFill>
              </a:rPr>
              <a:t>الذي تتاجر به، واسهم ذلك في زيادة الاختلاف في بلورة المفهوم</a:t>
            </a:r>
            <a:r>
              <a:rPr lang="ar-IQ" sz="2400" b="1" dirty="0" smtClean="0">
                <a:solidFill>
                  <a:schemeClr val="tx1"/>
                </a:solidFill>
              </a:rPr>
              <a:t>.</a:t>
            </a:r>
            <a:endParaRPr lang="en-US" sz="2400" b="1" dirty="0" smtClean="0">
              <a:solidFill>
                <a:schemeClr val="tx1"/>
              </a:solidFill>
            </a:endParaRPr>
          </a:p>
          <a:p>
            <a:pPr algn="r" rtl="1"/>
            <a:endParaRPr lang="ar-IQ"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77000"/>
          </a:xfrm>
        </p:spPr>
        <p:txBody>
          <a:bodyPr>
            <a:normAutofit/>
          </a:bodyPr>
          <a:lstStyle/>
          <a:p>
            <a:pPr algn="r" rtl="1">
              <a:buNone/>
            </a:pPr>
            <a:r>
              <a:rPr lang="ar-IQ" dirty="0" smtClean="0"/>
              <a:t>*- </a:t>
            </a:r>
            <a:r>
              <a:rPr lang="ar-IQ" b="1" dirty="0" smtClean="0"/>
              <a:t>تم تناول مفهوم ادارة المعرفة من منظورات مختلفة وكالآتي </a:t>
            </a:r>
            <a:r>
              <a:rPr lang="ar-IQ" dirty="0" smtClean="0"/>
              <a:t>:</a:t>
            </a:r>
          </a:p>
          <a:p>
            <a:pPr algn="just" rtl="1">
              <a:buNone/>
            </a:pPr>
            <a:r>
              <a:rPr lang="ar-IQ" dirty="0" smtClean="0">
                <a:solidFill>
                  <a:srgbClr val="FF0000"/>
                </a:solidFill>
              </a:rPr>
              <a:t>1-</a:t>
            </a:r>
            <a:r>
              <a:rPr lang="ar-IQ" dirty="0" smtClean="0"/>
              <a:t> </a:t>
            </a:r>
            <a:r>
              <a:rPr lang="ar-SA" b="1" dirty="0" smtClean="0">
                <a:solidFill>
                  <a:srgbClr val="FF0000"/>
                </a:solidFill>
              </a:rPr>
              <a:t>منظور إدارة الوثائق</a:t>
            </a:r>
            <a:r>
              <a:rPr lang="ar-SA" dirty="0" smtClean="0"/>
              <a:t>: </a:t>
            </a:r>
            <a:r>
              <a:rPr lang="ar-SA" b="1" dirty="0" smtClean="0"/>
              <a:t>يشير </a:t>
            </a:r>
            <a:r>
              <a:rPr lang="ar-IQ" b="1" dirty="0" smtClean="0"/>
              <a:t>على</a:t>
            </a:r>
            <a:r>
              <a:rPr lang="ar-SA" b="1" dirty="0" smtClean="0"/>
              <a:t> انها استخلاص المعرفة من الأفراد وتحليلها وتشكيلها وتطويرها إلى وثائق مطبوعة أو الكترونية ليسهل على الآخرين فهمها وتطبيقها. ويركز على ادامة الوثائق بوصفها مخرجات للمعرفة وهذا المفهوم </a:t>
            </a:r>
            <a:r>
              <a:rPr lang="ar-IQ" b="1" dirty="0" smtClean="0"/>
              <a:t>قاصر</a:t>
            </a:r>
            <a:r>
              <a:rPr lang="ar-SA" b="1" dirty="0" smtClean="0"/>
              <a:t> كونه لايغطي سوى جانب واحد وهو المعرفة الظاهرة.</a:t>
            </a:r>
            <a:endParaRPr lang="ar-IQ" b="1" dirty="0" smtClean="0"/>
          </a:p>
          <a:p>
            <a:pPr lvl="0" algn="just" rtl="1">
              <a:buNone/>
            </a:pPr>
            <a:r>
              <a:rPr lang="ar-IQ" dirty="0" smtClean="0">
                <a:solidFill>
                  <a:srgbClr val="FF0000"/>
                </a:solidFill>
              </a:rPr>
              <a:t>2-</a:t>
            </a:r>
            <a:r>
              <a:rPr lang="ar-SA" b="1" dirty="0" smtClean="0">
                <a:solidFill>
                  <a:srgbClr val="FF0000"/>
                </a:solidFill>
              </a:rPr>
              <a:t>إدارة المعرفة في المنظور التقني</a:t>
            </a:r>
            <a:r>
              <a:rPr lang="ar-SA" dirty="0" smtClean="0"/>
              <a:t>:</a:t>
            </a:r>
            <a:r>
              <a:rPr lang="ar-SA" b="1" dirty="0" smtClean="0"/>
              <a:t> يركز على دور تقنية المعلومات كمسوق لإدارة المعرفة، باستخدام تقنيات تسهل نشر المعرفة وتطبيقها. </a:t>
            </a:r>
            <a:endParaRPr lang="en-US" b="1" dirty="0" smtClean="0"/>
          </a:p>
          <a:p>
            <a:pPr algn="just">
              <a:buNone/>
            </a:pPr>
            <a:r>
              <a:rPr lang="ar-SA" dirty="0" smtClean="0"/>
              <a:t>   </a:t>
            </a:r>
            <a:r>
              <a:rPr lang="ar-SA" b="1" dirty="0" smtClean="0">
                <a:solidFill>
                  <a:srgbClr val="FF0000"/>
                </a:solidFill>
              </a:rPr>
              <a:t>عرفت</a:t>
            </a:r>
            <a:r>
              <a:rPr lang="ar-SA" dirty="0" smtClean="0"/>
              <a:t> </a:t>
            </a:r>
            <a:r>
              <a:rPr lang="ar-SA" b="1" dirty="0" smtClean="0"/>
              <a:t>وفق هذا المنظور بأنها تجسيد العمليات التنظيمية التي تبحث في تداؤبية مزج قابلية تقنيات المعلومات على معالجة البيانات والمعلومات وقابلية الابداع والابتكار للأشخاص</a:t>
            </a:r>
            <a:r>
              <a:rPr lang="ar-SA"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lnSpcReduction="10000"/>
          </a:bodyPr>
          <a:lstStyle/>
          <a:p>
            <a:pPr marL="182563" lvl="0" indent="-182563" algn="just" rtl="1">
              <a:buNone/>
            </a:pPr>
            <a:r>
              <a:rPr lang="ar-IQ" b="1" dirty="0" smtClean="0">
                <a:solidFill>
                  <a:srgbClr val="FF0000"/>
                </a:solidFill>
              </a:rPr>
              <a:t>3- </a:t>
            </a:r>
            <a:r>
              <a:rPr lang="ar-SA" b="1" dirty="0" smtClean="0">
                <a:solidFill>
                  <a:srgbClr val="FF0000"/>
                </a:solidFill>
              </a:rPr>
              <a:t>دارة المعرفة في المنظور الفني – الاجتماعي</a:t>
            </a:r>
            <a:r>
              <a:rPr lang="ar-SA" dirty="0" smtClean="0">
                <a:solidFill>
                  <a:srgbClr val="FF0000"/>
                </a:solidFill>
              </a:rPr>
              <a:t> </a:t>
            </a:r>
            <a:r>
              <a:rPr lang="ar-SA" dirty="0" smtClean="0"/>
              <a:t>: </a:t>
            </a:r>
            <a:r>
              <a:rPr lang="ar-SA" b="1" dirty="0" smtClean="0"/>
              <a:t>يركز </a:t>
            </a:r>
            <a:r>
              <a:rPr lang="ar-IQ" b="1" dirty="0" smtClean="0"/>
              <a:t>على</a:t>
            </a:r>
            <a:r>
              <a:rPr lang="ar-SA" b="1" dirty="0" smtClean="0"/>
              <a:t> ان المنظمات مؤلفة من الاشخاص الذين ينتجون السلع والخدمات باستعمال بعض التقنيات .جاء هذا المفهوم مـع شيوع مفاهيم جديدة مثل المنظمة المتعلم</a:t>
            </a:r>
            <a:r>
              <a:rPr lang="ar-IQ" b="1" dirty="0" smtClean="0"/>
              <a:t>ة</a:t>
            </a:r>
            <a:r>
              <a:rPr lang="ar-SA" b="1" dirty="0" smtClean="0"/>
              <a:t> وثقافة المشاركة فقد عرفت على انها الفهم الواعي والذكي لثقافة المنظمة والقدرة على الاستخدام والتطبيق للتغيير الحاصل في هذه الثقافة. هذا </a:t>
            </a:r>
            <a:r>
              <a:rPr lang="ar-IQ" b="1" dirty="0" smtClean="0"/>
              <a:t>ال</a:t>
            </a:r>
            <a:r>
              <a:rPr lang="ar-SA" b="1" dirty="0" smtClean="0"/>
              <a:t>مفهوم  يركز على الطبيعة الاجتماعية،التي يتم بموجبها توليد المعرفة والمشاركة به</a:t>
            </a:r>
            <a:r>
              <a:rPr lang="ar-IQ" b="1" dirty="0" smtClean="0"/>
              <a:t>ا </a:t>
            </a:r>
            <a:r>
              <a:rPr lang="ar-IQ" dirty="0" smtClean="0"/>
              <a:t>.</a:t>
            </a:r>
          </a:p>
          <a:p>
            <a:pPr marL="182563" lvl="0" indent="-182563" algn="just" rtl="1">
              <a:buNone/>
            </a:pPr>
            <a:r>
              <a:rPr lang="ar-IQ" dirty="0" smtClean="0">
                <a:solidFill>
                  <a:srgbClr val="FF0000"/>
                </a:solidFill>
              </a:rPr>
              <a:t>4- </a:t>
            </a:r>
            <a:r>
              <a:rPr lang="ar-SA" b="1" dirty="0" smtClean="0">
                <a:solidFill>
                  <a:srgbClr val="FF0000"/>
                </a:solidFill>
              </a:rPr>
              <a:t>إدارة المعرفة وفق منظور القيمة المضافة</a:t>
            </a:r>
            <a:r>
              <a:rPr lang="ar-SA" dirty="0" smtClean="0">
                <a:solidFill>
                  <a:srgbClr val="FF0000"/>
                </a:solidFill>
              </a:rPr>
              <a:t> </a:t>
            </a:r>
            <a:r>
              <a:rPr lang="ar-SA" dirty="0" smtClean="0"/>
              <a:t>: </a:t>
            </a:r>
            <a:r>
              <a:rPr lang="ar-SA" b="1" dirty="0" smtClean="0"/>
              <a:t>يركز هذا المنظور في مفهوم إدارة المعرفة على دورها في خلق القيمة من المعرفة التي تعد نتاجاً لها ومدى مساهمتها في خلق القيمة المضافة، وان إدارة المعرفة بوصفها تطور فكري انتقل بنا من الفكرة الشائعة لقيد سلسلة قيمة المعلومات إلى سلسلة قيمة المعرفة</a:t>
            </a:r>
            <a:r>
              <a:rPr lang="ar-IQ" b="1" dirty="0" smtClean="0"/>
              <a:t>.</a:t>
            </a: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pPr algn="just" rtl="1">
              <a:buNone/>
            </a:pPr>
            <a:r>
              <a:rPr lang="ar-IQ" b="1" dirty="0" smtClean="0">
                <a:solidFill>
                  <a:srgbClr val="FF0000"/>
                </a:solidFill>
              </a:rPr>
              <a:t>5</a:t>
            </a:r>
            <a:r>
              <a:rPr lang="ar-SA" b="1" dirty="0" smtClean="0">
                <a:solidFill>
                  <a:srgbClr val="FF0000"/>
                </a:solidFill>
              </a:rPr>
              <a:t>- إدارة المعرفة من منظور مالي</a:t>
            </a:r>
            <a:r>
              <a:rPr lang="ar-SA" dirty="0" smtClean="0"/>
              <a:t>: </a:t>
            </a:r>
            <a:r>
              <a:rPr lang="ar-SA" b="1" dirty="0" smtClean="0"/>
              <a:t>أعطى بعض الباحثين مفهوماً لإدارة المعرفة من زاوية كونها موجوداً غير ملموس لكنه محسوس أو انها رأس مال فكري</a:t>
            </a:r>
            <a:r>
              <a:rPr lang="ar-IQ" b="1" dirty="0" smtClean="0"/>
              <a:t>.</a:t>
            </a:r>
            <a:r>
              <a:rPr lang="ar-IQ" b="1" baseline="30000" dirty="0" smtClean="0"/>
              <a:t> </a:t>
            </a:r>
            <a:endParaRPr lang="en-US" b="1" dirty="0" smtClean="0"/>
          </a:p>
          <a:p>
            <a:pPr algn="just" rtl="1">
              <a:buNone/>
            </a:pPr>
            <a:r>
              <a:rPr lang="ar-IQ" dirty="0" smtClean="0">
                <a:solidFill>
                  <a:srgbClr val="FF0000"/>
                </a:solidFill>
              </a:rPr>
              <a:t>6- </a:t>
            </a:r>
            <a:r>
              <a:rPr lang="ar-SA" b="1" dirty="0" smtClean="0">
                <a:solidFill>
                  <a:srgbClr val="FF0000"/>
                </a:solidFill>
              </a:rPr>
              <a:t>إدارة المعرفة من منظور المنظمة المعرفية</a:t>
            </a:r>
            <a:r>
              <a:rPr lang="ar-SA" dirty="0" smtClean="0"/>
              <a:t>: </a:t>
            </a:r>
            <a:r>
              <a:rPr lang="ar-SA" b="1" dirty="0" smtClean="0"/>
              <a:t>ينظر هذا الاتجاه إلى إدارة المعرفة على انها ليست مجرد مبادرة أو مشروع، بل هي مفهوم شامل لكل اقسام المنظمة ويركز علــى قيمــة المعرفــة كنتاج لإدارة المعرفة تدرك في نموذج العمل. </a:t>
            </a:r>
            <a:endParaRPr lang="en-US" b="1" dirty="0" smtClean="0"/>
          </a:p>
          <a:p>
            <a:pPr algn="just" rtl="1">
              <a:buNone/>
            </a:pPr>
            <a:r>
              <a:rPr lang="ar-SA" b="1" dirty="0" smtClean="0"/>
              <a:t>      وفق هذا المنظور يكون توليد المعرفة ورفعها المصدر الرئيس للقيمة المضافة</a:t>
            </a:r>
            <a:r>
              <a:rPr lang="ar-IQ" b="1" dirty="0" smtClean="0"/>
              <a:t> </a:t>
            </a:r>
            <a:r>
              <a:rPr lang="ar-SA" b="1" dirty="0" smtClean="0"/>
              <a:t>ونوعاً من الميزة التنافسية وان معظم مستخدميها ذوو مؤهلات عالية وثقافة رفيعة أي انهم صناع معرفة</a:t>
            </a:r>
            <a:r>
              <a:rPr lang="ar-SA" dirty="0" smtClean="0"/>
              <a:t> </a:t>
            </a:r>
            <a:r>
              <a:rPr lang="ar-IQ" dirty="0" smtClean="0"/>
              <a:t>.</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fontScale="92500" lnSpcReduction="10000"/>
          </a:bodyPr>
          <a:lstStyle/>
          <a:p>
            <a:pPr algn="just" rtl="1">
              <a:buNone/>
            </a:pPr>
            <a:r>
              <a:rPr lang="ar-IQ" dirty="0" smtClean="0">
                <a:solidFill>
                  <a:srgbClr val="FF0000"/>
                </a:solidFill>
              </a:rPr>
              <a:t>7</a:t>
            </a:r>
            <a:r>
              <a:rPr lang="ar-SA" dirty="0" smtClean="0">
                <a:solidFill>
                  <a:srgbClr val="FF0000"/>
                </a:solidFill>
              </a:rPr>
              <a:t>- </a:t>
            </a:r>
            <a:r>
              <a:rPr lang="ar-SA" b="1" dirty="0" smtClean="0">
                <a:solidFill>
                  <a:srgbClr val="FF0000"/>
                </a:solidFill>
              </a:rPr>
              <a:t>إدارة المعرفة من منظور العملية </a:t>
            </a:r>
            <a:r>
              <a:rPr lang="ar-SA" dirty="0" smtClean="0"/>
              <a:t>: </a:t>
            </a:r>
            <a:r>
              <a:rPr lang="ar-SA" b="1" dirty="0" smtClean="0"/>
              <a:t>ركز اغلب الباحثين في تناولهم لمفهوم إدارة المعرفة على انها عملية</a:t>
            </a:r>
            <a:r>
              <a:rPr lang="ar-IQ" b="1" dirty="0" smtClean="0"/>
              <a:t>.</a:t>
            </a:r>
            <a:r>
              <a:rPr lang="ar-SA" b="1" dirty="0" smtClean="0"/>
              <a:t>  وعرفت على انها العملية النظامية التكاملية لتنسيق نشاطات المنظمة في ضوء اكتساب المعرفة وخلقها وخزنها والمشاركة فيها وتطويرها وتكرارها من قبل الأفراد والجماعات  </a:t>
            </a:r>
            <a:r>
              <a:rPr lang="ar-IQ" b="1" dirty="0" smtClean="0"/>
              <a:t>ل</a:t>
            </a:r>
            <a:r>
              <a:rPr lang="ar-SA" b="1" dirty="0" smtClean="0"/>
              <a:t>تحقيق </a:t>
            </a:r>
            <a:r>
              <a:rPr lang="en-US" b="1" dirty="0" smtClean="0"/>
              <a:t>.</a:t>
            </a:r>
            <a:r>
              <a:rPr lang="ar-SA" b="1" dirty="0" smtClean="0"/>
              <a:t>الاهداف التنظيمية الرئيسة</a:t>
            </a:r>
            <a:r>
              <a:rPr lang="ar-IQ" dirty="0" smtClean="0"/>
              <a:t>.</a:t>
            </a:r>
          </a:p>
          <a:p>
            <a:pPr algn="just" rtl="1">
              <a:buNone/>
            </a:pPr>
            <a:r>
              <a:rPr lang="ar-SA" dirty="0" smtClean="0"/>
              <a:t> </a:t>
            </a:r>
            <a:r>
              <a:rPr lang="ar-SA" b="1" dirty="0" smtClean="0"/>
              <a:t>وميّز (</a:t>
            </a:r>
            <a:r>
              <a:rPr lang="en-US" b="1" dirty="0" smtClean="0"/>
              <a:t>Daft,2001</a:t>
            </a:r>
            <a:r>
              <a:rPr lang="ar-SA" b="1" dirty="0" smtClean="0"/>
              <a:t>) بين مفهومين لإدارة المعرفة تبعاً لاختلاف المعرفة ذاتها هما: </a:t>
            </a:r>
            <a:endParaRPr lang="en-US" b="1" dirty="0" smtClean="0"/>
          </a:p>
          <a:p>
            <a:pPr algn="just" rtl="1">
              <a:buNone/>
            </a:pPr>
            <a:r>
              <a:rPr lang="ar-SA" b="1" dirty="0" smtClean="0"/>
              <a:t>*-</a:t>
            </a:r>
            <a:r>
              <a:rPr lang="ar-SA" b="1" dirty="0" smtClean="0">
                <a:solidFill>
                  <a:srgbClr val="FF0000"/>
                </a:solidFill>
              </a:rPr>
              <a:t>الأول</a:t>
            </a:r>
            <a:r>
              <a:rPr lang="ar-SA" b="1" dirty="0" smtClean="0"/>
              <a:t> يتعلق بمفهوم إدارة المعرفة الظاهرة وهي التي تتعلق بجمع المعلومات وتصنيفها وترميزها لغرض خزنها في قواعد البيانات لتمكين مستخدمي المنظمة من الوصول إليها وقت الحاجة.</a:t>
            </a:r>
            <a:endParaRPr lang="en-US" b="1" dirty="0" smtClean="0"/>
          </a:p>
          <a:p>
            <a:pPr algn="just" rtl="1">
              <a:buNone/>
            </a:pPr>
            <a:r>
              <a:rPr lang="ar-SA" b="1" dirty="0" smtClean="0"/>
              <a:t>*-</a:t>
            </a:r>
            <a:r>
              <a:rPr lang="ar-SA" b="1" dirty="0" smtClean="0">
                <a:solidFill>
                  <a:srgbClr val="FF0000"/>
                </a:solidFill>
              </a:rPr>
              <a:t>الثاني</a:t>
            </a:r>
            <a:r>
              <a:rPr lang="ar-SA" b="1" dirty="0" smtClean="0"/>
              <a:t> هو مفهوم إدارة المعرفة الضمنية وهو قيام المنظمة برفع مستوى معرفة منتسبيها وزيادة خبراتهم من خلال المقابلات والحوار وجهاً لوجه مع أصحاب الخبرة ويركز هذا المفهوم على شبكات الاتصال لتسهيل المشاركة بالمعرفة. </a:t>
            </a:r>
            <a:endParaRPr lang="ar-IQ" b="1" dirty="0" smtClean="0"/>
          </a:p>
          <a:p>
            <a:pPr algn="r" rtl="1">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algn="just" rtl="1">
              <a:buNone/>
            </a:pPr>
            <a:r>
              <a:rPr lang="ar-SA" b="1" dirty="0" smtClean="0"/>
              <a:t>هناك صعوبة في التسليم بتقسيم المفهوم طبقاً لوجهة نظر (</a:t>
            </a:r>
            <a:r>
              <a:rPr lang="en-US" b="1" dirty="0" smtClean="0"/>
              <a:t>Daft</a:t>
            </a:r>
            <a:r>
              <a:rPr lang="ar-SA" b="1" dirty="0" smtClean="0"/>
              <a:t>) فبالرغم من ضرورة تصنيف المعرفة إلى ضمنية وظاهرة الا ان عملية إدارة المعرفة يجب النظر إليها كعملية تكاملية فليست هناك منظمة كل معرفتها ضمنية فقط أو ظاهرة فقط.</a:t>
            </a:r>
            <a:endParaRPr lang="en-US" b="1" dirty="0" smtClean="0"/>
          </a:p>
          <a:p>
            <a:pPr algn="just" rtl="1">
              <a:buNone/>
            </a:pPr>
            <a:r>
              <a:rPr lang="ar-IQ" b="1" dirty="0" smtClean="0"/>
              <a:t>*</a:t>
            </a:r>
            <a:r>
              <a:rPr lang="ar-SA" b="1" dirty="0" smtClean="0"/>
              <a:t> من خلال التعريفات لإدارة المعرفة أعلاه نضع مفهوماً نراه شاملاً لإدارة المعرفة وهو </a:t>
            </a:r>
            <a:r>
              <a:rPr lang="ar-SA" dirty="0" smtClean="0"/>
              <a:t>(</a:t>
            </a:r>
            <a:r>
              <a:rPr lang="ar-SA" b="1" dirty="0" smtClean="0"/>
              <a:t>انها المصطلح المعبر عن العمليات والادوات والسلوكيات التي يشترك بصياغتها وادائها المستفيدون من المنظمة لاكتساب وخزن وتوزيع المعرفة وعكسها في عمليات الاعمال للوصول إلى افضل التطبيقات بقصد المنافسة طويلة الامد والتكيف</a:t>
            </a:r>
            <a:r>
              <a:rPr lang="ar-SA" dirty="0" smtClean="0"/>
              <a: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ar-SA" b="1" dirty="0" smtClean="0"/>
              <a:t>أهمية إدارة المعرفة </a:t>
            </a:r>
            <a:endParaRPr lang="ar-IQ" b="1" dirty="0"/>
          </a:p>
        </p:txBody>
      </p:sp>
      <p:sp>
        <p:nvSpPr>
          <p:cNvPr id="3" name="Content Placeholder 2"/>
          <p:cNvSpPr>
            <a:spLocks noGrp="1"/>
          </p:cNvSpPr>
          <p:nvPr>
            <p:ph idx="1"/>
          </p:nvPr>
        </p:nvSpPr>
        <p:spPr>
          <a:xfrm>
            <a:off x="152400" y="914400"/>
            <a:ext cx="8839200" cy="5943600"/>
          </a:xfrm>
        </p:spPr>
        <p:txBody>
          <a:bodyPr>
            <a:normAutofit fontScale="40000" lnSpcReduction="20000"/>
          </a:bodyPr>
          <a:lstStyle/>
          <a:p>
            <a:pPr algn="r" rtl="1">
              <a:buNone/>
            </a:pPr>
            <a:r>
              <a:rPr lang="ar-IQ" sz="5100" b="1" dirty="0" smtClean="0"/>
              <a:t> </a:t>
            </a:r>
            <a:r>
              <a:rPr lang="ar-SA" sz="5900" b="1" dirty="0" smtClean="0"/>
              <a:t>يمكن إجمال أهمية إدارة المعرفة بالنقاط الآتية : </a:t>
            </a:r>
            <a:r>
              <a:rPr lang="en-US" sz="5900" b="1" dirty="0" smtClean="0"/>
              <a:t>  </a:t>
            </a:r>
          </a:p>
          <a:p>
            <a:pPr algn="r" rtl="1">
              <a:buNone/>
            </a:pPr>
            <a:r>
              <a:rPr lang="ar-IQ" sz="5900" b="1" dirty="0" smtClean="0"/>
              <a:t>1</a:t>
            </a:r>
            <a:r>
              <a:rPr lang="ar-SA" sz="5900" b="1" dirty="0" smtClean="0"/>
              <a:t>- تعد إدارة المعرفة فرصة كبيرة للمنظمات لتخفيض التكاليف ورفع موجوداتها الداخلية لتوليد الايرادات الجديدة وتجديد ذاتها.</a:t>
            </a:r>
            <a:endParaRPr lang="en-US" sz="5900" b="1" dirty="0" smtClean="0"/>
          </a:p>
          <a:p>
            <a:pPr algn="r" rtl="1">
              <a:buNone/>
            </a:pPr>
            <a:r>
              <a:rPr lang="ar-IQ" sz="5900" b="1" dirty="0" smtClean="0"/>
              <a:t>2</a:t>
            </a:r>
            <a:r>
              <a:rPr lang="ar-SA" sz="5900" b="1" dirty="0" smtClean="0"/>
              <a:t>- تعد عملية  تكاملية لتنسيق نشاطات المنظمة المختلفة </a:t>
            </a:r>
            <a:r>
              <a:rPr lang="ar-IQ" sz="5900" b="1" dirty="0" smtClean="0"/>
              <a:t>ل</a:t>
            </a:r>
            <a:r>
              <a:rPr lang="ar-SA" sz="5900" b="1" dirty="0" smtClean="0"/>
              <a:t>تحقيق أهدافها وتحسين ادا</a:t>
            </a:r>
            <a:r>
              <a:rPr lang="ar-IQ" sz="5900" b="1" dirty="0" smtClean="0"/>
              <a:t>ئها.</a:t>
            </a:r>
            <a:r>
              <a:rPr lang="ar-SA" sz="5900" b="1" dirty="0" smtClean="0"/>
              <a:t> </a:t>
            </a:r>
            <a:endParaRPr lang="en-US" sz="5900" b="1" dirty="0" smtClean="0"/>
          </a:p>
          <a:p>
            <a:pPr algn="r" rtl="1">
              <a:buNone/>
            </a:pPr>
            <a:r>
              <a:rPr lang="ar-IQ" sz="5900" b="1" dirty="0" smtClean="0"/>
              <a:t>3</a:t>
            </a:r>
            <a:r>
              <a:rPr lang="ar-SA" sz="5900" b="1" dirty="0" smtClean="0"/>
              <a:t>- تتيح إدارة المعرفة للمنظمة تحديد المعرفة المطلوبة وتوثيق المتوفر منها وتطويرها وتعظيم قيمتها والمشاركة بها وتطبيقها وتقييمها.</a:t>
            </a:r>
            <a:endParaRPr lang="ar-IQ" sz="5900" b="1" dirty="0" smtClean="0"/>
          </a:p>
          <a:p>
            <a:pPr algn="r" rtl="1">
              <a:buNone/>
            </a:pPr>
            <a:r>
              <a:rPr lang="ar-IQ" sz="5900" b="1" dirty="0" smtClean="0"/>
              <a:t>4</a:t>
            </a:r>
            <a:r>
              <a:rPr lang="ar-SA" sz="5900" b="1" dirty="0" smtClean="0"/>
              <a:t>- تعد إدارة المعرفة أداة المنظمات الفاعلة لأستثمار رأسمالها الفكري من خلال  جعل الوصول إلى المعرفة المتولدة </a:t>
            </a:r>
            <a:r>
              <a:rPr lang="ar-IQ" sz="5900" b="1" dirty="0" smtClean="0"/>
              <a:t>عنهم</a:t>
            </a:r>
            <a:r>
              <a:rPr lang="ar-SA" sz="5900" b="1" dirty="0" smtClean="0"/>
              <a:t> للأشخاص المحتاجين إليها عملية سهلة وممكنة.</a:t>
            </a:r>
            <a:endParaRPr lang="en-US" sz="5900" b="1" dirty="0" smtClean="0"/>
          </a:p>
          <a:p>
            <a:pPr algn="r" rtl="1">
              <a:buNone/>
            </a:pPr>
            <a:r>
              <a:rPr lang="ar-IQ" sz="5900" b="1" dirty="0" smtClean="0"/>
              <a:t>5</a:t>
            </a:r>
            <a:r>
              <a:rPr lang="ar-SA" sz="5900" b="1" dirty="0" smtClean="0"/>
              <a:t>- تعد أداة تحفيز للمنظمات لتشجيع القدرات الابداعية لمواردها البشرية لخلق معرفة جديدة .</a:t>
            </a:r>
            <a:endParaRPr lang="en-US" sz="5900" b="1" dirty="0" smtClean="0"/>
          </a:p>
          <a:p>
            <a:pPr algn="r" rtl="1">
              <a:buNone/>
            </a:pPr>
            <a:r>
              <a:rPr lang="ar-SA" sz="5900" b="1" dirty="0" smtClean="0"/>
              <a:t>6-توفر الفرصة للحصول على الميزة التنافسية الدائمية للمنظمات عبر مساهمتها</a:t>
            </a:r>
            <a:r>
              <a:rPr lang="ar-IQ" sz="5900" b="1" dirty="0" smtClean="0"/>
              <a:t> </a:t>
            </a:r>
            <a:r>
              <a:rPr lang="ar-SA" sz="5900" b="1" dirty="0" smtClean="0"/>
              <a:t>في تمكين المنظمة من تبني المزيد من الابداعات المتمثلة بطرح سلع  وخدمات جديدة.</a:t>
            </a:r>
            <a:endParaRPr lang="en-US" sz="5900" b="1" dirty="0" smtClean="0"/>
          </a:p>
          <a:p>
            <a:pPr algn="r" rtl="1">
              <a:buNone/>
            </a:pPr>
            <a:r>
              <a:rPr lang="ar-IQ" sz="5900" b="1" dirty="0" smtClean="0"/>
              <a:t>7</a:t>
            </a:r>
            <a:r>
              <a:rPr lang="ar-SA" sz="5900" b="1" dirty="0" smtClean="0"/>
              <a:t>- تدعم الجهود للاستفادة من جميع الموجودات الملموسة وغير الملموسة بتوفير اطار عمل لتعزيز المعرفة التنظيمية. </a:t>
            </a:r>
            <a:endParaRPr lang="en-US" sz="5900" b="1" dirty="0" smtClean="0"/>
          </a:p>
          <a:p>
            <a:pPr algn="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ar-SA" b="1" dirty="0" smtClean="0"/>
              <a:t> </a:t>
            </a:r>
            <a:r>
              <a:rPr lang="en-US" b="1" dirty="0" smtClean="0"/>
              <a:t/>
            </a:r>
            <a:br>
              <a:rPr lang="en-US" b="1" dirty="0" smtClean="0"/>
            </a:br>
            <a:r>
              <a:rPr lang="ar-SA" b="1" dirty="0" smtClean="0"/>
              <a:t>أهداف إدارة المعرفة </a:t>
            </a:r>
            <a:r>
              <a:rPr lang="en-US" b="1" dirty="0" smtClean="0"/>
              <a:t/>
            </a:r>
            <a:br>
              <a:rPr lang="en-US" b="1" dirty="0" smtClean="0"/>
            </a:br>
            <a:endParaRPr lang="ar-IQ" dirty="0"/>
          </a:p>
        </p:txBody>
      </p:sp>
      <p:sp>
        <p:nvSpPr>
          <p:cNvPr id="3" name="Content Placeholder 2"/>
          <p:cNvSpPr>
            <a:spLocks noGrp="1"/>
          </p:cNvSpPr>
          <p:nvPr>
            <p:ph idx="1"/>
          </p:nvPr>
        </p:nvSpPr>
        <p:spPr>
          <a:xfrm>
            <a:off x="228600" y="1219200"/>
            <a:ext cx="8686800" cy="5410200"/>
          </a:xfrm>
        </p:spPr>
        <p:txBody>
          <a:bodyPr>
            <a:normAutofit fontScale="85000" lnSpcReduction="20000"/>
          </a:bodyPr>
          <a:lstStyle/>
          <a:p>
            <a:pPr algn="r" rtl="1"/>
            <a:r>
              <a:rPr lang="ar-SA" b="1" dirty="0" smtClean="0"/>
              <a:t> تهدف إدارة المعرفة إلى تحقيق الآتي :</a:t>
            </a:r>
            <a:endParaRPr lang="en-US" b="1" dirty="0" smtClean="0"/>
          </a:p>
          <a:p>
            <a:pPr algn="r" rtl="1">
              <a:buNone/>
            </a:pPr>
            <a:r>
              <a:rPr lang="ar-IQ" b="1" dirty="0" smtClean="0"/>
              <a:t>1</a:t>
            </a:r>
            <a:r>
              <a:rPr lang="ar-SA" b="1" dirty="0" smtClean="0"/>
              <a:t>- أسر المعرفة من مصادرها وخزنها واعادة استعمالها وتعظيمها.</a:t>
            </a:r>
            <a:endParaRPr lang="en-US" b="1" dirty="0" smtClean="0"/>
          </a:p>
          <a:p>
            <a:pPr algn="r" rtl="1">
              <a:buNone/>
            </a:pPr>
            <a:r>
              <a:rPr lang="ar-IQ" b="1" dirty="0" smtClean="0"/>
              <a:t>2</a:t>
            </a:r>
            <a:r>
              <a:rPr lang="ar-SA" b="1" dirty="0" smtClean="0"/>
              <a:t>- جذب راس مال فكري أكبر لوضع الحلول للمشاكل التي تواجه المنظمة.</a:t>
            </a:r>
            <a:endParaRPr lang="en-US" b="1" dirty="0" smtClean="0"/>
          </a:p>
          <a:p>
            <a:pPr algn="r" rtl="1">
              <a:buNone/>
            </a:pPr>
            <a:r>
              <a:rPr lang="ar-IQ" b="1" dirty="0" smtClean="0"/>
              <a:t>3</a:t>
            </a:r>
            <a:r>
              <a:rPr lang="ar-SA" b="1" dirty="0" smtClean="0"/>
              <a:t>- خلق البيئة التنظيمية واشاعة ثقافة المعرفة والتعلم التي تشجع كل فرد في المنظمة للمشاركة بالمعرفة وفي رفع مستوى  معرفة الآخرين.</a:t>
            </a:r>
            <a:endParaRPr lang="en-US" b="1" dirty="0" smtClean="0"/>
          </a:p>
          <a:p>
            <a:pPr algn="r" rtl="1">
              <a:buNone/>
            </a:pPr>
            <a:r>
              <a:rPr lang="ar-IQ" b="1" dirty="0" smtClean="0"/>
              <a:t>4</a:t>
            </a:r>
            <a:r>
              <a:rPr lang="ar-SA" b="1" dirty="0" smtClean="0"/>
              <a:t>- تحديد المعرفة الجوهرية وكيفية الحصول عليها وحمايتها.</a:t>
            </a:r>
            <a:endParaRPr lang="en-US" b="1" dirty="0" smtClean="0"/>
          </a:p>
          <a:p>
            <a:pPr algn="r" rtl="1">
              <a:buNone/>
            </a:pPr>
            <a:r>
              <a:rPr lang="ar-IQ" b="1" dirty="0" smtClean="0"/>
              <a:t>5</a:t>
            </a:r>
            <a:r>
              <a:rPr lang="ar-SA" b="1" dirty="0" smtClean="0"/>
              <a:t>- التأكد من فاعلية تقنيات المنظمة ومن تحويل المعرفة الضمنية إلى معرفة ظاهرة وتعظيم العوائد من الملكية الفكرية عبر استخدام الاختراعات .</a:t>
            </a:r>
            <a:endParaRPr lang="en-US" b="1" dirty="0" smtClean="0"/>
          </a:p>
          <a:p>
            <a:pPr algn="r" rtl="1">
              <a:buNone/>
            </a:pPr>
            <a:r>
              <a:rPr lang="ar-IQ" b="1" dirty="0" smtClean="0"/>
              <a:t>6</a:t>
            </a:r>
            <a:r>
              <a:rPr lang="ar-SA" b="1" dirty="0" smtClean="0"/>
              <a:t>- تحول المنظمات من الاقتصاد التقليدي إلى الاقتصاد العالمي الجديد (اقتصاد المعرفة) و تسهم في التحول نحو الشبكات الاقتصادية الواسعة والتجارة الالكترونية.</a:t>
            </a:r>
            <a:endParaRPr lang="en-US" b="1" dirty="0" smtClean="0"/>
          </a:p>
          <a:p>
            <a:pPr algn="r" rtl="1">
              <a:buNone/>
            </a:pPr>
            <a:r>
              <a:rPr lang="ar-IQ" b="1" dirty="0" smtClean="0"/>
              <a:t>7</a:t>
            </a:r>
            <a:r>
              <a:rPr lang="ar-SA" b="1" dirty="0" smtClean="0"/>
              <a:t>- تهدف إلى الابداع والوعي والتصميم الهادف والتكيف للاضطراب والتعقيد البيئي والتنظيم الذاتي والذكاء والتعلم.</a:t>
            </a:r>
            <a:endParaRPr lang="ar-IQ"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934</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مفهوم ادارة المعرفة  أ.د.صلاح الدين عواد الكبيسي</vt:lpstr>
      <vt:lpstr>Slide 2</vt:lpstr>
      <vt:lpstr>Slide 3</vt:lpstr>
      <vt:lpstr>Slide 4</vt:lpstr>
      <vt:lpstr>Slide 5</vt:lpstr>
      <vt:lpstr>Slide 6</vt:lpstr>
      <vt:lpstr>أهمية إدارة المعرفة </vt:lpstr>
      <vt:lpstr>  أهداف إدارة المعرفة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ادارة المعرفة</dc:title>
  <dc:creator>Alrawasi</dc:creator>
  <cp:lastModifiedBy>Alrawasi</cp:lastModifiedBy>
  <cp:revision>23</cp:revision>
  <dcterms:created xsi:type="dcterms:W3CDTF">2006-08-16T00:00:00Z</dcterms:created>
  <dcterms:modified xsi:type="dcterms:W3CDTF">2023-10-29T17:21:03Z</dcterms:modified>
</cp:coreProperties>
</file>