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182A655-4EF8-425F-8751-6E219DB928FA}" type="datetimeFigureOut">
              <a:rPr lang="ar-IQ" smtClean="0"/>
              <a:pPr/>
              <a:t>15/04/1445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3B72E52-547D-471B-93F4-E81CBE7D7FD2}"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E3B72E52-547D-471B-93F4-E81CBE7D7FD2}" type="slidenum">
              <a:rPr lang="ar-IQ" smtClean="0"/>
              <a:pPr/>
              <a:t>6</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382000" cy="1447800"/>
          </a:xfrm>
        </p:spPr>
        <p:txBody>
          <a:bodyPr>
            <a:normAutofit fontScale="90000"/>
          </a:bodyPr>
          <a:lstStyle/>
          <a:p>
            <a:r>
              <a:rPr lang="ar-IQ" b="1" dirty="0" smtClean="0"/>
              <a:t/>
            </a:r>
            <a:br>
              <a:rPr lang="ar-IQ" b="1" dirty="0" smtClean="0"/>
            </a:br>
            <a:r>
              <a:rPr lang="en-US" sz="3600" b="1" dirty="0" smtClean="0"/>
              <a:t> </a:t>
            </a:r>
            <a:r>
              <a:rPr lang="ar-IQ" sz="3600" b="1" dirty="0" smtClean="0"/>
              <a:t> العوامل التي أسهمت في تطور ادارة المعرفة</a:t>
            </a:r>
            <a:r>
              <a:rPr lang="en-US" dirty="0" smtClean="0"/>
              <a:t/>
            </a:r>
            <a:br>
              <a:rPr lang="en-US" dirty="0" smtClean="0"/>
            </a:br>
            <a:r>
              <a:rPr lang="ar-IQ" sz="2700" b="1" dirty="0" smtClean="0"/>
              <a:t>أ.د.صلاح الدين عواد الكبيسي</a:t>
            </a:r>
            <a:endParaRPr lang="ar-IQ" sz="2700" b="1" dirty="0"/>
          </a:p>
        </p:txBody>
      </p:sp>
      <p:sp>
        <p:nvSpPr>
          <p:cNvPr id="3" name="Subtitle 2"/>
          <p:cNvSpPr>
            <a:spLocks noGrp="1"/>
          </p:cNvSpPr>
          <p:nvPr>
            <p:ph type="subTitle" idx="1"/>
          </p:nvPr>
        </p:nvSpPr>
        <p:spPr>
          <a:xfrm>
            <a:off x="304800" y="1981200"/>
            <a:ext cx="8610600" cy="4648200"/>
          </a:xfrm>
        </p:spPr>
        <p:txBody>
          <a:bodyPr>
            <a:normAutofit fontScale="85000" lnSpcReduction="20000"/>
          </a:bodyPr>
          <a:lstStyle/>
          <a:p>
            <a:pPr marL="365125" indent="-365125" algn="r" rtl="1"/>
            <a:r>
              <a:rPr lang="ar-IQ" b="1" dirty="0" smtClean="0">
                <a:solidFill>
                  <a:srgbClr val="FF0000"/>
                </a:solidFill>
              </a:rPr>
              <a:t> </a:t>
            </a:r>
            <a:r>
              <a:rPr lang="en-US" b="1" dirty="0" smtClean="0">
                <a:solidFill>
                  <a:srgbClr val="FF0000"/>
                </a:solidFill>
              </a:rPr>
              <a:t>:-1</a:t>
            </a:r>
            <a:r>
              <a:rPr lang="ar-IQ" b="1" dirty="0" smtClean="0">
                <a:solidFill>
                  <a:srgbClr val="FF0000"/>
                </a:solidFill>
              </a:rPr>
              <a:t> الاسبقيات الفكرية: تشمل مجموعة عوامل ترتبط بالتطورات في التفكير والمعرفة الانسانية وهي:</a:t>
            </a:r>
          </a:p>
          <a:p>
            <a:pPr marL="365125" lvl="0" indent="-365125" rtl="1"/>
            <a:r>
              <a:rPr lang="ar-IQ" b="1" dirty="0" smtClean="0">
                <a:solidFill>
                  <a:srgbClr val="002060"/>
                </a:solidFill>
              </a:rPr>
              <a:t>أ- تأثير تراكم الخبرة والتعلم</a:t>
            </a:r>
            <a:r>
              <a:rPr lang="ar-IQ" dirty="0" smtClean="0">
                <a:solidFill>
                  <a:srgbClr val="002060"/>
                </a:solidFill>
              </a:rPr>
              <a:t> </a:t>
            </a:r>
            <a:r>
              <a:rPr lang="ar-IQ" dirty="0" smtClean="0">
                <a:solidFill>
                  <a:schemeClr val="tx1"/>
                </a:solidFill>
              </a:rPr>
              <a:t>: </a:t>
            </a:r>
            <a:r>
              <a:rPr lang="ar-IQ" b="1" dirty="0" smtClean="0">
                <a:solidFill>
                  <a:schemeClr val="tx1"/>
                </a:solidFill>
              </a:rPr>
              <a:t>اداء الاشخاص يزداد دقة مع تكرار الفعل وان تكرار العمل يكسب الشخص خبرة اكبر وان الوقت الذي يحتاجه </a:t>
            </a:r>
            <a:r>
              <a:rPr lang="ar-IQ" b="1" dirty="0" smtClean="0">
                <a:solidFill>
                  <a:schemeClr val="tx1"/>
                </a:solidFill>
              </a:rPr>
              <a:t>لتكرار العمل </a:t>
            </a:r>
            <a:r>
              <a:rPr lang="ar-IQ" b="1" dirty="0" smtClean="0">
                <a:solidFill>
                  <a:schemeClr val="tx1"/>
                </a:solidFill>
              </a:rPr>
              <a:t>يكون اقل في المرة الثانية.</a:t>
            </a:r>
            <a:endParaRPr lang="en-US" b="1" dirty="0" smtClean="0">
              <a:solidFill>
                <a:schemeClr val="tx1"/>
              </a:solidFill>
            </a:endParaRPr>
          </a:p>
          <a:p>
            <a:pPr marL="365125" lvl="0" indent="-365125" rtl="1"/>
            <a:r>
              <a:rPr lang="ar-IQ" b="1" dirty="0" smtClean="0">
                <a:solidFill>
                  <a:srgbClr val="002060"/>
                </a:solidFill>
              </a:rPr>
              <a:t>ب-  علم الاجتماع</a:t>
            </a:r>
            <a:r>
              <a:rPr lang="ar-IQ" dirty="0" smtClean="0">
                <a:solidFill>
                  <a:srgbClr val="002060"/>
                </a:solidFill>
              </a:rPr>
              <a:t> </a:t>
            </a:r>
            <a:r>
              <a:rPr lang="ar-IQ" dirty="0" smtClean="0">
                <a:solidFill>
                  <a:schemeClr val="tx1"/>
                </a:solidFill>
              </a:rPr>
              <a:t>: </a:t>
            </a:r>
            <a:r>
              <a:rPr lang="ar-IQ" b="1" dirty="0" smtClean="0">
                <a:solidFill>
                  <a:schemeClr val="tx1"/>
                </a:solidFill>
              </a:rPr>
              <a:t>اسهم علم الاجتماع وفق المنظورين الكلي والجزئي في تطور ادارة المعرفة ، فعلى المستوى الكلي يتعلق بالهياكل المعقدة لشبكات العمل والاتصالات الداخلية في المنظمة كان لها علاقة مع ادارة المعرفة</a:t>
            </a:r>
            <a:r>
              <a:rPr lang="ar-IQ" dirty="0" smtClean="0">
                <a:solidFill>
                  <a:schemeClr val="tx1"/>
                </a:solidFill>
              </a:rPr>
              <a:t>.</a:t>
            </a:r>
            <a:endParaRPr lang="en-US" dirty="0" smtClean="0">
              <a:solidFill>
                <a:schemeClr val="tx1"/>
              </a:solidFill>
            </a:endParaRPr>
          </a:p>
          <a:p>
            <a:pPr marL="365125" indent="-365125" algn="just" rtl="1"/>
            <a:r>
              <a:rPr lang="ar-IQ" dirty="0" smtClean="0">
                <a:solidFill>
                  <a:schemeClr val="tx1"/>
                </a:solidFill>
              </a:rPr>
              <a:t>     </a:t>
            </a:r>
            <a:r>
              <a:rPr lang="ar-IQ" b="1" dirty="0" smtClean="0">
                <a:solidFill>
                  <a:schemeClr val="tx1"/>
                </a:solidFill>
              </a:rPr>
              <a:t>اما على المستوى الجزئي فان علم الاجتماع ركز على الحقائق الاجتماعية والسلوكيات التي يتم ملاحظتها . وقد اقتبست ادارة المعرفة ذلك الاهتمام بالحقائق الاجتماعية من خلال تركيزها على ما يفعله الناس بشكل حقيقي ، تلك الحقائق ترشد تطوير ادوات وتقنيات ادارة المعرفة.</a:t>
            </a:r>
            <a:endParaRPr lang="en-US" b="1" dirty="0" smtClean="0">
              <a:solidFill>
                <a:schemeClr val="tx1"/>
              </a:solidFill>
            </a:endParaRPr>
          </a:p>
          <a:p>
            <a:pPr marL="365125" indent="-365125" rtl="1"/>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229600" cy="6096000"/>
          </a:xfrm>
        </p:spPr>
        <p:txBody>
          <a:bodyPr/>
          <a:lstStyle/>
          <a:p>
            <a:pPr lvl="0" algn="just" rtl="1">
              <a:buNone/>
            </a:pPr>
            <a:r>
              <a:rPr lang="ar-IQ" b="1" dirty="0" smtClean="0">
                <a:solidFill>
                  <a:srgbClr val="002060"/>
                </a:solidFill>
              </a:rPr>
              <a:t>3- الفلسفة وعلم النفس</a:t>
            </a:r>
            <a:r>
              <a:rPr lang="ar-IQ" dirty="0" smtClean="0">
                <a:solidFill>
                  <a:srgbClr val="002060"/>
                </a:solidFill>
              </a:rPr>
              <a:t> </a:t>
            </a:r>
            <a:r>
              <a:rPr lang="ar-IQ" dirty="0" smtClean="0"/>
              <a:t>: </a:t>
            </a:r>
            <a:r>
              <a:rPr lang="ar-IQ" b="1" dirty="0" smtClean="0"/>
              <a:t>اسهم الفلاسفة في التمييز بين المعرفة الظاهرة والمعرفة الضمنية والذي جاء نتيجة لافكارهم التي اسهمت بوضوح في ظهور ادارة المعرفة.</a:t>
            </a:r>
            <a:endParaRPr lang="en-US" b="1" dirty="0" smtClean="0"/>
          </a:p>
          <a:p>
            <a:pPr algn="just" rtl="1"/>
            <a:r>
              <a:rPr lang="ar-IQ" b="1" dirty="0" smtClean="0"/>
              <a:t>اما علم النفس فقد اهتم بالانواع المختلفة للمعرفة ايضا فضلا عن تركيزه على كيف ولماذا الناس يتعلمون او ينسون او يتجاهلون او يفشلون في التعامل مع المعرفة </a:t>
            </a:r>
            <a:r>
              <a:rPr lang="ar-IQ" dirty="0" smtClean="0"/>
              <a:t>.</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248400"/>
          </a:xfrm>
        </p:spPr>
        <p:txBody>
          <a:bodyPr>
            <a:normAutofit fontScale="85000" lnSpcReduction="10000"/>
          </a:bodyPr>
          <a:lstStyle/>
          <a:p>
            <a:pPr lvl="0" algn="r" rtl="1">
              <a:buNone/>
            </a:pPr>
            <a:r>
              <a:rPr lang="ar-IQ" b="1" dirty="0" smtClean="0">
                <a:solidFill>
                  <a:srgbClr val="FF0000"/>
                </a:solidFill>
              </a:rPr>
              <a:t>2 - العوامل الخارجية</a:t>
            </a:r>
            <a:r>
              <a:rPr lang="ar-IQ" dirty="0" smtClean="0">
                <a:solidFill>
                  <a:srgbClr val="FF0000"/>
                </a:solidFill>
              </a:rPr>
              <a:t>: </a:t>
            </a:r>
          </a:p>
          <a:p>
            <a:pPr lvl="0" algn="r" rtl="1">
              <a:buNone/>
            </a:pPr>
            <a:r>
              <a:rPr lang="ar-IQ" dirty="0" smtClean="0"/>
              <a:t> </a:t>
            </a:r>
            <a:r>
              <a:rPr lang="ar-IQ" b="1" dirty="0" smtClean="0"/>
              <a:t>اسهمت مجموعة من العوامل الخارجية في تطور ادارة المعرفة تتمثل :</a:t>
            </a:r>
          </a:p>
          <a:p>
            <a:pPr lvl="0" rtl="1">
              <a:buNone/>
            </a:pPr>
            <a:r>
              <a:rPr lang="ar-IQ" b="1" dirty="0" smtClean="0">
                <a:solidFill>
                  <a:srgbClr val="002060"/>
                </a:solidFill>
              </a:rPr>
              <a:t>أ- العولمة والمنافسة الدولية</a:t>
            </a:r>
            <a:r>
              <a:rPr lang="ar-IQ" dirty="0" smtClean="0">
                <a:solidFill>
                  <a:srgbClr val="002060"/>
                </a:solidFill>
              </a:rPr>
              <a:t>:  </a:t>
            </a:r>
            <a:r>
              <a:rPr lang="ar-IQ" b="1" dirty="0" smtClean="0">
                <a:solidFill>
                  <a:srgbClr val="002060"/>
                </a:solidFill>
              </a:rPr>
              <a:t>ا</a:t>
            </a:r>
            <a:r>
              <a:rPr lang="ar-IQ" b="1" dirty="0" smtClean="0"/>
              <a:t>صبح</a:t>
            </a:r>
            <a:r>
              <a:rPr lang="ar-IQ" b="1" dirty="0" smtClean="0">
                <a:solidFill>
                  <a:srgbClr val="002060"/>
                </a:solidFill>
              </a:rPr>
              <a:t> </a:t>
            </a:r>
            <a:r>
              <a:rPr lang="ar-IQ" b="1" dirty="0" smtClean="0"/>
              <a:t>العالم سوقا واحدا وباتت المنتجات التي تصنع في شركة او بلد تجمع الان من مصادر متعددة حول العالم ،وفي ظل العولمة والمنافسة السائدة توجب على الشركات ان تسأل ذاتها:</a:t>
            </a:r>
            <a:endParaRPr lang="en-US" b="1" dirty="0" smtClean="0"/>
          </a:p>
          <a:p>
            <a:pPr lvl="0" algn="r" rtl="1"/>
            <a:r>
              <a:rPr lang="ar-IQ" b="1" dirty="0" smtClean="0"/>
              <a:t>ماذا نعرف ؟.</a:t>
            </a:r>
            <a:endParaRPr lang="en-US" b="1" dirty="0" smtClean="0"/>
          </a:p>
          <a:p>
            <a:pPr lvl="0" algn="r" rtl="1"/>
            <a:r>
              <a:rPr lang="ar-IQ" b="1" dirty="0" smtClean="0"/>
              <a:t>من يعرفه ؟</a:t>
            </a:r>
            <a:r>
              <a:rPr lang="en-US" b="1" dirty="0" smtClean="0"/>
              <a:t>.       </a:t>
            </a:r>
          </a:p>
          <a:p>
            <a:pPr lvl="0" algn="r" rtl="1"/>
            <a:r>
              <a:rPr lang="ar-IQ" b="1" dirty="0" smtClean="0"/>
              <a:t>ماذا لا نعرفه ويجب ان نعرفه ؟ الاجابة الفاعلة والسريعة لمثل هذه الاسئلة تحتاج الى بناء تنظيمي مجهز بادارة كفوءة للموارد المعرفية الحالية والمستقبلية بغية النجاح .</a:t>
            </a:r>
            <a:endParaRPr lang="en-US" b="1" dirty="0" smtClean="0"/>
          </a:p>
          <a:p>
            <a:pPr algn="just" rtl="1"/>
            <a:r>
              <a:rPr lang="ar-IQ" dirty="0" smtClean="0"/>
              <a:t> </a:t>
            </a:r>
            <a:r>
              <a:rPr lang="ar-IQ" b="1" dirty="0" smtClean="0">
                <a:solidFill>
                  <a:srgbClr val="002060"/>
                </a:solidFill>
              </a:rPr>
              <a:t>ب- اقتصاد المعلومات والانترنيت </a:t>
            </a:r>
            <a:r>
              <a:rPr lang="ar-IQ" dirty="0" smtClean="0"/>
              <a:t>: </a:t>
            </a:r>
            <a:r>
              <a:rPr lang="ar-IQ" b="1" dirty="0" smtClean="0"/>
              <a:t>جاءت منظمات الخدمة في عصر المعلومات من اجل اضفاء التحسين والتقليل من كلف الصفقة المرتبطة بالحصول على المنتج ، اذ تمثلت ميزتها التنافسية في تطوير البنى التحتية التي تحقق حاجات الزبائن والتي تحسن من كلف المعاملات التجارية للزبائن عند شراء حاجاتهم.</a:t>
            </a:r>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fontScale="92500" lnSpcReduction="10000"/>
          </a:bodyPr>
          <a:lstStyle/>
          <a:p>
            <a:pPr lvl="0" algn="just" rtl="1">
              <a:buNone/>
            </a:pPr>
            <a:r>
              <a:rPr lang="ar-IQ" b="1" dirty="0" smtClean="0">
                <a:solidFill>
                  <a:srgbClr val="002060"/>
                </a:solidFill>
              </a:rPr>
              <a:t>ت - حنكة الزبائن</a:t>
            </a:r>
            <a:r>
              <a:rPr lang="ar-IQ" dirty="0" smtClean="0">
                <a:solidFill>
                  <a:srgbClr val="002060"/>
                </a:solidFill>
              </a:rPr>
              <a:t> </a:t>
            </a:r>
            <a:r>
              <a:rPr lang="ar-IQ" dirty="0" smtClean="0"/>
              <a:t>: </a:t>
            </a:r>
            <a:r>
              <a:rPr lang="ar-IQ" b="1" dirty="0" smtClean="0"/>
              <a:t>اصبح الزبائن اكثر مطالبة بحاجاتهم من اي وقت مضى ، يرغبون كثيرا بالخدمات والمنتجات  حسب الطلب والتي تدعم رغباتهم وتشبع حاجاتهم وعليه الانجاز الافضل لحاجات الزبائن والجودة العالية والاستجابة السريعة هي امثلة على هذه المتطلبات.</a:t>
            </a:r>
          </a:p>
          <a:p>
            <a:pPr lvl="0" algn="just" rtl="1">
              <a:buNone/>
            </a:pPr>
            <a:r>
              <a:rPr lang="ar-IQ" b="1" dirty="0" smtClean="0">
                <a:solidFill>
                  <a:srgbClr val="002060"/>
                </a:solidFill>
              </a:rPr>
              <a:t>ث - حنكة المنافسون</a:t>
            </a:r>
            <a:r>
              <a:rPr lang="ar-IQ" dirty="0" smtClean="0">
                <a:solidFill>
                  <a:srgbClr val="002060"/>
                </a:solidFill>
              </a:rPr>
              <a:t> </a:t>
            </a:r>
            <a:r>
              <a:rPr lang="ar-IQ" dirty="0" smtClean="0"/>
              <a:t>: </a:t>
            </a:r>
            <a:r>
              <a:rPr lang="ar-IQ" b="1" dirty="0" smtClean="0"/>
              <a:t>تعمل المنظمات المتنافسة على تطبيق الابداع بشكل مستمرعلى منتجاتها وممارساتها انها تطبق هذا الابداع عن طريق تبني التقنيات والممارسات الجديدة وللمواصلة فان هذه التغيرات تتطلب عملية تعلم مستمرة لبناء الخبرات التنافسية كاداة لتحقيق الابداع والتميز.</a:t>
            </a:r>
          </a:p>
          <a:p>
            <a:pPr lvl="0" algn="just" rtl="1">
              <a:buNone/>
            </a:pPr>
            <a:r>
              <a:rPr lang="ar-IQ" b="1" dirty="0" smtClean="0">
                <a:solidFill>
                  <a:srgbClr val="002060"/>
                </a:solidFill>
              </a:rPr>
              <a:t>ج- حنكة المجهزون</a:t>
            </a:r>
            <a:r>
              <a:rPr lang="ar-IQ" dirty="0" smtClean="0">
                <a:solidFill>
                  <a:srgbClr val="002060"/>
                </a:solidFill>
              </a:rPr>
              <a:t> </a:t>
            </a:r>
            <a:r>
              <a:rPr lang="ar-IQ" dirty="0" smtClean="0"/>
              <a:t>:</a:t>
            </a:r>
            <a:r>
              <a:rPr lang="ar-IQ" b="1" dirty="0" smtClean="0"/>
              <a:t>المجهزون مستمرون في تحسين قابلياتهم ويستطيعون كذلك المشاركة في عملية خلق ودعم عمليات الابداع التي تسهم لاستغلال هذه الفرص فان المنظمات بحاجة الى فهم قابليات المجهزين الجديدة وكيفية توحيدها مع الجهود الداخلية وتوجهات وثقافة المنظمة.</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lvl="0" algn="r" rtl="1">
              <a:buNone/>
            </a:pPr>
            <a:r>
              <a:rPr lang="ar-IQ" b="1" dirty="0" smtClean="0">
                <a:solidFill>
                  <a:srgbClr val="FF0000"/>
                </a:solidFill>
              </a:rPr>
              <a:t>3- العوامل الداخلية: </a:t>
            </a:r>
          </a:p>
          <a:p>
            <a:pPr lvl="0" algn="just" rtl="1">
              <a:buNone/>
            </a:pPr>
            <a:r>
              <a:rPr lang="ar-IQ" b="1" dirty="0" smtClean="0">
                <a:solidFill>
                  <a:srgbClr val="002060"/>
                </a:solidFill>
              </a:rPr>
              <a:t>1- عنق الزجاجة في فاعلية المنظمة</a:t>
            </a:r>
            <a:r>
              <a:rPr lang="ar-IQ" dirty="0" smtClean="0"/>
              <a:t>: </a:t>
            </a:r>
            <a:r>
              <a:rPr lang="ar-IQ" b="1" dirty="0" smtClean="0"/>
              <a:t>فاعلية المنظمة محددة بقيود مثل تدفق العمل والمعلومات وطبيعة الاتصالات  ، وقد خففت اعناق الزجاج هذه القيود من خلال اجراء التحسينات داخل المنظمة منها التحسينات تكنولوجية وتحسين طبيعة العمل من ناحية الجهد والوقت والاتمتة لاجراءات العمل  ، اذ انتقلت القيود من الملموسة الى مناطق العمل المركزة على المعرفة التي تتطلب الخبرة والفهم لارساء اسس لادارة هذه الموارد غير الملموسة وهي العوامل التي شجعت على ظهور ادارة المعرفة.</a:t>
            </a:r>
            <a:endParaRPr lang="en-US" b="1" dirty="0" smtClean="0"/>
          </a:p>
          <a:p>
            <a:pPr lvl="0" algn="just" rtl="1">
              <a:buNone/>
            </a:pPr>
            <a:r>
              <a:rPr lang="ar-IQ" b="1" dirty="0" smtClean="0">
                <a:solidFill>
                  <a:srgbClr val="002060"/>
                </a:solidFill>
              </a:rPr>
              <a:t>ب - النظرة المركزة على المعرفة</a:t>
            </a:r>
            <a:r>
              <a:rPr lang="ar-IQ" dirty="0" smtClean="0">
                <a:solidFill>
                  <a:srgbClr val="002060"/>
                </a:solidFill>
              </a:rPr>
              <a:t> </a:t>
            </a:r>
            <a:r>
              <a:rPr lang="ar-IQ" dirty="0" smtClean="0"/>
              <a:t>: </a:t>
            </a:r>
            <a:r>
              <a:rPr lang="ar-IQ" b="1" dirty="0" smtClean="0"/>
              <a:t>المنظمة الناجحة هي التي تعرف كيفية عمل الاشياء الصحيحة ، ويتفق الاقتصاديون والاكاديميون والممارسون بان المنظمة هي مجموعة متناسقة من القابليات وكتلة البناء الرئيسة لهذه القابليات ووحدة تحليلها هي المعرفة وبشكل خاص المعرفة الضمنية.</a:t>
            </a:r>
            <a:endParaRPr lang="en-US" b="1" dirty="0" smtClean="0"/>
          </a:p>
          <a:p>
            <a:pPr algn="just">
              <a:buNone/>
            </a:pPr>
            <a:r>
              <a:rPr lang="ar-IQ" b="1" dirty="0" smtClean="0">
                <a:solidFill>
                  <a:srgbClr val="002060"/>
                </a:solidFill>
              </a:rPr>
              <a:t>ت - الاستعمال الواسع لتكنولوجيا المعلومات</a:t>
            </a:r>
            <a:r>
              <a:rPr lang="ar-IQ" dirty="0" smtClean="0">
                <a:solidFill>
                  <a:srgbClr val="002060"/>
                </a:solidFill>
              </a:rPr>
              <a:t> </a:t>
            </a:r>
            <a:r>
              <a:rPr lang="ar-IQ" dirty="0" smtClean="0"/>
              <a:t>: </a:t>
            </a:r>
            <a:r>
              <a:rPr lang="ar-IQ" b="1" dirty="0" smtClean="0"/>
              <a:t>اصبح تطبيق مداخل ادارة المعرفة الجديدة ممكنة بفضل التقدم في تكنولوجا المعلومات وازدياد استخدامها ، وكذلك في تطبيق الذكاء الاصطناعي ، وهذا يشير بان الاستعمال الواسع </a:t>
            </a:r>
            <a:r>
              <a:rPr lang="en-US" b="1" dirty="0" smtClean="0"/>
              <a:t>     </a:t>
            </a:r>
            <a:r>
              <a:rPr lang="ar-IQ" b="1" dirty="0" smtClean="0"/>
              <a:t>     لتكنولوجيا المعلومات قد وفر الفرصة امام ظهور ادارة المعرفة.</a:t>
            </a:r>
            <a:endParaRPr lang="en-US"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77500" lnSpcReduction="20000"/>
          </a:bodyPr>
          <a:lstStyle/>
          <a:p>
            <a:pPr lvl="0" algn="just" rtl="1">
              <a:buNone/>
            </a:pPr>
            <a:r>
              <a:rPr lang="ar-IQ" sz="3600" b="1" dirty="0" smtClean="0">
                <a:solidFill>
                  <a:srgbClr val="FF0000"/>
                </a:solidFill>
              </a:rPr>
              <a:t>4- الممارسات الجديدة</a:t>
            </a:r>
            <a:r>
              <a:rPr lang="ar-IQ" sz="3600" b="1" dirty="0" smtClean="0"/>
              <a:t> </a:t>
            </a:r>
            <a:r>
              <a:rPr lang="ar-IQ" b="1" dirty="0" smtClean="0"/>
              <a:t>:ثلاث ممارسات اسهمت في جلب محتوى ادارة المعرفة وهي:</a:t>
            </a:r>
          </a:p>
          <a:p>
            <a:pPr lvl="0" algn="just" rtl="1">
              <a:buNone/>
            </a:pPr>
            <a:r>
              <a:rPr lang="ar-IQ" b="1" dirty="0" smtClean="0">
                <a:solidFill>
                  <a:srgbClr val="002060"/>
                </a:solidFill>
              </a:rPr>
              <a:t>أ - ادارة المعلومات </a:t>
            </a:r>
            <a:r>
              <a:rPr lang="ar-IQ" b="1" dirty="0" smtClean="0"/>
              <a:t>:  ادارة المعلومات تهتم بالتقنيات الي تحتوي المعلومات  وتعالجها . فهي تتعامل مع القضايا المعلوماتية من ناحية التقييم والجوانب التشغيلية . وتشترك ادارة المعرفة مع ادارة المعلومات من منظور المستخدم اي التركيز على القيمة كدالة لرضا المستخدم .. اكتشفت ادارة المعلومات ان قيمة المعلومات متباينة لذا تعالج بشكل مختلف ، هذه الرؤية كان لها دور حاسم في تعزيز ظهور ادارة االمعرفة هذا يعني ان ادارة المعلومات عبدت الطريق امام ادارة المعرفة </a:t>
            </a:r>
            <a:r>
              <a:rPr lang="ar-IQ" dirty="0" smtClean="0"/>
              <a:t>.</a:t>
            </a:r>
            <a:endParaRPr lang="en-US" dirty="0" smtClean="0"/>
          </a:p>
          <a:p>
            <a:pPr lvl="0" algn="just" rtl="1">
              <a:buNone/>
            </a:pPr>
            <a:r>
              <a:rPr lang="ar-IQ" sz="3600" b="1" dirty="0" smtClean="0">
                <a:solidFill>
                  <a:srgbClr val="002060"/>
                </a:solidFill>
              </a:rPr>
              <a:t>ب - حركة الجودة</a:t>
            </a:r>
            <a:r>
              <a:rPr lang="ar-IQ" sz="3600" dirty="0" smtClean="0">
                <a:solidFill>
                  <a:srgbClr val="002060"/>
                </a:solidFill>
              </a:rPr>
              <a:t>: </a:t>
            </a:r>
            <a:r>
              <a:rPr lang="ar-IQ" b="1" dirty="0" smtClean="0"/>
              <a:t>حركة الجودة خاصة ما يتعلق بالتركيز على الزبائن والعمليات التشغيلية والاهداف المشتركة التي طبقت في التصنيع  اسهمت في بلورة فكرة ادارة المعرفة  . ان تطوير عمليات المعرفة وصناع المعرفة والهياكل الحاكمة مدينة بشكل كبير لتقنيات التحليل والتحسين التي طورت من قبل حركة الجودة ، تصور دورحركة الجودة في ظهور ادارة المعرفة.</a:t>
            </a:r>
            <a:endParaRPr lang="en-US" b="1" dirty="0" smtClean="0"/>
          </a:p>
          <a:p>
            <a:pPr lvl="0" algn="just" rtl="1">
              <a:buNone/>
            </a:pPr>
            <a:r>
              <a:rPr lang="ar-IQ" sz="3600" b="1" dirty="0" smtClean="0">
                <a:solidFill>
                  <a:srgbClr val="002060"/>
                </a:solidFill>
              </a:rPr>
              <a:t>ت - مداخل راس المال البشري</a:t>
            </a:r>
            <a:r>
              <a:rPr lang="ar-IQ" sz="3600" dirty="0" smtClean="0">
                <a:solidFill>
                  <a:srgbClr val="002060"/>
                </a:solidFill>
              </a:rPr>
              <a:t> </a:t>
            </a:r>
            <a:r>
              <a:rPr lang="ar-IQ" dirty="0" smtClean="0"/>
              <a:t>: </a:t>
            </a:r>
            <a:r>
              <a:rPr lang="ar-IQ" b="1" dirty="0" smtClean="0"/>
              <a:t>المنفعة التي تحصل عليها المنظمات من خلال الاستثمار في الافراد لها معدل عائد عالي من انتاجية عالية للعاملين، تطوير في المهارات ، قابلية الابداع ، مرونة في حركة العمل ، وبالرغم من ان عمل ادارة المعرفة تتعلق بالمجموعات وشبكات العمل والفرق وليس على الفرد مثل مدخل راس المال البشري الا انها بنيت على اساس افكار راس المال البشري ، بل يعد احد ادواتها واهدافها.</a:t>
            </a:r>
            <a:endParaRPr lang="en-US" b="1" dirty="0" smtClean="0"/>
          </a:p>
          <a:p>
            <a:pPr lvl="0" algn="r" rtl="1">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825</Words>
  <Application>Microsoft Office PowerPoint</Application>
  <PresentationFormat>On-screen Show (4:3)</PresentationFormat>
  <Paragraphs>26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العوامل التي أسهمت في تطور ادارة المعرفة أ.د.صلاح الدين عواد الكبيسي</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ثالثا" : العوامل التي أسهمت في تطور ادارة المعرفة </dc:title>
  <dc:creator>Alrawasi</dc:creator>
  <cp:lastModifiedBy>Alrawasi</cp:lastModifiedBy>
  <cp:revision>17</cp:revision>
  <dcterms:created xsi:type="dcterms:W3CDTF">2006-08-16T00:00:00Z</dcterms:created>
  <dcterms:modified xsi:type="dcterms:W3CDTF">2023-10-29T17:29:23Z</dcterms:modified>
</cp:coreProperties>
</file>