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
            <a:ext cx="9144000" cy="6705600"/>
          </a:xfrm>
        </p:spPr>
        <p:txBody>
          <a:bodyPr>
            <a:normAutofit fontScale="62500" lnSpcReduction="20000"/>
          </a:bodyPr>
          <a:lstStyle/>
          <a:p>
            <a:pPr algn="r" rtl="1"/>
            <a:r>
              <a:rPr lang="ar-SA" sz="5100" b="1" dirty="0" smtClean="0">
                <a:solidFill>
                  <a:srgbClr val="FF0000"/>
                </a:solidFill>
              </a:rPr>
              <a:t>خامساً : توزيع المعرفة  </a:t>
            </a:r>
            <a:r>
              <a:rPr lang="en-US" sz="5100" b="1" dirty="0" smtClean="0">
                <a:solidFill>
                  <a:srgbClr val="FF0000"/>
                </a:solidFill>
              </a:rPr>
              <a:t>:</a:t>
            </a:r>
            <a:r>
              <a:rPr lang="ar-SA" sz="5100" b="1" dirty="0" smtClean="0">
                <a:solidFill>
                  <a:srgbClr val="FF0000"/>
                </a:solidFill>
              </a:rPr>
              <a:t> </a:t>
            </a:r>
            <a:endParaRPr lang="en-US" sz="5100" b="1" dirty="0" smtClean="0">
              <a:solidFill>
                <a:srgbClr val="FF0000"/>
              </a:solidFill>
            </a:endParaRPr>
          </a:p>
          <a:p>
            <a:pPr algn="r" rtl="1"/>
            <a:r>
              <a:rPr lang="ar-SA" b="1" dirty="0" smtClean="0"/>
              <a:t>       </a:t>
            </a:r>
            <a:r>
              <a:rPr lang="ar-SA" sz="3800" b="1" dirty="0" smtClean="0">
                <a:solidFill>
                  <a:schemeClr val="tx1"/>
                </a:solidFill>
              </a:rPr>
              <a:t>المعرفة بوصفها موجوداً تزداد بالاستخدام والمشاركة، وبتبادل الافكاروالخبرات والمهارات بين الاشخاص تنمو وتتعاظم لدى كل منهم ، لذا سعت المنظمات إلى تشجيع المشاركة. </a:t>
            </a:r>
            <a:endParaRPr lang="en-US" sz="3800" b="1" dirty="0" smtClean="0">
              <a:solidFill>
                <a:schemeClr val="tx1"/>
              </a:solidFill>
            </a:endParaRPr>
          </a:p>
          <a:p>
            <a:pPr algn="r" rtl="1"/>
            <a:r>
              <a:rPr lang="ar-SA" sz="3800" b="1" dirty="0" smtClean="0">
                <a:solidFill>
                  <a:schemeClr val="tx1"/>
                </a:solidFill>
              </a:rPr>
              <a:t>وسنتناول ضمن هذه العملية تلك العمليات التي تشمل مصطلحات:</a:t>
            </a:r>
            <a:r>
              <a:rPr lang="en-US" sz="3800" b="1" dirty="0" smtClean="0">
                <a:solidFill>
                  <a:schemeClr val="tx1"/>
                </a:solidFill>
              </a:rPr>
              <a:t> </a:t>
            </a:r>
            <a:r>
              <a:rPr lang="ar-SA" sz="3800" b="1" dirty="0" smtClean="0">
                <a:solidFill>
                  <a:schemeClr val="tx1"/>
                </a:solidFill>
              </a:rPr>
              <a:t>التوزيع والنشر (</a:t>
            </a:r>
            <a:r>
              <a:rPr lang="en-US" sz="3800" b="1" dirty="0" smtClean="0">
                <a:solidFill>
                  <a:schemeClr val="tx1"/>
                </a:solidFill>
              </a:rPr>
              <a:t>Distributing</a:t>
            </a:r>
            <a:r>
              <a:rPr lang="ar-SA" sz="3800" b="1" dirty="0" smtClean="0">
                <a:solidFill>
                  <a:schemeClr val="tx1"/>
                </a:solidFill>
              </a:rPr>
              <a:t>) .</a:t>
            </a:r>
            <a:r>
              <a:rPr lang="en-US" sz="3800" b="1" dirty="0" smtClean="0">
                <a:solidFill>
                  <a:schemeClr val="tx1"/>
                </a:solidFill>
              </a:rPr>
              <a:t> </a:t>
            </a:r>
            <a:r>
              <a:rPr lang="ar-SA" sz="3800" b="1" dirty="0" smtClean="0">
                <a:solidFill>
                  <a:schemeClr val="tx1"/>
                </a:solidFill>
              </a:rPr>
              <a:t>المشاركة (</a:t>
            </a:r>
            <a:r>
              <a:rPr lang="en-US" sz="3800" b="1" dirty="0" smtClean="0">
                <a:solidFill>
                  <a:schemeClr val="tx1"/>
                </a:solidFill>
              </a:rPr>
              <a:t>Sharing</a:t>
            </a:r>
            <a:r>
              <a:rPr lang="ar-SA" sz="3800" b="1" dirty="0" smtClean="0">
                <a:solidFill>
                  <a:schemeClr val="tx1"/>
                </a:solidFill>
              </a:rPr>
              <a:t>) </a:t>
            </a:r>
            <a:r>
              <a:rPr lang="en-US" sz="3800" b="1" dirty="0" smtClean="0">
                <a:solidFill>
                  <a:schemeClr val="tx1"/>
                </a:solidFill>
              </a:rPr>
              <a:t> </a:t>
            </a:r>
            <a:r>
              <a:rPr lang="ar-IQ" sz="3800" b="1" dirty="0" smtClean="0">
                <a:solidFill>
                  <a:schemeClr val="tx1"/>
                </a:solidFill>
              </a:rPr>
              <a:t>، </a:t>
            </a:r>
            <a:r>
              <a:rPr lang="ar-SA" sz="3800" b="1" dirty="0" smtClean="0">
                <a:solidFill>
                  <a:schemeClr val="tx1"/>
                </a:solidFill>
              </a:rPr>
              <a:t>التدفق (</a:t>
            </a:r>
            <a:r>
              <a:rPr lang="en-US" sz="3800" b="1" dirty="0" smtClean="0">
                <a:solidFill>
                  <a:schemeClr val="tx1"/>
                </a:solidFill>
              </a:rPr>
              <a:t>Flow</a:t>
            </a:r>
            <a:r>
              <a:rPr lang="ar-SA" sz="3800" b="1" dirty="0" smtClean="0">
                <a:solidFill>
                  <a:schemeClr val="tx1"/>
                </a:solidFill>
              </a:rPr>
              <a:t>) </a:t>
            </a:r>
            <a:r>
              <a:rPr lang="ar-IQ" sz="3800" b="1" dirty="0" smtClean="0">
                <a:solidFill>
                  <a:schemeClr val="tx1"/>
                </a:solidFill>
              </a:rPr>
              <a:t>، </a:t>
            </a:r>
            <a:r>
              <a:rPr lang="ar-SA" sz="3800" b="1" dirty="0" smtClean="0">
                <a:solidFill>
                  <a:schemeClr val="tx1"/>
                </a:solidFill>
              </a:rPr>
              <a:t>النقل (</a:t>
            </a:r>
            <a:r>
              <a:rPr lang="en-US" sz="3800" b="1" dirty="0" smtClean="0">
                <a:solidFill>
                  <a:schemeClr val="tx1"/>
                </a:solidFill>
              </a:rPr>
              <a:t>Transferred</a:t>
            </a:r>
            <a:r>
              <a:rPr lang="ar-SA" sz="3800" b="1" dirty="0" smtClean="0">
                <a:solidFill>
                  <a:schemeClr val="tx1"/>
                </a:solidFill>
              </a:rPr>
              <a:t>)</a:t>
            </a:r>
            <a:r>
              <a:rPr lang="en-US" sz="3800" b="1" dirty="0" smtClean="0">
                <a:solidFill>
                  <a:schemeClr val="tx1"/>
                </a:solidFill>
              </a:rPr>
              <a:t>  </a:t>
            </a:r>
            <a:r>
              <a:rPr lang="ar-IQ" sz="3800" b="1" dirty="0" smtClean="0">
                <a:solidFill>
                  <a:schemeClr val="tx1"/>
                </a:solidFill>
              </a:rPr>
              <a:t>، </a:t>
            </a:r>
            <a:r>
              <a:rPr lang="ar-SA" sz="3800" b="1" dirty="0" smtClean="0">
                <a:solidFill>
                  <a:schemeClr val="tx1"/>
                </a:solidFill>
              </a:rPr>
              <a:t>التحريك (</a:t>
            </a:r>
            <a:r>
              <a:rPr lang="en-US" sz="3800" b="1" dirty="0" smtClean="0">
                <a:solidFill>
                  <a:schemeClr val="tx1"/>
                </a:solidFill>
              </a:rPr>
              <a:t>Moving</a:t>
            </a:r>
            <a:r>
              <a:rPr lang="ar-SA" sz="3800" b="1" dirty="0" smtClean="0">
                <a:solidFill>
                  <a:schemeClr val="tx1"/>
                </a:solidFill>
              </a:rPr>
              <a:t>) .</a:t>
            </a:r>
            <a:endParaRPr lang="en-US" sz="3800" b="1" dirty="0" smtClean="0">
              <a:solidFill>
                <a:schemeClr val="tx1"/>
              </a:solidFill>
            </a:endParaRPr>
          </a:p>
          <a:p>
            <a:pPr lvl="0" algn="r" rtl="1"/>
            <a:r>
              <a:rPr lang="en-US" sz="4500" b="1" u="sng" dirty="0" smtClean="0">
                <a:solidFill>
                  <a:srgbClr val="002060"/>
                </a:solidFill>
              </a:rPr>
              <a:t>1</a:t>
            </a:r>
            <a:r>
              <a:rPr lang="ar-IQ" sz="4500" b="1" u="sng" dirty="0" smtClean="0">
                <a:solidFill>
                  <a:srgbClr val="002060"/>
                </a:solidFill>
              </a:rPr>
              <a:t>- </a:t>
            </a:r>
            <a:r>
              <a:rPr lang="ar-SA" sz="4500" b="1" u="sng" dirty="0" smtClean="0">
                <a:solidFill>
                  <a:srgbClr val="002060"/>
                </a:solidFill>
              </a:rPr>
              <a:t>شروط نقل وتوزيع المعرفة </a:t>
            </a:r>
            <a:r>
              <a:rPr lang="ar-IQ" sz="4500" b="1" u="sng" baseline="30000" dirty="0" smtClean="0">
                <a:solidFill>
                  <a:srgbClr val="002060"/>
                </a:solidFill>
              </a:rPr>
              <a:t>:</a:t>
            </a:r>
            <a:endParaRPr lang="en-US" sz="4500" b="1" u="sng" dirty="0" smtClean="0">
              <a:solidFill>
                <a:srgbClr val="002060"/>
              </a:solidFill>
            </a:endParaRPr>
          </a:p>
          <a:p>
            <a:pPr lvl="0" algn="r" rtl="1"/>
            <a:r>
              <a:rPr lang="ar-SA" sz="3800" b="1" dirty="0" smtClean="0">
                <a:solidFill>
                  <a:schemeClr val="tx1"/>
                </a:solidFill>
              </a:rPr>
              <a:t>يجب أن تكون هناك وسيلة لنقل المعرفة </a:t>
            </a:r>
            <a:r>
              <a:rPr lang="ar-IQ" sz="3800" b="1" dirty="0" smtClean="0">
                <a:solidFill>
                  <a:schemeClr val="tx1"/>
                </a:solidFill>
              </a:rPr>
              <a:t>،</a:t>
            </a:r>
            <a:r>
              <a:rPr lang="ar-SA" sz="3800" b="1" dirty="0" smtClean="0">
                <a:solidFill>
                  <a:schemeClr val="tx1"/>
                </a:solidFill>
              </a:rPr>
              <a:t> قد تكون شخصاً وقد تكون شيئاً آخر.</a:t>
            </a:r>
            <a:endParaRPr lang="en-US" sz="3800" b="1" dirty="0" smtClean="0">
              <a:solidFill>
                <a:schemeClr val="tx1"/>
              </a:solidFill>
            </a:endParaRPr>
          </a:p>
          <a:p>
            <a:pPr lvl="0" algn="r" rtl="1"/>
            <a:r>
              <a:rPr lang="ar-SA" sz="3800" b="1" dirty="0" smtClean="0">
                <a:solidFill>
                  <a:schemeClr val="tx1"/>
                </a:solidFill>
              </a:rPr>
              <a:t>يجب أن تكون الوسيلة مدركة ومتفهمة تماماً لهذه المعرفة وفحواها وقادرة أيضاً على نقلها.</a:t>
            </a:r>
            <a:endParaRPr lang="en-US" sz="3800" b="1" dirty="0" smtClean="0">
              <a:solidFill>
                <a:schemeClr val="tx1"/>
              </a:solidFill>
            </a:endParaRPr>
          </a:p>
          <a:p>
            <a:pPr lvl="0" algn="r" rtl="1"/>
            <a:r>
              <a:rPr lang="ar-SA" sz="3800" b="1" dirty="0" smtClean="0">
                <a:solidFill>
                  <a:schemeClr val="tx1"/>
                </a:solidFill>
              </a:rPr>
              <a:t>يجب أن تكون لدى الوسيلة الحافز للقيام بذلك.</a:t>
            </a:r>
            <a:endParaRPr lang="en-US" sz="3800" b="1" dirty="0" smtClean="0">
              <a:solidFill>
                <a:schemeClr val="tx1"/>
              </a:solidFill>
            </a:endParaRPr>
          </a:p>
          <a:p>
            <a:pPr lvl="0" algn="r" rtl="1"/>
            <a:r>
              <a:rPr lang="ar-SA" sz="3800" b="1" dirty="0" smtClean="0">
                <a:solidFill>
                  <a:schemeClr val="tx1"/>
                </a:solidFill>
              </a:rPr>
              <a:t>يجب ألا تكون هناك معوقات تحول دون هذا النقل المعرفي.</a:t>
            </a:r>
            <a:endParaRPr lang="en-US" sz="3800" b="1" dirty="0" smtClean="0">
              <a:solidFill>
                <a:schemeClr val="tx1"/>
              </a:solidFill>
            </a:endParaRPr>
          </a:p>
          <a:p>
            <a:pPr algn="r" rtl="1"/>
            <a:r>
              <a:rPr lang="ar-SA" sz="3800" b="1" dirty="0" smtClean="0">
                <a:solidFill>
                  <a:schemeClr val="tx1"/>
                </a:solidFill>
              </a:rPr>
              <a:t>         ولجأت منظمة (</a:t>
            </a:r>
            <a:r>
              <a:rPr lang="en-US" sz="3800" b="1" dirty="0" smtClean="0">
                <a:solidFill>
                  <a:schemeClr val="tx1"/>
                </a:solidFill>
              </a:rPr>
              <a:t>HP</a:t>
            </a:r>
            <a:r>
              <a:rPr lang="ar-SA" sz="3800" b="1" dirty="0" smtClean="0">
                <a:solidFill>
                  <a:schemeClr val="tx1"/>
                </a:solidFill>
              </a:rPr>
              <a:t>) إلى السماح لانتقال المستخدمين لديها بين الاقسام لاتاحة المجال لنشر المعرفة غير الرسمية في ارجاء المنظمة . </a:t>
            </a:r>
            <a:endParaRPr lang="en-US" sz="3800" b="1" dirty="0" smtClean="0">
              <a:solidFill>
                <a:schemeClr val="tx1"/>
              </a:solidFill>
            </a:endParaRPr>
          </a:p>
          <a:p>
            <a:pPr algn="r" rtl="1"/>
            <a:r>
              <a:rPr lang="ar-SA" sz="3800" b="1" dirty="0" smtClean="0">
                <a:solidFill>
                  <a:schemeClr val="tx1"/>
                </a:solidFill>
              </a:rPr>
              <a:t>    ويشار بهذا الصدد إلى:</a:t>
            </a:r>
            <a:endParaRPr lang="en-US" sz="3800" b="1" dirty="0" smtClean="0">
              <a:solidFill>
                <a:schemeClr val="tx1"/>
              </a:solidFill>
            </a:endParaRPr>
          </a:p>
          <a:p>
            <a:pPr algn="r" rtl="1"/>
            <a:r>
              <a:rPr lang="ar-SA" sz="3800" b="1" dirty="0" smtClean="0">
                <a:solidFill>
                  <a:schemeClr val="tx1"/>
                </a:solidFill>
              </a:rPr>
              <a:t>* دور مجموعات الممارسة التي تأخذ على عاتقها المشاركة بالمعرفة .</a:t>
            </a:r>
            <a:endParaRPr lang="en-US" sz="3800" b="1" dirty="0" smtClean="0">
              <a:solidFill>
                <a:schemeClr val="tx1"/>
              </a:solidFill>
            </a:endParaRPr>
          </a:p>
          <a:p>
            <a:pPr algn="r" rtl="1"/>
            <a:r>
              <a:rPr lang="ar-SA" sz="3800" b="1" dirty="0" smtClean="0">
                <a:solidFill>
                  <a:schemeClr val="tx1"/>
                </a:solidFill>
              </a:rPr>
              <a:t>* نموذج الوكيل التقني  والذي يقوم بنقل وتوزيع المعرفة عبر الصناعات.</a:t>
            </a:r>
            <a:endParaRPr lang="en-US" sz="3800" b="1" dirty="0" smtClean="0">
              <a:solidFill>
                <a:schemeClr val="tx1"/>
              </a:solidFill>
            </a:endParaRPr>
          </a:p>
          <a:p>
            <a:pPr algn="r" rtl="1"/>
            <a:r>
              <a:rPr lang="ar-SA" b="1" dirty="0" smtClean="0"/>
              <a:t> </a:t>
            </a:r>
            <a:endParaRPr lang="en-US"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lvl="0" algn="r" rtl="1">
              <a:buNone/>
            </a:pPr>
            <a:r>
              <a:rPr lang="ar-IQ" b="1" u="sng" dirty="0" smtClean="0">
                <a:solidFill>
                  <a:srgbClr val="7030A0"/>
                </a:solidFill>
              </a:rPr>
              <a:t>2- </a:t>
            </a:r>
            <a:r>
              <a:rPr lang="ar-SA" b="1" u="sng" dirty="0" smtClean="0">
                <a:solidFill>
                  <a:srgbClr val="7030A0"/>
                </a:solidFill>
              </a:rPr>
              <a:t>مبررات ادامة المعرفة</a:t>
            </a:r>
            <a:r>
              <a:rPr lang="ar-IQ" b="1" u="sng" dirty="0" smtClean="0">
                <a:solidFill>
                  <a:srgbClr val="7030A0"/>
                </a:solidFill>
              </a:rPr>
              <a:t>:</a:t>
            </a:r>
            <a:endParaRPr lang="en-US" u="sng" dirty="0" smtClean="0">
              <a:solidFill>
                <a:srgbClr val="7030A0"/>
              </a:solidFill>
            </a:endParaRPr>
          </a:p>
          <a:p>
            <a:pPr lvl="0" algn="just" rtl="1">
              <a:buNone/>
            </a:pPr>
            <a:r>
              <a:rPr lang="ar-IQ" dirty="0" smtClean="0"/>
              <a:t>أ- </a:t>
            </a:r>
            <a:r>
              <a:rPr lang="ar-SA" b="1" dirty="0" smtClean="0"/>
              <a:t>المعرفة تحتاج إلى صلاحية زمنية وتحديث لذا يجب أن يكون نظام ادارة المعرفة متضمناً وسائل التحديث والاضافة وتعديل واعادة تصحيح المعرفة وأن تكون المعرفة ق</a:t>
            </a:r>
            <a:r>
              <a:rPr lang="ar-IQ" b="1" dirty="0" smtClean="0"/>
              <a:t>ابلة للتجديد</a:t>
            </a:r>
            <a:r>
              <a:rPr lang="ar-SA" b="1" dirty="0" smtClean="0"/>
              <a:t> . </a:t>
            </a:r>
            <a:endParaRPr lang="en-US" b="1" dirty="0" smtClean="0"/>
          </a:p>
          <a:p>
            <a:pPr lvl="0" algn="just" rtl="1">
              <a:buNone/>
            </a:pPr>
            <a:r>
              <a:rPr lang="ar-IQ" b="1" dirty="0" smtClean="0"/>
              <a:t>ب - </a:t>
            </a:r>
            <a:r>
              <a:rPr lang="ar-SA" b="1" dirty="0" smtClean="0"/>
              <a:t>ضرورات التفكير في كيفية تحديد العلاقة بين القديم والجديد من المعرفة لاسيما وأن قيمتها البعيدة لا تعتمد على قيمتها لحظة توليدها</a:t>
            </a:r>
            <a:r>
              <a:rPr lang="ar-IQ" b="1" dirty="0" smtClean="0"/>
              <a:t>.</a:t>
            </a:r>
            <a:r>
              <a:rPr lang="ar-SA" b="1" dirty="0" smtClean="0"/>
              <a:t> </a:t>
            </a:r>
            <a:endParaRPr lang="en-US" b="1" dirty="0" smtClean="0"/>
          </a:p>
          <a:p>
            <a:pPr lvl="0" algn="just" rtl="1">
              <a:buNone/>
            </a:pPr>
            <a:r>
              <a:rPr lang="ar-IQ" b="1" dirty="0" smtClean="0"/>
              <a:t>ج -</a:t>
            </a:r>
            <a:r>
              <a:rPr lang="ar-SA" b="1" dirty="0" smtClean="0"/>
              <a:t> المحافظة على المعرفة مهم خاصة في المنظمات التي تعتمد على التوظيف</a:t>
            </a:r>
            <a:r>
              <a:rPr lang="ar-IQ" b="1" dirty="0" smtClean="0"/>
              <a:t> </a:t>
            </a:r>
            <a:r>
              <a:rPr lang="ar-SA" b="1" dirty="0" smtClean="0"/>
              <a:t>أو</a:t>
            </a:r>
            <a:r>
              <a:rPr lang="ar-IQ" b="1" dirty="0" smtClean="0"/>
              <a:t> </a:t>
            </a:r>
            <a:r>
              <a:rPr lang="ar-SA" b="1" dirty="0" smtClean="0"/>
              <a:t>الاستخدام بنظام العقود المؤقتة أو الاستشارات الخارجية لأن هؤلاء يأخذون معرفتهم الضمنية غير الموثقة معهم عند الاستغناء عنهم أو مغادرتهم للمنظمة .</a:t>
            </a:r>
            <a:endParaRPr lang="ar-IQ" b="1" dirty="0" smtClean="0"/>
          </a:p>
          <a:p>
            <a:pPr lvl="0" algn="just" rtl="1">
              <a:buNone/>
            </a:pPr>
            <a:r>
              <a:rPr lang="ar-IQ" b="1" dirty="0" smtClean="0"/>
              <a:t>د - </a:t>
            </a:r>
            <a:r>
              <a:rPr lang="ar-SA" b="1" dirty="0" smtClean="0"/>
              <a:t>المعرفة تختلف عن أي موجود آخر وذلك لطبيعتها المميزة التي جعلت منها تتعاظم بتفاعلها مع معرفة أخرى بمتوالية هندسية بمعنى ان القيمة المتولدة من تفاعل معرفة مع معرفة أخرى هو في الغالب أكبر من حاصل جمع قيمت</a:t>
            </a:r>
            <a:r>
              <a:rPr lang="ar-IQ" b="1" dirty="0" smtClean="0"/>
              <a:t>ي</a:t>
            </a:r>
            <a:r>
              <a:rPr lang="ar-SA" b="1" dirty="0" smtClean="0"/>
              <a:t>هما .</a:t>
            </a:r>
            <a:endParaRPr lang="en-US" b="1" dirty="0" smtClean="0"/>
          </a:p>
          <a:p>
            <a:pPr algn="r">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fontScale="77500" lnSpcReduction="20000"/>
          </a:bodyPr>
          <a:lstStyle/>
          <a:p>
            <a:pPr algn="r" rtl="1"/>
            <a:r>
              <a:rPr lang="ar-SA" sz="3600" u="sng" dirty="0" smtClean="0">
                <a:solidFill>
                  <a:srgbClr val="7030A0"/>
                </a:solidFill>
              </a:rPr>
              <a:t> </a:t>
            </a:r>
            <a:r>
              <a:rPr lang="en-US" sz="3600" b="1" u="sng" dirty="0" smtClean="0">
                <a:solidFill>
                  <a:srgbClr val="7030A0"/>
                </a:solidFill>
              </a:rPr>
              <a:t>2</a:t>
            </a:r>
            <a:r>
              <a:rPr lang="ar-IQ" sz="3600" b="1" u="sng" dirty="0" smtClean="0">
                <a:solidFill>
                  <a:srgbClr val="7030A0"/>
                </a:solidFill>
              </a:rPr>
              <a:t>- </a:t>
            </a:r>
            <a:r>
              <a:rPr lang="ar-SA" sz="3600" b="1" u="sng" dirty="0" smtClean="0">
                <a:solidFill>
                  <a:srgbClr val="7030A0"/>
                </a:solidFill>
              </a:rPr>
              <a:t>عوامل تدفق وانتقال المعرفة</a:t>
            </a:r>
            <a:endParaRPr lang="en-US" sz="3600" u="sng" dirty="0" smtClean="0">
              <a:solidFill>
                <a:srgbClr val="7030A0"/>
              </a:solidFill>
            </a:endParaRPr>
          </a:p>
          <a:p>
            <a:pPr algn="just" rtl="1"/>
            <a:r>
              <a:rPr lang="ar-SA" dirty="0" smtClean="0"/>
              <a:t>   </a:t>
            </a:r>
            <a:r>
              <a:rPr lang="ar-SA" b="1" dirty="0" smtClean="0"/>
              <a:t>أشارت نتائج دراسة </a:t>
            </a:r>
            <a:r>
              <a:rPr lang="en-US" b="1" dirty="0" smtClean="0"/>
              <a:t>(Gupta &amp; </a:t>
            </a:r>
            <a:r>
              <a:rPr lang="en-US" b="1" dirty="0" err="1" smtClean="0"/>
              <a:t>Govindarajan</a:t>
            </a:r>
            <a:r>
              <a:rPr lang="en-US" b="1" dirty="0" smtClean="0"/>
              <a:t>, 2000)</a:t>
            </a:r>
            <a:r>
              <a:rPr lang="ar-SA" b="1" dirty="0" smtClean="0"/>
              <a:t> إلى ان تدفق وانتقال المعرفة يتوقف على توافر عدة عوامل هي:</a:t>
            </a:r>
            <a:r>
              <a:rPr lang="ar-IQ" b="1" dirty="0" smtClean="0"/>
              <a:t> </a:t>
            </a:r>
            <a:r>
              <a:rPr lang="ar-SA" b="1" dirty="0" smtClean="0"/>
              <a:t>قيمة المعرفة لدى المصدر، الاستعداد والدافعية لوحدة الهدف . القدرة والسعة الامتصاصية لوحدة الهدف، كفاءة ونوعية قناة الاتصال.</a:t>
            </a:r>
            <a:endParaRPr lang="en-US" b="1" dirty="0" smtClean="0"/>
          </a:p>
          <a:p>
            <a:pPr algn="just" rtl="1"/>
            <a:r>
              <a:rPr lang="ar-SA" b="1" dirty="0" smtClean="0"/>
              <a:t>        ويؤكد خبراء إدارة المعرفة ذوي الخلفية التعليمية على ان التدريب يعزز معرفة المستخدمين ، اما الآخرون المهتمون في العلاقات المتبادلة بين الاشخاص فيروجون لأساليب المشاركة بالمعرفة بين الفرق ومجموعات العمل.</a:t>
            </a:r>
            <a:endParaRPr lang="en-US" b="1" dirty="0" smtClean="0"/>
          </a:p>
          <a:p>
            <a:pPr algn="just" rtl="1">
              <a:buNone/>
            </a:pPr>
            <a:r>
              <a:rPr lang="ar-SA" b="1" u="sng" dirty="0" smtClean="0"/>
              <a:t>عند تناول موضوع المشاركة بالمعرفة يجب الانتباه إلى ثلاث نقاط مهمة:- </a:t>
            </a:r>
            <a:endParaRPr lang="en-US" b="1" u="sng" dirty="0" smtClean="0"/>
          </a:p>
          <a:p>
            <a:pPr algn="just" rtl="1"/>
            <a:r>
              <a:rPr lang="ar-SA" b="1" dirty="0" smtClean="0">
                <a:solidFill>
                  <a:schemeClr val="accent6">
                    <a:lumMod val="50000"/>
                  </a:schemeClr>
                </a:solidFill>
              </a:rPr>
              <a:t>الأولى</a:t>
            </a:r>
            <a:r>
              <a:rPr lang="ar-SA" b="1" dirty="0" smtClean="0"/>
              <a:t> ان المشاركة بالمعرفة تحتم التحول من العمل الفردي إلى الجماعي.</a:t>
            </a:r>
            <a:endParaRPr lang="en-US" b="1" dirty="0" smtClean="0"/>
          </a:p>
          <a:p>
            <a:pPr algn="just" rtl="1"/>
            <a:r>
              <a:rPr lang="ar-SA" b="1" dirty="0" smtClean="0">
                <a:solidFill>
                  <a:schemeClr val="accent6">
                    <a:lumMod val="50000"/>
                  </a:schemeClr>
                </a:solidFill>
              </a:rPr>
              <a:t>الثانية</a:t>
            </a:r>
            <a:r>
              <a:rPr lang="ar-SA" b="1" dirty="0" smtClean="0"/>
              <a:t> اختلاف اسلوب وطبيعة المشاركة تبعاً لنوع المعرفة.</a:t>
            </a:r>
            <a:endParaRPr lang="en-US" b="1" dirty="0" smtClean="0"/>
          </a:p>
          <a:p>
            <a:pPr algn="just" rtl="1"/>
            <a:r>
              <a:rPr lang="ar-SA" b="1" dirty="0" smtClean="0">
                <a:solidFill>
                  <a:schemeClr val="accent6">
                    <a:lumMod val="50000"/>
                  </a:schemeClr>
                </a:solidFill>
              </a:rPr>
              <a:t>الثالثة</a:t>
            </a:r>
            <a:r>
              <a:rPr lang="ar-SA" b="1" dirty="0" smtClean="0"/>
              <a:t> ان المشاركة بالمعرفة تختلف عن المشاركة بالمعلومات لان الاخيرة   لاتتضمن</a:t>
            </a:r>
            <a:r>
              <a:rPr lang="ar-IQ" b="1" dirty="0" smtClean="0"/>
              <a:t> </a:t>
            </a:r>
            <a:r>
              <a:rPr lang="ar-SA" b="1" dirty="0" smtClean="0"/>
              <a:t>عنصر التفكير.</a:t>
            </a:r>
            <a:endParaRPr lang="ar-IQ" b="1" dirty="0" smtClean="0"/>
          </a:p>
          <a:p>
            <a:pPr algn="just" rtl="1">
              <a:buNone/>
            </a:pPr>
            <a:r>
              <a:rPr lang="ar-SA" b="1" dirty="0" smtClean="0"/>
              <a:t>  ومما ورد اعلاه فأن أساليب التدريب والحوار تلائم توزيع المعرفة </a:t>
            </a:r>
            <a:r>
              <a:rPr lang="ar-SA" b="1" dirty="0" smtClean="0">
                <a:solidFill>
                  <a:schemeClr val="accent6">
                    <a:lumMod val="50000"/>
                  </a:schemeClr>
                </a:solidFill>
              </a:rPr>
              <a:t>الضمنية</a:t>
            </a:r>
            <a:r>
              <a:rPr lang="ar-SA" b="1" dirty="0" smtClean="0"/>
              <a:t> اما المعرفة </a:t>
            </a:r>
            <a:r>
              <a:rPr lang="ar-SA" b="1" dirty="0" smtClean="0">
                <a:solidFill>
                  <a:schemeClr val="accent6">
                    <a:lumMod val="50000"/>
                  </a:schemeClr>
                </a:solidFill>
              </a:rPr>
              <a:t>الظاهرة</a:t>
            </a:r>
            <a:r>
              <a:rPr lang="ar-SA" b="1" dirty="0" smtClean="0"/>
              <a:t> فيمكن نشرها بالوثائق والنشرات الداخلية والتعلم، والمهم في التوزيع هو ضمان وصول المعرفة الملائمة إلى الشخص الباحث عنها في الوقت الملائم.</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pPr algn="r" rtl="1"/>
            <a:r>
              <a:rPr lang="ar-SA" sz="3600" b="1" dirty="0" smtClean="0">
                <a:solidFill>
                  <a:srgbClr val="FF0000"/>
                </a:solidFill>
              </a:rPr>
              <a:t>سادساً : تطبيق المعرفة </a:t>
            </a:r>
            <a:r>
              <a:rPr lang="en-US" sz="3600" b="1" dirty="0" smtClean="0">
                <a:solidFill>
                  <a:srgbClr val="FF0000"/>
                </a:solidFill>
              </a:rPr>
              <a:t>:</a:t>
            </a:r>
          </a:p>
          <a:p>
            <a:pPr algn="just" rtl="1"/>
            <a:r>
              <a:rPr lang="ar-SA" dirty="0" smtClean="0"/>
              <a:t>      </a:t>
            </a:r>
            <a:r>
              <a:rPr lang="ar-SA" b="1" dirty="0" smtClean="0"/>
              <a:t>ان الهـدف والغاية من إدارة المعرفة هو تطبيق المعرفة المتاحة للمنظمة ، لذا تعد من ابرز عملياتها. </a:t>
            </a:r>
            <a:endParaRPr lang="en-US" b="1" dirty="0" smtClean="0"/>
          </a:p>
          <a:p>
            <a:pPr algn="just" rtl="1">
              <a:buNone/>
            </a:pPr>
            <a:r>
              <a:rPr lang="ar-IQ" b="1" dirty="0" smtClean="0"/>
              <a:t> </a:t>
            </a:r>
            <a:r>
              <a:rPr lang="ar-IQ" sz="3400" b="1" dirty="0" smtClean="0">
                <a:solidFill>
                  <a:srgbClr val="7030A0"/>
                </a:solidFill>
              </a:rPr>
              <a:t>ا- عمليات ادارة المعرفة </a:t>
            </a:r>
            <a:r>
              <a:rPr lang="ar-IQ" b="1" dirty="0" smtClean="0"/>
              <a:t>: </a:t>
            </a:r>
            <a:r>
              <a:rPr lang="ar-SA" b="1" dirty="0" smtClean="0"/>
              <a:t>تشير هذه العملية إلى مصطلحات:</a:t>
            </a:r>
            <a:endParaRPr lang="en-US" b="1" dirty="0" smtClean="0"/>
          </a:p>
          <a:p>
            <a:pPr lvl="0" algn="just" rtl="1"/>
            <a:r>
              <a:rPr lang="ar-SA" b="1" dirty="0" smtClean="0"/>
              <a:t>الاستعمال (</a:t>
            </a:r>
            <a:r>
              <a:rPr lang="en-US" b="1" dirty="0" smtClean="0"/>
              <a:t>Use</a:t>
            </a:r>
            <a:r>
              <a:rPr lang="ar-SA" b="1" dirty="0" smtClean="0"/>
              <a:t>) .</a:t>
            </a:r>
            <a:endParaRPr lang="en-US" b="1" dirty="0" smtClean="0"/>
          </a:p>
          <a:p>
            <a:pPr lvl="0" algn="just" rtl="1"/>
            <a:r>
              <a:rPr lang="ar-SA" b="1" dirty="0" smtClean="0"/>
              <a:t>اعادة الاستعمال (</a:t>
            </a:r>
            <a:r>
              <a:rPr lang="en-US" b="1" dirty="0" smtClean="0"/>
              <a:t>Reuse</a:t>
            </a:r>
            <a:r>
              <a:rPr lang="ar-SA" b="1" dirty="0" smtClean="0"/>
              <a:t>) .</a:t>
            </a:r>
            <a:endParaRPr lang="en-US" b="1" dirty="0" smtClean="0"/>
          </a:p>
          <a:p>
            <a:pPr lvl="0" algn="just" rtl="1"/>
            <a:r>
              <a:rPr lang="ar-SA" b="1" dirty="0" smtClean="0"/>
              <a:t>الاستفادة (</a:t>
            </a:r>
            <a:r>
              <a:rPr lang="en-US" b="1" dirty="0" smtClean="0"/>
              <a:t>Utilization</a:t>
            </a:r>
            <a:r>
              <a:rPr lang="ar-SA" b="1" dirty="0" smtClean="0"/>
              <a:t>) .</a:t>
            </a:r>
            <a:endParaRPr lang="en-US" b="1" dirty="0" smtClean="0"/>
          </a:p>
          <a:p>
            <a:pPr lvl="0" algn="just" rtl="1"/>
            <a:r>
              <a:rPr lang="ar-SA" b="1" dirty="0" smtClean="0"/>
              <a:t>التطبيق </a:t>
            </a:r>
            <a:r>
              <a:rPr lang="en-US" b="1" dirty="0" smtClean="0"/>
              <a:t>(Application)</a:t>
            </a:r>
            <a:r>
              <a:rPr lang="ar-SA" b="1" dirty="0" smtClean="0"/>
              <a:t> .</a:t>
            </a:r>
            <a:endParaRPr lang="en-US" b="1" dirty="0" smtClean="0"/>
          </a:p>
          <a:p>
            <a:pPr algn="just" rtl="1">
              <a:buFontTx/>
              <a:buChar char="-"/>
            </a:pPr>
            <a:r>
              <a:rPr lang="ar-SA" b="1" dirty="0" smtClean="0"/>
              <a:t>ان الإدارة الناجحة للمعرفة هي التي تستخدم المعرفة المتوافرة في الوقت المناسب ،  ودون  ان تفقد استثمار فرصة توافرها لتحقيق ميزة لها أو لحل مشكلة قائمة. </a:t>
            </a:r>
            <a:endParaRPr lang="ar-IQ" b="1" dirty="0" smtClean="0"/>
          </a:p>
          <a:p>
            <a:pPr algn="just" rtl="1">
              <a:buNone/>
            </a:pPr>
            <a:r>
              <a:rPr lang="ar-IQ" b="1" dirty="0" smtClean="0"/>
              <a:t>- </a:t>
            </a:r>
            <a:r>
              <a:rPr lang="ar-SA" b="1" dirty="0" smtClean="0"/>
              <a:t> تطبيق المعرفة يسمح بعمليات التعلم الفردي الجماعي الجديدة والتي تؤدي إلى    ابتكار معرفة جديدة ومن هنا جاءت تسمية عمليات إدارة المعرفة بالحلقة المغلقة</a:t>
            </a:r>
            <a:r>
              <a:rPr lang="en-US" b="1" dirty="0" smtClean="0"/>
              <a:t>(Closed-Cycle)  </a:t>
            </a:r>
            <a:r>
              <a:rPr lang="ar-SA" b="1" dirty="0" smtClean="0"/>
              <a:t>.</a:t>
            </a:r>
            <a:endParaRPr lang="en-US" b="1" dirty="0" smtClean="0"/>
          </a:p>
          <a:p>
            <a:pPr algn="just" rtl="1">
              <a:buNone/>
            </a:pPr>
            <a:r>
              <a:rPr lang="ar-IQ" b="1" dirty="0" smtClean="0"/>
              <a:t>-</a:t>
            </a:r>
            <a:r>
              <a:rPr lang="ar-SA" b="1" dirty="0" smtClean="0"/>
              <a:t> يجب ان توظف المعرفة في حل المشكلات التي تواجهها المنظمة وان تتلائم معها، فضلا" عن ان تطبيق المعرفة يجب ان يستهدف تحقيق الأهداف والأغراض الواسعة التي تحقق لها النمو والتكيف. </a:t>
            </a:r>
            <a:endParaRPr lang="en-US" b="1" dirty="0" smtClean="0"/>
          </a:p>
          <a:p>
            <a:pPr algn="just" rtl="1"/>
            <a:r>
              <a:rPr lang="ar-SA" b="1" dirty="0" smtClean="0"/>
              <a:t>   وبهذا الصدد يشار إلى ضرورة ترابط إستراتيجية إدارة المعرفة مع استراتيجية المنظمة الرئيسة.</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85000" lnSpcReduction="10000"/>
          </a:bodyPr>
          <a:lstStyle/>
          <a:p>
            <a:pPr lvl="0" algn="r" rtl="1">
              <a:buNone/>
            </a:pPr>
            <a:r>
              <a:rPr lang="ar-IQ" b="1" u="sng" dirty="0" smtClean="0">
                <a:solidFill>
                  <a:srgbClr val="7030A0"/>
                </a:solidFill>
              </a:rPr>
              <a:t> </a:t>
            </a:r>
            <a:r>
              <a:rPr lang="ar-SA" b="1" u="sng" dirty="0" smtClean="0">
                <a:solidFill>
                  <a:srgbClr val="7030A0"/>
                </a:solidFill>
              </a:rPr>
              <a:t>شروط وغايات تطبيق المعرفة </a:t>
            </a:r>
            <a:endParaRPr lang="en-US" u="sng" dirty="0" smtClean="0">
              <a:solidFill>
                <a:srgbClr val="7030A0"/>
              </a:solidFill>
            </a:endParaRPr>
          </a:p>
          <a:p>
            <a:pPr lvl="0" algn="just" rtl="1">
              <a:buNone/>
            </a:pPr>
            <a:r>
              <a:rPr lang="ar-IQ" sz="3300" b="1" dirty="0" smtClean="0"/>
              <a:t>1- </a:t>
            </a:r>
            <a:r>
              <a:rPr lang="ar-SA" sz="3300" b="1" dirty="0" smtClean="0"/>
              <a:t>يجب ان يكون تطبيق المعرفة مستهدفاً لمناطق الأهمية الاستراتيجية </a:t>
            </a:r>
            <a:endParaRPr lang="en-US" sz="3300" b="1" dirty="0" smtClean="0"/>
          </a:p>
          <a:p>
            <a:pPr algn="just" rtl="1">
              <a:buNone/>
            </a:pPr>
            <a:r>
              <a:rPr lang="ar-SA" sz="3300" b="1" dirty="0" smtClean="0"/>
              <a:t>               في المنظمة.</a:t>
            </a:r>
            <a:endParaRPr lang="en-US" sz="3300" b="1" dirty="0" smtClean="0"/>
          </a:p>
          <a:p>
            <a:pPr lvl="0" algn="just" rtl="1">
              <a:buNone/>
            </a:pPr>
            <a:r>
              <a:rPr lang="ar-IQ" sz="3300" b="1" dirty="0" smtClean="0"/>
              <a:t>2- </a:t>
            </a:r>
            <a:r>
              <a:rPr lang="ar-SA" sz="3300" b="1" dirty="0" smtClean="0"/>
              <a:t>ان تكون لها قيمة كبيرة لصالح العمل، فأذا كانت خدمة الزبون ذات   أهميـــــــــــــــــة استراتيجية فهي المرشحة الأولى لتطبيق المعرفة. </a:t>
            </a:r>
            <a:endParaRPr lang="en-US" sz="3300" b="1" dirty="0" smtClean="0"/>
          </a:p>
          <a:p>
            <a:pPr lvl="0" algn="just" rtl="1">
              <a:buNone/>
            </a:pPr>
            <a:r>
              <a:rPr lang="ar-IQ" sz="3300" b="1" dirty="0" smtClean="0"/>
              <a:t>3- </a:t>
            </a:r>
            <a:r>
              <a:rPr lang="ar-SA" sz="3300" b="1" dirty="0" smtClean="0"/>
              <a:t>ان تطبيق المعرفة هي غاية إدارة المعرفة وهي تعني استثمار المعرفة، فالحصول عليها وخزنها والمشاركة فيها لا تعد كافية، والمهم هو تحويل</a:t>
            </a:r>
            <a:r>
              <a:rPr lang="ar-IQ" sz="3300" b="1" dirty="0" smtClean="0"/>
              <a:t> </a:t>
            </a:r>
            <a:r>
              <a:rPr lang="ar-SA" sz="3300" b="1" dirty="0" smtClean="0"/>
              <a:t>هذه المعرفة إلى التنفيذ.</a:t>
            </a:r>
            <a:endParaRPr lang="ar-IQ" sz="3300" b="1" dirty="0" smtClean="0"/>
          </a:p>
          <a:p>
            <a:pPr lvl="0" algn="just" rtl="1">
              <a:buNone/>
            </a:pPr>
            <a:r>
              <a:rPr lang="ar-SA" sz="3300" b="1" dirty="0" smtClean="0"/>
              <a:t>       فالمعرفة التي لا تعكس في التنفيذ تعد مجرد كلفة، وان نجاح أي منظمة في برامج إدارة المعرفة لديها يتوقف على حجم المعرفة المنفذة قياساً لما متوفر لديها ، فالفجوة بين ما تعرفه وما نفذته من ما تعرفه يعد احد اهم معايير التقييم في هذا المجال.   وكي تستطيع المنظمات تنفيذ ما تعرفه عليها ان تحدد النموذج، فنماذج إدارة المعرفة هي التي ترشد الادارات إلى كيفية استثمار المعرفة وتحويلها إلى التنفيذ. </a:t>
            </a:r>
            <a:endParaRPr lang="en-US" sz="33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fontScale="85000" lnSpcReduction="20000"/>
          </a:bodyPr>
          <a:lstStyle/>
          <a:p>
            <a:pPr algn="r" rtl="1"/>
            <a:r>
              <a:rPr lang="ar-SA" b="1" dirty="0" smtClean="0">
                <a:solidFill>
                  <a:srgbClr val="FF0000"/>
                </a:solidFill>
              </a:rPr>
              <a:t> سابعاً : تنظيم المعرفة : </a:t>
            </a:r>
            <a:endParaRPr lang="en-US" b="1" dirty="0" smtClean="0">
              <a:solidFill>
                <a:srgbClr val="FF0000"/>
              </a:solidFill>
            </a:endParaRPr>
          </a:p>
          <a:p>
            <a:pPr algn="r" rtl="1">
              <a:buNone/>
            </a:pPr>
            <a:r>
              <a:rPr lang="ar-IQ" b="1" dirty="0" smtClean="0"/>
              <a:t>هذه العملية تشير </a:t>
            </a:r>
            <a:r>
              <a:rPr lang="ar-SA" b="1" dirty="0" smtClean="0"/>
              <a:t>إلى تلك العمليات التي تهدف إلى:- </a:t>
            </a:r>
            <a:endParaRPr lang="en-US" b="1" dirty="0" smtClean="0"/>
          </a:p>
          <a:p>
            <a:pPr lvl="0" algn="r" rtl="1"/>
            <a:r>
              <a:rPr lang="ar-SA" b="1" dirty="0" smtClean="0"/>
              <a:t>- تصنيف المعرفة </a:t>
            </a:r>
            <a:r>
              <a:rPr lang="en-US" b="1" dirty="0" smtClean="0"/>
              <a:t>(Classifying)</a:t>
            </a:r>
            <a:r>
              <a:rPr lang="ar-SA" b="1" dirty="0" smtClean="0"/>
              <a:t> .</a:t>
            </a:r>
            <a:endParaRPr lang="en-US" b="1" dirty="0" smtClean="0"/>
          </a:p>
          <a:p>
            <a:pPr lvl="0" algn="r" rtl="1"/>
            <a:r>
              <a:rPr lang="ar-SA" b="1" dirty="0" smtClean="0"/>
              <a:t>- فهرسة أو تبويب </a:t>
            </a:r>
            <a:r>
              <a:rPr lang="en-US" b="1" dirty="0" smtClean="0"/>
              <a:t>(Indexing)</a:t>
            </a:r>
            <a:r>
              <a:rPr lang="ar-SA" b="1" dirty="0" smtClean="0"/>
              <a:t> .</a:t>
            </a:r>
            <a:endParaRPr lang="en-US" b="1" dirty="0" smtClean="0"/>
          </a:p>
          <a:p>
            <a:pPr lvl="0" algn="r" rtl="1"/>
            <a:r>
              <a:rPr lang="ar-SA" b="1" dirty="0" smtClean="0"/>
              <a:t>- رسم </a:t>
            </a:r>
            <a:r>
              <a:rPr lang="en-US" b="1" dirty="0" smtClean="0"/>
              <a:t>(Mapping)</a:t>
            </a:r>
            <a:r>
              <a:rPr lang="ar-SA" b="1" dirty="0" smtClean="0"/>
              <a:t> .</a:t>
            </a:r>
            <a:endParaRPr lang="en-US" b="1" dirty="0" smtClean="0"/>
          </a:p>
          <a:p>
            <a:pPr algn="just" rtl="1"/>
            <a:r>
              <a:rPr lang="ar-SA" b="1" dirty="0" smtClean="0"/>
              <a:t>وقد أكد الكثير من الباحثين على أهمية تنظيم المعرفة وتصنيفها لأن مدى الاستفادة من المعرفة غير المنظمة سيكون ضعيف إن لم يكن معدوم.</a:t>
            </a:r>
            <a:endParaRPr lang="en-US" b="1" dirty="0" smtClean="0"/>
          </a:p>
          <a:p>
            <a:pPr lvl="0" algn="just" rtl="1">
              <a:buNone/>
            </a:pPr>
            <a:r>
              <a:rPr lang="ar-IQ" b="1" u="sng" dirty="0" smtClean="0"/>
              <a:t>1- </a:t>
            </a:r>
            <a:r>
              <a:rPr lang="ar-SA" b="1" u="sng" dirty="0" smtClean="0"/>
              <a:t>تصنيف المعرفة</a:t>
            </a:r>
            <a:r>
              <a:rPr lang="ar-SA" u="sng" dirty="0" smtClean="0"/>
              <a:t> </a:t>
            </a:r>
            <a:r>
              <a:rPr lang="ar-SA" dirty="0" smtClean="0"/>
              <a:t>:</a:t>
            </a:r>
            <a:r>
              <a:rPr lang="ar-IQ" b="1" dirty="0" smtClean="0"/>
              <a:t> </a:t>
            </a:r>
            <a:r>
              <a:rPr lang="ar-SA" b="1" dirty="0" smtClean="0"/>
              <a:t>فهم واستخدام مفهوم التصنيف المتعدد الأبعاد للمعرفة يكمن في صلب عملية ادارة المعرفة وان تنظيم المعرفة عملية في غاية الأهمية ذلك ان الأشخاص الذين يستعيدون معرفة غير منظمة غالباً لا يخلق لهم الوضوح الكافي مما تؤدي إلى ضعف مساهمتهم في القدرات الابداعية للمنظمة.</a:t>
            </a:r>
            <a:endParaRPr lang="en-US" b="1" dirty="0" smtClean="0"/>
          </a:p>
          <a:p>
            <a:pPr algn="just" rtl="1"/>
            <a:r>
              <a:rPr lang="ar-SA" b="1" dirty="0" smtClean="0"/>
              <a:t>ان الأفراد العاملين بحاجة إلى معرفة كيف يتم تصنيف وتنظيم المعرفة ويحتاج إلى أن يكونوا قادرين على تحليلها واستعمالها. </a:t>
            </a:r>
            <a:endParaRPr lang="en-US" b="1" dirty="0" smtClean="0"/>
          </a:p>
          <a:p>
            <a:pPr algn="r">
              <a:buNone/>
            </a:pPr>
            <a:r>
              <a:rPr lang="ar-SA" b="1" dirty="0" smtClean="0"/>
              <a:t>  </a:t>
            </a:r>
            <a:r>
              <a:rPr lang="ar-IQ" b="1" dirty="0" smtClean="0"/>
              <a:t> </a:t>
            </a:r>
            <a:r>
              <a:rPr lang="ar-SA" b="1" dirty="0" smtClean="0"/>
              <a:t> وتتطلب إدارة المعرفة الكفوءة مخطط تصنيفي يتم من خلاله إيجاد العناصر </a:t>
            </a:r>
            <a:r>
              <a:rPr lang="ar-IQ" b="1" dirty="0" smtClean="0"/>
              <a:t>    </a:t>
            </a:r>
            <a:r>
              <a:rPr lang="ar-SA" b="1" dirty="0" smtClean="0"/>
              <a:t>الأساسية للمعرفة . </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77500" lnSpcReduction="20000"/>
          </a:bodyPr>
          <a:lstStyle/>
          <a:p>
            <a:pPr lvl="0" algn="just" rtl="1">
              <a:buNone/>
            </a:pPr>
            <a:r>
              <a:rPr lang="ar-IQ" sz="3600" b="1" u="sng" dirty="0" smtClean="0">
                <a:solidFill>
                  <a:srgbClr val="7030A0"/>
                </a:solidFill>
              </a:rPr>
              <a:t>2- </a:t>
            </a:r>
            <a:r>
              <a:rPr lang="ar-SA" sz="3600" b="1" u="sng" dirty="0" smtClean="0">
                <a:solidFill>
                  <a:srgbClr val="7030A0"/>
                </a:solidFill>
              </a:rPr>
              <a:t>تبويب المعرفة</a:t>
            </a:r>
            <a:r>
              <a:rPr lang="ar-SA" sz="3600" u="sng" dirty="0" smtClean="0">
                <a:solidFill>
                  <a:srgbClr val="7030A0"/>
                </a:solidFill>
              </a:rPr>
              <a:t> </a:t>
            </a:r>
            <a:r>
              <a:rPr lang="ar-SA" dirty="0" smtClean="0"/>
              <a:t>: </a:t>
            </a:r>
            <a:r>
              <a:rPr lang="ar-SA" b="1" dirty="0" smtClean="0"/>
              <a:t>يشير إلى وضع المعرفة في قواعد معرفية (اذا- فان)  تحتوي على معرفة تستخدمها الأنظمة الخبيرة في صياغة القرارات .</a:t>
            </a:r>
            <a:endParaRPr lang="en-US" b="1" dirty="0" smtClean="0"/>
          </a:p>
          <a:p>
            <a:pPr lvl="0" algn="just" rtl="1">
              <a:buNone/>
            </a:pPr>
            <a:r>
              <a:rPr lang="ar-IQ" sz="3600" b="1" u="sng" dirty="0" smtClean="0">
                <a:solidFill>
                  <a:srgbClr val="7030A0"/>
                </a:solidFill>
              </a:rPr>
              <a:t>3- </a:t>
            </a:r>
            <a:r>
              <a:rPr lang="ar-SA" sz="3600" b="1" u="sng" dirty="0" smtClean="0">
                <a:solidFill>
                  <a:srgbClr val="7030A0"/>
                </a:solidFill>
              </a:rPr>
              <a:t>رسم المعرفة</a:t>
            </a:r>
            <a:r>
              <a:rPr lang="ar-SA" dirty="0" smtClean="0"/>
              <a:t>: </a:t>
            </a:r>
            <a:r>
              <a:rPr lang="ar-SA" b="1" dirty="0" smtClean="0"/>
              <a:t>يشيرإلى الأسلوب الذي اقترحه عدد من الباحثين لمعالجة تلك المعرفة التي يصعب ترميزها أو وضعها في قواعد وكلمات ، ومن أساليب الرسم الشائعة في ادارة المعرفة الضمنية استعمال الخرائط المعرفية </a:t>
            </a:r>
            <a:r>
              <a:rPr lang="en-US" b="1" dirty="0" smtClean="0"/>
              <a:t>(</a:t>
            </a:r>
            <a:r>
              <a:rPr lang="ar-SA" b="1" dirty="0" smtClean="0"/>
              <a:t>علماً ان هذه الخرائط تشير إلى المعرفة ولا تحتويها .</a:t>
            </a:r>
            <a:endParaRPr lang="en-US" b="1" dirty="0" smtClean="0"/>
          </a:p>
          <a:p>
            <a:pPr algn="just" rtl="1"/>
            <a:r>
              <a:rPr lang="ar-SA" b="1" dirty="0" smtClean="0"/>
              <a:t> وتقود هذه الخرائط إلى الأشخاص الذين يحملون هذه المعرفة ومع ذلك تستخدم أيضاً في المعرفة الظاهرة من خلال ارشادها المستفيدين إلى محل الوثائق والقواعد المعرفية ومن التقنيات والأنظمة المعتمدة على التكنولوجيا والشائعة الاستخدام في مجال نشر خرائط المعرفة ملاحظات لوتس </a:t>
            </a:r>
            <a:r>
              <a:rPr lang="en-US" b="1" dirty="0" smtClean="0"/>
              <a:t>(Lotus Notes)</a:t>
            </a:r>
            <a:r>
              <a:rPr lang="ar-SA" b="1" dirty="0" smtClean="0"/>
              <a:t> .</a:t>
            </a:r>
            <a:endParaRPr lang="en-US" b="1" dirty="0" smtClean="0"/>
          </a:p>
          <a:p>
            <a:pPr algn="just" rtl="1">
              <a:buNone/>
            </a:pPr>
            <a:r>
              <a:rPr lang="ar-SA" b="1" dirty="0" smtClean="0"/>
              <a:t>ان رسم المعرفة الموجودة والمتوافرة بصيغة خبرات ومهارات في ضوء ملاءمتها </a:t>
            </a:r>
            <a:endParaRPr lang="en-US" b="1" dirty="0" smtClean="0"/>
          </a:p>
          <a:p>
            <a:pPr lvl="0" algn="r" rtl="1">
              <a:buNone/>
            </a:pPr>
            <a:r>
              <a:rPr lang="ar-IQ" sz="3600" b="1" dirty="0" smtClean="0">
                <a:solidFill>
                  <a:srgbClr val="7030A0"/>
                </a:solidFill>
              </a:rPr>
              <a:t>4- </a:t>
            </a:r>
            <a:r>
              <a:rPr lang="ar-SA" sz="3600" b="1" dirty="0" smtClean="0">
                <a:solidFill>
                  <a:srgbClr val="7030A0"/>
                </a:solidFill>
              </a:rPr>
              <a:t>اساليب تنظيم المعرفة</a:t>
            </a:r>
            <a:r>
              <a:rPr lang="ar-IQ" sz="3600" b="1" dirty="0" smtClean="0">
                <a:solidFill>
                  <a:srgbClr val="7030A0"/>
                </a:solidFill>
              </a:rPr>
              <a:t>:</a:t>
            </a:r>
            <a:endParaRPr lang="en-US" sz="3600" dirty="0" smtClean="0">
              <a:solidFill>
                <a:srgbClr val="7030A0"/>
              </a:solidFill>
            </a:endParaRPr>
          </a:p>
          <a:p>
            <a:pPr lvl="0" algn="just" rtl="1">
              <a:buNone/>
            </a:pPr>
            <a:r>
              <a:rPr lang="ar-IQ" b="1" dirty="0" smtClean="0"/>
              <a:t> أ - </a:t>
            </a:r>
            <a:r>
              <a:rPr lang="ar-SA" b="1" dirty="0" smtClean="0"/>
              <a:t>أسلوب نمذجة العمليات </a:t>
            </a:r>
            <a:r>
              <a:rPr lang="en-US" b="1" dirty="0" smtClean="0"/>
              <a:t>(</a:t>
            </a:r>
            <a:r>
              <a:rPr lang="ar-SA" b="1" dirty="0" smtClean="0"/>
              <a:t>كأسلوب لتنظيم المعرفة وتعتمد النمذجة على رسم التدفق المعرفي والتي تبدأ بوضع عنوان متميز لكل تدفق يبقى ثابتاً من مستوى لآخر ثم بيان كيفية التخلص من السجلات المحذوفة وأخيراً تحديد أسلوب وحدة التوثيق .</a:t>
            </a:r>
            <a:endParaRPr lang="en-US" b="1" dirty="0" smtClean="0"/>
          </a:p>
          <a:p>
            <a:pPr lvl="0" algn="just" rtl="1">
              <a:buNone/>
            </a:pPr>
            <a:r>
              <a:rPr lang="ar-IQ" b="1" dirty="0" smtClean="0"/>
              <a:t> ب- </a:t>
            </a:r>
            <a:r>
              <a:rPr lang="ar-SA" b="1" dirty="0" smtClean="0"/>
              <a:t>خلال التسعينات من القرن الماضي تحول الاتجاه من نمذجة العمليات إلى دمج العمليات والبيانات في موضوع يسمى نمذجة الموضوع الذي يشمل كل أنشطة دورة حياة النظام : تخطيط ، تحليل ، تصميم ، تنفيذ ، استخدام.</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noAutofit/>
          </a:bodyPr>
          <a:lstStyle/>
          <a:p>
            <a:pPr algn="r" rtl="1">
              <a:buNone/>
            </a:pPr>
            <a:r>
              <a:rPr lang="ar-IQ" b="1" dirty="0" smtClean="0">
                <a:solidFill>
                  <a:srgbClr val="FF0000"/>
                </a:solidFill>
              </a:rPr>
              <a:t>ث</a:t>
            </a:r>
            <a:r>
              <a:rPr lang="ar-SA" b="1" dirty="0" smtClean="0">
                <a:solidFill>
                  <a:srgbClr val="FF0000"/>
                </a:solidFill>
              </a:rPr>
              <a:t>امناً - استرجاع المعرفة </a:t>
            </a:r>
            <a:r>
              <a:rPr lang="en-US" b="1" dirty="0" smtClean="0">
                <a:solidFill>
                  <a:srgbClr val="FF0000"/>
                </a:solidFill>
              </a:rPr>
              <a:t>:</a:t>
            </a:r>
          </a:p>
          <a:p>
            <a:pPr algn="r" rtl="1">
              <a:buNone/>
            </a:pPr>
            <a:r>
              <a:rPr lang="ar-SA" sz="2400" b="1" dirty="0" smtClean="0"/>
              <a:t> تلك العمليات التي تهدف إلى البحث </a:t>
            </a:r>
            <a:r>
              <a:rPr lang="en-US" sz="2400" b="1" dirty="0" smtClean="0"/>
              <a:t>(Searching)</a:t>
            </a:r>
            <a:r>
              <a:rPr lang="ar-SA" sz="2400" b="1" dirty="0" smtClean="0"/>
              <a:t> والوصول </a:t>
            </a:r>
            <a:r>
              <a:rPr lang="en-US" sz="2400" b="1" dirty="0" smtClean="0"/>
              <a:t>(Accessing)</a:t>
            </a:r>
            <a:r>
              <a:rPr lang="ar-SA" sz="2400" b="1" dirty="0" smtClean="0"/>
              <a:t> بكل يسر وسهولة وبأقصر وقت إلى المعرفة بقصد استعادتها وتطبيقها في حل مشكلات العمل  أو تحسين عمليات الأعمال .</a:t>
            </a:r>
            <a:endParaRPr lang="en-US" sz="2400" b="1" dirty="0" smtClean="0"/>
          </a:p>
          <a:p>
            <a:pPr lvl="0" algn="r" rtl="1">
              <a:buNone/>
            </a:pPr>
            <a:r>
              <a:rPr lang="ar-IQ" sz="2800" b="1" u="sng" dirty="0" smtClean="0">
                <a:solidFill>
                  <a:srgbClr val="7030A0"/>
                </a:solidFill>
              </a:rPr>
              <a:t>1- </a:t>
            </a:r>
            <a:r>
              <a:rPr lang="ar-SA" sz="2800" b="1" u="sng" dirty="0" smtClean="0">
                <a:solidFill>
                  <a:srgbClr val="7030A0"/>
                </a:solidFill>
              </a:rPr>
              <a:t>مبادئ عملية استرجاع المعرفة </a:t>
            </a:r>
            <a:endParaRPr lang="en-US" sz="2800" b="1" u="sng" dirty="0" smtClean="0">
              <a:solidFill>
                <a:srgbClr val="7030A0"/>
              </a:solidFill>
            </a:endParaRPr>
          </a:p>
          <a:p>
            <a:pPr lvl="0" algn="just" rtl="1">
              <a:buNone/>
            </a:pPr>
            <a:r>
              <a:rPr lang="ar-IQ" sz="2400" b="1" dirty="0" smtClean="0"/>
              <a:t>أ - </a:t>
            </a:r>
            <a:r>
              <a:rPr lang="ar-SA" sz="2400" b="1" dirty="0" smtClean="0"/>
              <a:t>ان مدى الاستفادة من المعرفة الذي هو جوهر ادارة المعرفة يرتكز على القدرة على استرجاع ما هو معروف وما جرى تعلمه ووضعه في القواعد المعرفية .</a:t>
            </a:r>
            <a:r>
              <a:rPr lang="ar-IQ" sz="2400" b="1" dirty="0" smtClean="0"/>
              <a:t>ب</a:t>
            </a:r>
          </a:p>
          <a:p>
            <a:pPr lvl="0" algn="just" rtl="1">
              <a:buNone/>
            </a:pPr>
            <a:r>
              <a:rPr lang="ar-IQ" sz="2400" b="1" dirty="0" smtClean="0"/>
              <a:t>ب -</a:t>
            </a:r>
            <a:r>
              <a:rPr lang="ar-SA" sz="2400" b="1" dirty="0" smtClean="0"/>
              <a:t> استرجاع المعرفة عملية ليست سهلة  فهي تعتمد على فاعلية المنظمة في تنظيم وتبويب تلك المعرفة ، </a:t>
            </a:r>
            <a:endParaRPr lang="en-US" sz="2400" b="1" dirty="0" smtClean="0"/>
          </a:p>
          <a:p>
            <a:pPr lvl="0" algn="just" rtl="1">
              <a:buNone/>
            </a:pPr>
            <a:r>
              <a:rPr lang="ar-IQ" sz="2400" b="1" dirty="0" smtClean="0"/>
              <a:t>ج-</a:t>
            </a:r>
            <a:r>
              <a:rPr lang="ar-SA" sz="2400" b="1" dirty="0" smtClean="0"/>
              <a:t> القيمة الحقيقية للمعرفة تتلاشى ان لم توضع في قواعد وخلاصات وترسم في خرائط ومنحنيات وجداول وتبسط لتصبح متاحة للمستفيدين المحتملين ، لأنه بدون ذلك لا يمكن الوصول إليها .</a:t>
            </a:r>
            <a:endParaRPr lang="ar-IQ" sz="2400" b="1" dirty="0" smtClean="0"/>
          </a:p>
          <a:p>
            <a:pPr lvl="0" algn="just" rtl="1">
              <a:buNone/>
            </a:pPr>
            <a:r>
              <a:rPr lang="ar-IQ" sz="2400" b="1" dirty="0" smtClean="0"/>
              <a:t>د - </a:t>
            </a:r>
            <a:r>
              <a:rPr lang="ar-SA" sz="2400" b="1" dirty="0" smtClean="0"/>
              <a:t>عملية البحث عن المعرفة ان لم تتاح للمستفيدين تكون مكلفة وليست ذات جدوى</a:t>
            </a:r>
            <a:r>
              <a:rPr lang="ar-IQ" sz="2400" b="1" dirty="0" smtClean="0"/>
              <a:t>.</a:t>
            </a:r>
            <a:r>
              <a:rPr lang="ar-SA" sz="2400" b="1" dirty="0" smtClean="0"/>
              <a:t> </a:t>
            </a:r>
            <a:endParaRPr lang="ar-IQ" sz="2400" b="1" dirty="0" smtClean="0"/>
          </a:p>
          <a:p>
            <a:pPr lvl="0" algn="just" rtl="1">
              <a:buNone/>
            </a:pPr>
            <a:r>
              <a:rPr lang="ar-IQ" sz="2400" b="1" dirty="0" smtClean="0"/>
              <a:t>هـ - </a:t>
            </a:r>
            <a:r>
              <a:rPr lang="ar-SA" sz="2400" b="1" dirty="0" smtClean="0"/>
              <a:t>المعرفة التي لا يعاد استرجاعها بقصد الاستخدام تتقادم مع مرور الوقت  .</a:t>
            </a:r>
            <a:endParaRPr lang="en-US" sz="2400" b="1" dirty="0" smtClean="0"/>
          </a:p>
          <a:p>
            <a:pPr lvl="0" algn="just" rtl="1">
              <a:buNone/>
            </a:pPr>
            <a:r>
              <a:rPr lang="ar-IQ" sz="2400" b="1" dirty="0" smtClean="0"/>
              <a:t>و- </a:t>
            </a:r>
            <a:r>
              <a:rPr lang="ar-SA" sz="2400" b="1" dirty="0" smtClean="0"/>
              <a:t>ضرورة ان يكون توفر المعرفة في وقتها الصحيح ومقاسها الصحيح وبالطريقة الصحيحة </a:t>
            </a:r>
            <a:r>
              <a:rPr lang="en-US" sz="2400" b="1"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lvl="0" algn="r" rtl="1">
              <a:buNone/>
            </a:pPr>
            <a:r>
              <a:rPr lang="ar-IQ" b="1" u="sng" dirty="0" smtClean="0">
                <a:solidFill>
                  <a:srgbClr val="7030A0"/>
                </a:solidFill>
              </a:rPr>
              <a:t> 2- أ</a:t>
            </a:r>
            <a:r>
              <a:rPr lang="ar-SA" b="1" u="sng" dirty="0" smtClean="0">
                <a:solidFill>
                  <a:srgbClr val="7030A0"/>
                </a:solidFill>
              </a:rPr>
              <a:t>هداف ومبررات استرجاع المعرفة</a:t>
            </a:r>
            <a:r>
              <a:rPr lang="ar-IQ" b="1" u="sng" dirty="0" smtClean="0">
                <a:solidFill>
                  <a:srgbClr val="7030A0"/>
                </a:solidFill>
              </a:rPr>
              <a:t>:</a:t>
            </a:r>
          </a:p>
          <a:p>
            <a:pPr lvl="0" algn="r" rtl="1">
              <a:buNone/>
            </a:pPr>
            <a:r>
              <a:rPr lang="ar-IQ" b="1" dirty="0" smtClean="0"/>
              <a:t>أ- </a:t>
            </a:r>
            <a:r>
              <a:rPr lang="ar-SA" b="1" dirty="0" smtClean="0"/>
              <a:t>ان استرجاع المعرفة واستعمالها يتضمن أحسن الممارسات في دعم القرارات وحل   المشكلات واتمته العمل.</a:t>
            </a:r>
            <a:endParaRPr lang="en-US" b="1" dirty="0" smtClean="0"/>
          </a:p>
          <a:p>
            <a:pPr lvl="0" algn="r" rtl="1">
              <a:buNone/>
            </a:pPr>
            <a:r>
              <a:rPr lang="ar-IQ" b="1" dirty="0" smtClean="0"/>
              <a:t>ب -</a:t>
            </a:r>
            <a:r>
              <a:rPr lang="en-US" b="1" dirty="0" smtClean="0"/>
              <a:t> </a:t>
            </a:r>
            <a:r>
              <a:rPr lang="ar-SA" b="1" dirty="0" smtClean="0"/>
              <a:t>ان جوهر ادارة المعرفة هو في السعي لوضع المعرفة المشتركة للمنظمة تحت تصرف العامل في موقع عمله .</a:t>
            </a:r>
            <a:endParaRPr lang="en-US" b="1" dirty="0" smtClean="0"/>
          </a:p>
          <a:p>
            <a:pPr lvl="0" algn="r" rtl="1">
              <a:buNone/>
            </a:pPr>
            <a:r>
              <a:rPr lang="ar-IQ" b="1" dirty="0" smtClean="0"/>
              <a:t>ج - </a:t>
            </a:r>
            <a:r>
              <a:rPr lang="ar-SA" b="1" dirty="0" smtClean="0"/>
              <a:t>ان الوصول إلى المعرفة يعد المفتاح الأساسي للنجاح في المنظمات.</a:t>
            </a:r>
            <a:endParaRPr lang="en-US" b="1" dirty="0" smtClean="0"/>
          </a:p>
          <a:p>
            <a:pPr algn="r">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77500" lnSpcReduction="20000"/>
          </a:bodyPr>
          <a:lstStyle/>
          <a:p>
            <a:pPr algn="r" rtl="1">
              <a:buNone/>
            </a:pPr>
            <a:r>
              <a:rPr lang="ar-SA" sz="3800" b="1" dirty="0" smtClean="0">
                <a:solidFill>
                  <a:srgbClr val="FF0000"/>
                </a:solidFill>
              </a:rPr>
              <a:t>تاسعاً - إدامة المعرفة</a:t>
            </a:r>
            <a:r>
              <a:rPr lang="ar-SA" sz="3800" dirty="0" smtClean="0">
                <a:solidFill>
                  <a:srgbClr val="FF0000"/>
                </a:solidFill>
              </a:rPr>
              <a:t> </a:t>
            </a:r>
            <a:r>
              <a:rPr lang="ar-IQ" sz="3800" dirty="0" smtClean="0">
                <a:solidFill>
                  <a:srgbClr val="FF0000"/>
                </a:solidFill>
              </a:rPr>
              <a:t>:</a:t>
            </a:r>
            <a:endParaRPr lang="en-US" sz="3800" dirty="0" smtClean="0">
              <a:solidFill>
                <a:srgbClr val="FF0000"/>
              </a:solidFill>
            </a:endParaRPr>
          </a:p>
          <a:p>
            <a:pPr algn="r" rtl="1">
              <a:buNone/>
            </a:pPr>
            <a:r>
              <a:rPr lang="ar-IQ" b="1" dirty="0" smtClean="0"/>
              <a:t>هذا العملية تشير</a:t>
            </a:r>
            <a:r>
              <a:rPr lang="ar-SA" b="1" dirty="0" smtClean="0"/>
              <a:t> إلى العمليات و التي ترفع من جاهزية المعرفة لكل وقت</a:t>
            </a:r>
            <a:r>
              <a:rPr lang="ar-IQ" b="1" dirty="0" smtClean="0"/>
              <a:t> .</a:t>
            </a:r>
          </a:p>
          <a:p>
            <a:pPr algn="r" rtl="1">
              <a:buNone/>
            </a:pPr>
            <a:r>
              <a:rPr lang="ar-IQ" sz="3600" b="1" dirty="0" smtClean="0">
                <a:solidFill>
                  <a:srgbClr val="7030A0"/>
                </a:solidFill>
              </a:rPr>
              <a:t> 1- عمليات ادامة المعرفة</a:t>
            </a:r>
            <a:r>
              <a:rPr lang="ar-SA" sz="3600" b="1" dirty="0" smtClean="0">
                <a:solidFill>
                  <a:srgbClr val="7030A0"/>
                </a:solidFill>
              </a:rPr>
              <a:t>:</a:t>
            </a:r>
            <a:r>
              <a:rPr lang="ar-IQ" sz="3600" b="1" dirty="0" smtClean="0">
                <a:solidFill>
                  <a:srgbClr val="7030A0"/>
                </a:solidFill>
              </a:rPr>
              <a:t> </a:t>
            </a:r>
          </a:p>
          <a:p>
            <a:pPr algn="just" rtl="1">
              <a:buNone/>
            </a:pPr>
            <a:r>
              <a:rPr lang="ar-IQ" b="1" dirty="0" smtClean="0"/>
              <a:t>  </a:t>
            </a:r>
            <a:r>
              <a:rPr lang="ar-IQ" sz="3300" b="1" dirty="0" smtClean="0">
                <a:solidFill>
                  <a:schemeClr val="accent6">
                    <a:lumMod val="50000"/>
                  </a:schemeClr>
                </a:solidFill>
              </a:rPr>
              <a:t>أ- </a:t>
            </a:r>
            <a:r>
              <a:rPr lang="ar-SA" sz="3300" b="1" dirty="0" smtClean="0">
                <a:solidFill>
                  <a:schemeClr val="accent6">
                    <a:lumMod val="50000"/>
                  </a:schemeClr>
                </a:solidFill>
              </a:rPr>
              <a:t>تنقيح  المعرفة</a:t>
            </a:r>
            <a:r>
              <a:rPr lang="ar-SA" sz="3300" dirty="0" smtClean="0">
                <a:solidFill>
                  <a:schemeClr val="accent6">
                    <a:lumMod val="50000"/>
                  </a:schemeClr>
                </a:solidFill>
              </a:rPr>
              <a:t> </a:t>
            </a:r>
            <a:r>
              <a:rPr lang="en-US" dirty="0" smtClean="0"/>
              <a:t>(Knowledge Pruning</a:t>
            </a:r>
            <a:r>
              <a:rPr lang="en-US" b="1" dirty="0" smtClean="0"/>
              <a:t>) </a:t>
            </a:r>
            <a:r>
              <a:rPr lang="ar-SA" b="1" dirty="0" smtClean="0"/>
              <a:t>: تشير </a:t>
            </a:r>
            <a:r>
              <a:rPr lang="ar-IQ" b="1" dirty="0" smtClean="0"/>
              <a:t>الى</a:t>
            </a:r>
            <a:r>
              <a:rPr lang="ar-SA" b="1" dirty="0" smtClean="0"/>
              <a:t> العمليات  التي تجري على المعرفة </a:t>
            </a:r>
            <a:r>
              <a:rPr lang="ar-IQ" b="1" dirty="0" smtClean="0"/>
              <a:t>ل</a:t>
            </a:r>
            <a:r>
              <a:rPr lang="ar-SA" b="1" dirty="0" smtClean="0"/>
              <a:t>جعلها جاهزة للاستخدام</a:t>
            </a:r>
            <a:r>
              <a:rPr lang="ar-IQ" b="1" dirty="0" smtClean="0"/>
              <a:t> </a:t>
            </a:r>
            <a:r>
              <a:rPr lang="ar-SA" b="1" dirty="0" smtClean="0"/>
              <a:t>وتتضمن حذف بعض الاجزاء غير المتسقة مع المحتوى العام للمعرفة.</a:t>
            </a:r>
            <a:endParaRPr lang="ar-IQ" b="1" dirty="0" smtClean="0"/>
          </a:p>
          <a:p>
            <a:pPr algn="just" rtl="1">
              <a:buNone/>
            </a:pPr>
            <a:r>
              <a:rPr lang="ar-IQ" sz="3300" b="1" dirty="0" smtClean="0">
                <a:solidFill>
                  <a:srgbClr val="7030A0"/>
                </a:solidFill>
              </a:rPr>
              <a:t> </a:t>
            </a:r>
            <a:r>
              <a:rPr lang="ar-IQ" sz="3300" b="1" dirty="0" smtClean="0">
                <a:solidFill>
                  <a:schemeClr val="accent6">
                    <a:lumMod val="50000"/>
                  </a:schemeClr>
                </a:solidFill>
              </a:rPr>
              <a:t>ب - </a:t>
            </a:r>
            <a:r>
              <a:rPr lang="ar-SA" sz="3300" b="1" dirty="0" smtClean="0">
                <a:solidFill>
                  <a:schemeClr val="accent6">
                    <a:lumMod val="50000"/>
                  </a:schemeClr>
                </a:solidFill>
              </a:rPr>
              <a:t>نمو المعرفة</a:t>
            </a:r>
            <a:r>
              <a:rPr lang="ar-SA" sz="3300" dirty="0" smtClean="0">
                <a:solidFill>
                  <a:schemeClr val="accent6">
                    <a:lumMod val="50000"/>
                  </a:schemeClr>
                </a:solidFill>
              </a:rPr>
              <a:t> </a:t>
            </a:r>
            <a:r>
              <a:rPr lang="en-US" dirty="0" smtClean="0"/>
              <a:t>(Knowledge Growing)</a:t>
            </a:r>
            <a:r>
              <a:rPr lang="ar-SA" dirty="0" smtClean="0"/>
              <a:t> </a:t>
            </a:r>
            <a:r>
              <a:rPr lang="ar-SA" b="1" dirty="0" smtClean="0"/>
              <a:t>. لا بد من وضع أطر زمنية مناسبة لتحريك المعرفة إلى درجات :  معرفة فاعلة </a:t>
            </a:r>
            <a:r>
              <a:rPr lang="ar-IQ" b="1" dirty="0" smtClean="0"/>
              <a:t>،</a:t>
            </a:r>
            <a:r>
              <a:rPr lang="ar-SA" b="1" dirty="0" smtClean="0"/>
              <a:t>  خاملة </a:t>
            </a:r>
            <a:r>
              <a:rPr lang="ar-IQ" b="1" dirty="0" smtClean="0"/>
              <a:t>،</a:t>
            </a:r>
            <a:r>
              <a:rPr lang="ar-SA" b="1" dirty="0" smtClean="0"/>
              <a:t> أرشيف .</a:t>
            </a:r>
            <a:endParaRPr lang="en-US" b="1" dirty="0" smtClean="0"/>
          </a:p>
          <a:p>
            <a:pPr algn="just" rtl="1">
              <a:buNone/>
            </a:pPr>
            <a:r>
              <a:rPr lang="ar-IQ" b="1" dirty="0" smtClean="0"/>
              <a:t>    </a:t>
            </a:r>
            <a:r>
              <a:rPr lang="ar-SA" b="1" dirty="0" smtClean="0"/>
              <a:t>واذ أن المعرفة عرضة للاستنساخ من قبل المنافسين فعلى المنظمات العمل على نمو معرفتها وأن ترفع من قيمتها بشكل مستمر وأن يكون معدل النمو متفوقاً على معدلات النمو لدى المنافسين .</a:t>
            </a:r>
            <a:endParaRPr lang="en-US" b="1" dirty="0" smtClean="0"/>
          </a:p>
          <a:p>
            <a:pPr algn="just" rtl="1">
              <a:buNone/>
            </a:pPr>
            <a:r>
              <a:rPr lang="ar-IQ" sz="3300" dirty="0" smtClean="0">
                <a:solidFill>
                  <a:srgbClr val="7030A0"/>
                </a:solidFill>
              </a:rPr>
              <a:t> </a:t>
            </a:r>
            <a:r>
              <a:rPr lang="ar-IQ" sz="3300" dirty="0" smtClean="0">
                <a:solidFill>
                  <a:schemeClr val="accent6">
                    <a:lumMod val="50000"/>
                  </a:schemeClr>
                </a:solidFill>
              </a:rPr>
              <a:t>ج</a:t>
            </a:r>
            <a:r>
              <a:rPr lang="ar-SA" sz="3300" dirty="0" smtClean="0">
                <a:solidFill>
                  <a:schemeClr val="accent6">
                    <a:lumMod val="50000"/>
                  </a:schemeClr>
                </a:solidFill>
              </a:rPr>
              <a:t>- </a:t>
            </a:r>
            <a:r>
              <a:rPr lang="ar-SA" sz="3300" b="1" dirty="0" smtClean="0">
                <a:solidFill>
                  <a:schemeClr val="accent6">
                    <a:lumMod val="50000"/>
                  </a:schemeClr>
                </a:solidFill>
              </a:rPr>
              <a:t>تغذية المعرفة</a:t>
            </a:r>
            <a:r>
              <a:rPr lang="ar-SA" sz="3300" dirty="0" smtClean="0">
                <a:solidFill>
                  <a:schemeClr val="accent6">
                    <a:lumMod val="50000"/>
                  </a:schemeClr>
                </a:solidFill>
              </a:rPr>
              <a:t>  </a:t>
            </a:r>
            <a:r>
              <a:rPr lang="en-US" dirty="0" smtClean="0"/>
              <a:t>(Knowledge Nourishing)</a:t>
            </a:r>
            <a:r>
              <a:rPr lang="en-US" b="1" dirty="0" smtClean="0"/>
              <a:t> </a:t>
            </a:r>
            <a:r>
              <a:rPr lang="ar-SA" b="1" dirty="0" smtClean="0"/>
              <a:t>: تشير الى عملية إعادة اغناء المعرفة المجردة من القيمة لكي تصبح قابلة للتطبيق في ميدان جديد . وأن المعرفة تحتاج إلى مراجعة وادامة مستمرين .</a:t>
            </a:r>
            <a:endParaRPr lang="en-US" b="1" dirty="0" smtClean="0"/>
          </a:p>
          <a:p>
            <a:pPr algn="just" rtl="1">
              <a:buNone/>
            </a:pPr>
            <a:r>
              <a:rPr lang="ar-SA" b="1" dirty="0" smtClean="0"/>
              <a:t>  </a:t>
            </a:r>
            <a:r>
              <a:rPr lang="ar-IQ" b="1" dirty="0" smtClean="0"/>
              <a:t>*</a:t>
            </a:r>
            <a:r>
              <a:rPr lang="ar-SA" b="1" dirty="0" smtClean="0"/>
              <a:t> لكن السؤال الذي يمكن أن يثار هنا هو إلى أي مدى يتم الاحتفاظ بها ومن القرارات المهمة لادارة المنظمة هو تحديد ما يجب الاحتفاظ به . </a:t>
            </a:r>
            <a:endParaRPr lang="ar-IQ" b="1" dirty="0" smtClean="0"/>
          </a:p>
          <a:p>
            <a:pPr algn="just" rtl="1">
              <a:buNone/>
            </a:pPr>
            <a:r>
              <a:rPr lang="ar-IQ" b="1" dirty="0" smtClean="0"/>
              <a:t>   </a:t>
            </a:r>
            <a:r>
              <a:rPr lang="ar-SA" b="1" dirty="0" smtClean="0"/>
              <a:t>المعرفة المتولدة الجديدة غالباً ما تكون متداخلة لذا يعمل المختصون على</a:t>
            </a:r>
            <a:endParaRPr lang="en-US" b="1" dirty="0" smtClean="0"/>
          </a:p>
          <a:p>
            <a:pPr algn="r">
              <a:buNone/>
            </a:pPr>
            <a:r>
              <a:rPr lang="en-US" b="1" dirty="0" smtClean="0"/>
              <a:t>    </a:t>
            </a:r>
            <a:r>
              <a:rPr lang="ar-SA" b="1" dirty="0" smtClean="0"/>
              <a:t> </a:t>
            </a:r>
            <a:r>
              <a:rPr lang="en-US" b="1" dirty="0" smtClean="0"/>
              <a:t>  .</a:t>
            </a:r>
            <a:r>
              <a:rPr lang="ar-IQ" b="1" dirty="0" smtClean="0"/>
              <a:t>   </a:t>
            </a:r>
            <a:r>
              <a:rPr lang="ar-SA" b="1" dirty="0" smtClean="0"/>
              <a:t>تنقيحها قبل تحميلها وخزنها في القواعد المعرفية </a:t>
            </a: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1565</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Alrawasi</dc:creator>
  <cp:lastModifiedBy>Alrawasi</cp:lastModifiedBy>
  <cp:revision>25</cp:revision>
  <dcterms:created xsi:type="dcterms:W3CDTF">2006-08-16T00:00:00Z</dcterms:created>
  <dcterms:modified xsi:type="dcterms:W3CDTF">2023-10-29T17:38:02Z</dcterms:modified>
</cp:coreProperties>
</file>