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8" r:id="rId1"/>
  </p:sldMasterIdLst>
  <p:notesMasterIdLst>
    <p:notesMasterId r:id="rId17"/>
  </p:notesMasterIdLst>
  <p:sldIdLst>
    <p:sldId id="256" r:id="rId2"/>
    <p:sldId id="257" r:id="rId3"/>
    <p:sldId id="260" r:id="rId4"/>
    <p:sldId id="277" r:id="rId5"/>
    <p:sldId id="278" r:id="rId6"/>
    <p:sldId id="261" r:id="rId7"/>
    <p:sldId id="275" r:id="rId8"/>
    <p:sldId id="262" r:id="rId9"/>
    <p:sldId id="270" r:id="rId10"/>
    <p:sldId id="271" r:id="rId11"/>
    <p:sldId id="273" r:id="rId12"/>
    <p:sldId id="276" r:id="rId13"/>
    <p:sldId id="279" r:id="rId14"/>
    <p:sldId id="280" r:id="rId15"/>
    <p:sldId id="267" r:id="rId16"/>
  </p:sldIdLst>
  <p:sldSz cx="9144000" cy="6858000" type="screen4x3"/>
  <p:notesSz cx="6742113"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170A"/>
    <a:srgbClr val="0000CC"/>
    <a:srgbClr val="6699FF"/>
    <a:srgbClr val="000099"/>
    <a:srgbClr val="66FFFF"/>
    <a:srgbClr val="000066"/>
    <a:srgbClr val="FF4B4B"/>
    <a:srgbClr val="FF3300"/>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10" autoAdjust="0"/>
    <p:restoredTop sz="94563" autoAdjust="0"/>
  </p:normalViewPr>
  <p:slideViewPr>
    <p:cSldViewPr>
      <p:cViewPr varScale="1">
        <p:scale>
          <a:sx n="86" d="100"/>
          <a:sy n="86" d="100"/>
        </p:scale>
        <p:origin x="1512" y="84"/>
      </p:cViewPr>
      <p:guideLst>
        <p:guide orient="horz" pos="2160"/>
        <p:guide pos="2880"/>
      </p:guideLst>
    </p:cSldViewPr>
  </p:slideViewPr>
  <p:outlineViewPr>
    <p:cViewPr>
      <p:scale>
        <a:sx n="33" d="100"/>
        <a:sy n="33" d="100"/>
      </p:scale>
      <p:origin x="0" y="104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20532" y="3"/>
            <a:ext cx="2921582" cy="493633"/>
          </a:xfrm>
          <a:prstGeom prst="rect">
            <a:avLst/>
          </a:prstGeom>
        </p:spPr>
        <p:txBody>
          <a:bodyPr vert="horz" lIns="94917" tIns="47457" rIns="94917" bIns="47457" rtlCol="1"/>
          <a:lstStyle>
            <a:lvl1pPr algn="r">
              <a:defRPr sz="1300"/>
            </a:lvl1pPr>
          </a:lstStyle>
          <a:p>
            <a:endParaRPr lang="ar-IQ"/>
          </a:p>
        </p:txBody>
      </p:sp>
      <p:sp>
        <p:nvSpPr>
          <p:cNvPr id="3" name="عنصر نائب للتاريخ 2"/>
          <p:cNvSpPr>
            <a:spLocks noGrp="1"/>
          </p:cNvSpPr>
          <p:nvPr>
            <p:ph type="dt" idx="1"/>
          </p:nvPr>
        </p:nvSpPr>
        <p:spPr>
          <a:xfrm>
            <a:off x="1563" y="3"/>
            <a:ext cx="2921582" cy="493633"/>
          </a:xfrm>
          <a:prstGeom prst="rect">
            <a:avLst/>
          </a:prstGeom>
        </p:spPr>
        <p:txBody>
          <a:bodyPr vert="horz" lIns="94917" tIns="47457" rIns="94917" bIns="47457" rtlCol="1"/>
          <a:lstStyle>
            <a:lvl1pPr algn="l">
              <a:defRPr sz="1300"/>
            </a:lvl1pPr>
          </a:lstStyle>
          <a:p>
            <a:fld id="{AA13FB11-F6DA-4050-9CF2-8B5F94442072}" type="datetimeFigureOut">
              <a:rPr lang="ar-IQ" smtClean="0"/>
              <a:t>06/05/1444</a:t>
            </a:fld>
            <a:endParaRPr lang="ar-IQ"/>
          </a:p>
        </p:txBody>
      </p:sp>
      <p:sp>
        <p:nvSpPr>
          <p:cNvPr id="4" name="عنصر نائب لصورة الشريحة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4917" tIns="47457" rIns="94917" bIns="47457" rtlCol="1" anchor="ctr"/>
          <a:lstStyle/>
          <a:p>
            <a:endParaRPr lang="ar-IQ"/>
          </a:p>
        </p:txBody>
      </p:sp>
      <p:sp>
        <p:nvSpPr>
          <p:cNvPr id="5" name="عنصر نائب للملاحظات 4"/>
          <p:cNvSpPr>
            <a:spLocks noGrp="1"/>
          </p:cNvSpPr>
          <p:nvPr>
            <p:ph type="body" sz="quarter" idx="3"/>
          </p:nvPr>
        </p:nvSpPr>
        <p:spPr>
          <a:xfrm>
            <a:off x="674212" y="4689516"/>
            <a:ext cx="5393690" cy="4442698"/>
          </a:xfrm>
          <a:prstGeom prst="rect">
            <a:avLst/>
          </a:prstGeom>
        </p:spPr>
        <p:txBody>
          <a:bodyPr vert="horz" lIns="94917" tIns="47457" rIns="94917" bIns="47457"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20532" y="9377318"/>
            <a:ext cx="2921582" cy="493633"/>
          </a:xfrm>
          <a:prstGeom prst="rect">
            <a:avLst/>
          </a:prstGeom>
        </p:spPr>
        <p:txBody>
          <a:bodyPr vert="horz" lIns="94917" tIns="47457" rIns="94917" bIns="47457" rtlCol="1" anchor="b"/>
          <a:lstStyle>
            <a:lvl1pPr algn="r">
              <a:defRPr sz="1300"/>
            </a:lvl1pPr>
          </a:lstStyle>
          <a:p>
            <a:endParaRPr lang="ar-IQ"/>
          </a:p>
        </p:txBody>
      </p:sp>
      <p:sp>
        <p:nvSpPr>
          <p:cNvPr id="7" name="عنصر نائب لرقم الشريحة 6"/>
          <p:cNvSpPr>
            <a:spLocks noGrp="1"/>
          </p:cNvSpPr>
          <p:nvPr>
            <p:ph type="sldNum" sz="quarter" idx="5"/>
          </p:nvPr>
        </p:nvSpPr>
        <p:spPr>
          <a:xfrm>
            <a:off x="1563" y="9377318"/>
            <a:ext cx="2921582" cy="493633"/>
          </a:xfrm>
          <a:prstGeom prst="rect">
            <a:avLst/>
          </a:prstGeom>
        </p:spPr>
        <p:txBody>
          <a:bodyPr vert="horz" lIns="94917" tIns="47457" rIns="94917" bIns="47457" rtlCol="1" anchor="b"/>
          <a:lstStyle>
            <a:lvl1pPr algn="l">
              <a:defRPr sz="1300"/>
            </a:lvl1pPr>
          </a:lstStyle>
          <a:p>
            <a:fld id="{D8590C8D-BAC6-44E3-AF32-5B36B9BBD7A3}" type="slidenum">
              <a:rPr lang="ar-IQ" smtClean="0"/>
              <a:t>‹#›</a:t>
            </a:fld>
            <a:endParaRPr lang="ar-IQ"/>
          </a:p>
        </p:txBody>
      </p:sp>
    </p:spTree>
    <p:extLst>
      <p:ext uri="{BB962C8B-B14F-4D97-AF65-F5344CB8AC3E}">
        <p14:creationId xmlns:p14="http://schemas.microsoft.com/office/powerpoint/2010/main" val="35259097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smtClean="0"/>
          </a:p>
        </p:txBody>
      </p:sp>
      <p:sp>
        <p:nvSpPr>
          <p:cNvPr id="4" name="عنصر نائب لرقم الشريحة 3"/>
          <p:cNvSpPr>
            <a:spLocks noGrp="1"/>
          </p:cNvSpPr>
          <p:nvPr>
            <p:ph type="sldNum" sz="quarter" idx="10"/>
          </p:nvPr>
        </p:nvSpPr>
        <p:spPr/>
        <p:txBody>
          <a:bodyPr/>
          <a:lstStyle/>
          <a:p>
            <a:fld id="{D8590C8D-BAC6-44E3-AF32-5B36B9BBD7A3}" type="slidenum">
              <a:rPr lang="ar-IQ" smtClean="0"/>
              <a:t>1</a:t>
            </a:fld>
            <a:endParaRPr lang="ar-IQ"/>
          </a:p>
        </p:txBody>
      </p:sp>
    </p:spTree>
    <p:extLst>
      <p:ext uri="{BB962C8B-B14F-4D97-AF65-F5344CB8AC3E}">
        <p14:creationId xmlns:p14="http://schemas.microsoft.com/office/powerpoint/2010/main" val="2888239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1829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17275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71791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784057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06/05/1444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724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9566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583021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06/05/1444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413409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8ABB09-4A1D-463E-8065-109CC2B7EFAA}" type="datetimeFigureOut">
              <a:rPr lang="ar-SA" smtClean="0"/>
              <a:t>06/05/1444</a:t>
            </a:fld>
            <a:endParaRPr lang="ar-S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901446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ar-S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804387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06/05/1444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15951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1B8ABB09-4A1D-463E-8065-109CC2B7EFAA}" type="datetimeFigureOut">
              <a:rPr lang="ar-SA" smtClean="0"/>
              <a:t>06/05/1444</a:t>
            </a:fld>
            <a:endParaRPr lang="ar-SA"/>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ar-SA"/>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0B34F065-1154-456A-91E3-76DE8E75E17B}" type="slidenum">
              <a:rPr lang="ar-SA" smtClean="0"/>
              <a:t>‹#›</a:t>
            </a:fld>
            <a:endParaRPr lang="ar-SA"/>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7119995"/>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1"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r" defTabSz="914400" rtl="1"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r" defTabSz="914400" rtl="1"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r" defTabSz="914400" rtl="1"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1916832"/>
            <a:ext cx="7851648" cy="2376264"/>
          </a:xfrm>
        </p:spPr>
        <p:txBody>
          <a:bodyPr>
            <a:noAutofit/>
            <a:scene3d>
              <a:camera prst="orthographicFront"/>
              <a:lightRig rig="freezing" dir="t">
                <a:rot lat="0" lon="0" rev="5640000"/>
              </a:lightRig>
            </a:scene3d>
            <a:sp3d extrusionH="57150" prstMaterial="flat">
              <a:bevelT w="38100" h="38100" prst="angle"/>
              <a:contourClr>
                <a:schemeClr val="tx2"/>
              </a:contourClr>
            </a:sp3d>
          </a:bodyPr>
          <a:lstStyle/>
          <a:p>
            <a:pPr algn="ctr"/>
            <a:r>
              <a:rPr lang="en-US" sz="3600" b="1" dirty="0" smtClean="0">
                <a:solidFill>
                  <a:schemeClr val="bg2">
                    <a:lumMod val="25000"/>
                  </a:schemeClr>
                </a:solidFill>
              </a:rPr>
              <a:t/>
            </a:r>
            <a:br>
              <a:rPr lang="en-US" sz="3600" b="1" dirty="0" smtClean="0">
                <a:solidFill>
                  <a:schemeClr val="bg2">
                    <a:lumMod val="25000"/>
                  </a:schemeClr>
                </a:solidFill>
              </a:rPr>
            </a:br>
            <a:r>
              <a:rPr lang="ar-IQ" sz="4000" b="1" dirty="0">
                <a:solidFill>
                  <a:schemeClr val="bg2">
                    <a:lumMod val="25000"/>
                  </a:schemeClr>
                </a:solidFill>
              </a:rPr>
              <a:t>عنوان المحاضرة</a:t>
            </a:r>
            <a:r>
              <a:rPr lang="ar-IQ" sz="4800" b="1" dirty="0">
                <a:solidFill>
                  <a:schemeClr val="bg2">
                    <a:lumMod val="25000"/>
                  </a:schemeClr>
                </a:solidFill>
              </a:rPr>
              <a:t/>
            </a:r>
            <a:br>
              <a:rPr lang="ar-IQ" sz="4800" b="1" dirty="0">
                <a:solidFill>
                  <a:schemeClr val="bg2">
                    <a:lumMod val="25000"/>
                  </a:schemeClr>
                </a:solidFill>
              </a:rPr>
            </a:br>
            <a:r>
              <a:rPr lang="ar-IQ" sz="4000" b="1" dirty="0">
                <a:solidFill>
                  <a:srgbClr val="00B050"/>
                </a:solidFill>
              </a:rPr>
              <a:t> البيئة التسويقية</a:t>
            </a:r>
            <a: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t/>
            </a:r>
            <a:br>
              <a:rPr lang="en-US" sz="4800" dirty="0" smtClean="0">
                <a:ln>
                  <a:solidFill>
                    <a:srgbClr val="00FFCC"/>
                  </a:solidFill>
                </a:ln>
                <a:solidFill>
                  <a:srgbClr val="001848"/>
                </a:solidFill>
                <a:effectLst>
                  <a:glow rad="101600">
                    <a:schemeClr val="accent3">
                      <a:satMod val="175000"/>
                      <a:alpha val="40000"/>
                    </a:schemeClr>
                  </a:glow>
                  <a:outerShdw blurRad="50800" dist="38100" algn="l" rotWithShape="0">
                    <a:prstClr val="black">
                      <a:alpha val="40000"/>
                    </a:prstClr>
                  </a:outerShdw>
                </a:effectLst>
                <a:cs typeface="PT Bold Heading" pitchFamily="2" charset="-78"/>
              </a:rPr>
            </a:br>
            <a:endParaRPr lang="ar-IQ" sz="6000" b="1" dirty="0">
              <a:ln>
                <a:solidFill>
                  <a:srgbClr val="00FFCC"/>
                </a:solidFill>
              </a:ln>
              <a:solidFill>
                <a:srgbClr val="90170A"/>
              </a:solidFill>
              <a:effectLst>
                <a:glow rad="101600">
                  <a:schemeClr val="accent3">
                    <a:satMod val="175000"/>
                    <a:alpha val="40000"/>
                  </a:schemeClr>
                </a:glow>
                <a:outerShdw blurRad="38100" dist="38100" dir="2700000" algn="tl">
                  <a:srgbClr val="000000">
                    <a:alpha val="43137"/>
                  </a:srgbClr>
                </a:outerShdw>
              </a:effectLst>
              <a:cs typeface="PT Bold Heading" pitchFamily="2" charset="-78"/>
            </a:endParaRPr>
          </a:p>
        </p:txBody>
      </p:sp>
      <p:sp>
        <p:nvSpPr>
          <p:cNvPr id="3" name="عنوان فرعي 2"/>
          <p:cNvSpPr>
            <a:spLocks noGrp="1"/>
          </p:cNvSpPr>
          <p:nvPr>
            <p:ph type="subTitle" idx="1"/>
          </p:nvPr>
        </p:nvSpPr>
        <p:spPr>
          <a:xfrm>
            <a:off x="750628" y="4797152"/>
            <a:ext cx="7854696" cy="1440160"/>
          </a:xfrm>
        </p:spPr>
        <p:txBody>
          <a:bodyPr>
            <a:normAutofit/>
            <a:scene3d>
              <a:camera prst="orthographicFront"/>
              <a:lightRig rig="threePt" dir="t"/>
            </a:scene3d>
            <a:sp3d extrusionH="57150">
              <a:bevelT h="25400" prst="softRound"/>
            </a:sp3d>
          </a:bodyPr>
          <a:lstStyle/>
          <a:p>
            <a:pPr algn="ctr">
              <a:lnSpc>
                <a:spcPct val="80000"/>
              </a:lnSpc>
            </a:pPr>
            <a:r>
              <a:rPr lang="ar-IQ" sz="4000" b="1" dirty="0">
                <a:solidFill>
                  <a:srgbClr val="7030A0"/>
                </a:solidFill>
              </a:rPr>
              <a:t>إعداد</a:t>
            </a:r>
          </a:p>
          <a:p>
            <a:pPr algn="ctr">
              <a:lnSpc>
                <a:spcPct val="80000"/>
              </a:lnSpc>
            </a:pPr>
            <a:r>
              <a:rPr lang="ar-IQ" sz="4000" b="1" dirty="0">
                <a:solidFill>
                  <a:schemeClr val="accent3">
                    <a:lumMod val="50000"/>
                  </a:schemeClr>
                </a:solidFill>
              </a:rPr>
              <a:t>م.م. مريم فخر الدين محمود</a:t>
            </a:r>
          </a:p>
        </p:txBody>
      </p:sp>
      <p:sp>
        <p:nvSpPr>
          <p:cNvPr id="4" name="عنوان 1"/>
          <p:cNvSpPr txBox="1">
            <a:spLocks/>
          </p:cNvSpPr>
          <p:nvPr/>
        </p:nvSpPr>
        <p:spPr>
          <a:xfrm>
            <a:off x="755576" y="0"/>
            <a:ext cx="7851648" cy="1503047"/>
          </a:xfrm>
          <a:prstGeom prst="rect">
            <a:avLst/>
          </a:prstGeom>
          <a:ln>
            <a:noFill/>
          </a:ln>
        </p:spPr>
        <p:txBody>
          <a:bodyPr vert="horz" lIns="0" tIns="0" rIns="18288" bIns="0" anchor="b">
            <a:noAutofit/>
            <a:scene3d>
              <a:camera prst="orthographicFront"/>
              <a:lightRig rig="freezing" dir="t">
                <a:rot lat="0" lon="0" rev="5640000"/>
              </a:lightRig>
            </a:scene3d>
            <a:sp3d extrusionH="57150" prstMaterial="flat">
              <a:bevelT w="38100" h="38100" prst="relaxedInset"/>
              <a:contourClr>
                <a:schemeClr val="tx2"/>
              </a:contourClr>
            </a:sp3d>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a:r>
              <a:rPr lang="ar-IQ" sz="2000" dirty="0">
                <a:solidFill>
                  <a:schemeClr val="tx1">
                    <a:lumMod val="95000"/>
                    <a:lumOff val="5000"/>
                  </a:schemeClr>
                </a:solidFill>
              </a:rPr>
              <a:t>جامعة بغداد</a:t>
            </a:r>
          </a:p>
          <a:p>
            <a:pPr algn="ctr"/>
            <a:r>
              <a:rPr lang="ar-IQ" sz="2000" dirty="0">
                <a:solidFill>
                  <a:schemeClr val="tx1">
                    <a:lumMod val="95000"/>
                    <a:lumOff val="5000"/>
                  </a:schemeClr>
                </a:solidFill>
              </a:rPr>
              <a:t>كلية الادارة والاقتصاد</a:t>
            </a:r>
          </a:p>
          <a:p>
            <a:pPr algn="ctr"/>
            <a:r>
              <a:rPr lang="ar-IQ" sz="2000" dirty="0">
                <a:solidFill>
                  <a:schemeClr val="tx1">
                    <a:lumMod val="95000"/>
                    <a:lumOff val="5000"/>
                  </a:schemeClr>
                </a:solidFill>
              </a:rPr>
              <a:t>قسم الإدارة العامة</a:t>
            </a:r>
          </a:p>
        </p:txBody>
      </p:sp>
      <p:pic>
        <p:nvPicPr>
          <p:cNvPr id="13" name="صورة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5688" y="44624"/>
            <a:ext cx="1512000" cy="1512000"/>
          </a:xfrm>
          <a:prstGeom prst="rect">
            <a:avLst/>
          </a:prstGeom>
          <a:ln>
            <a:noFill/>
          </a:ln>
          <a:effectLst>
            <a:outerShdw blurRad="292100" dist="139700" dir="2700000" algn="tl" rotWithShape="0">
              <a:srgbClr val="333333">
                <a:alpha val="65000"/>
              </a:srgbClr>
            </a:outerShdw>
          </a:effectLst>
        </p:spPr>
      </p:pic>
      <p:pic>
        <p:nvPicPr>
          <p:cNvPr id="16" name="صورة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452320" y="96832"/>
            <a:ext cx="1440000" cy="145996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9766294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circle(in)">
                                      <p:cBhvr>
                                        <p:cTn id="10" dur="2000"/>
                                        <p:tgtEl>
                                          <p:spTgt spid="4">
                                            <p:txEl>
                                              <p:pRg st="1" end="1"/>
                                            </p:txEl>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circle(in)">
                                      <p:cBhvr>
                                        <p:cTn id="13" dur="2000"/>
                                        <p:tgtEl>
                                          <p:spTgt spid="4">
                                            <p:txEl>
                                              <p:pRg st="2" end="2"/>
                                            </p:txEl>
                                          </p:spTgt>
                                        </p:tgtEl>
                                      </p:cBhvr>
                                    </p:animEffect>
                                  </p:childTnLst>
                                </p:cTn>
                              </p:par>
                            </p:childTnLst>
                          </p:cTn>
                        </p:par>
                        <p:par>
                          <p:cTn id="14" fill="hold">
                            <p:stCondLst>
                              <p:cond delay="2000"/>
                            </p:stCondLst>
                            <p:childTnLst>
                              <p:par>
                                <p:cTn id="15" presetID="26" presetClass="entr" presetSubtype="0" fill="hold" grpId="0"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wipe(down)">
                                      <p:cBhvr>
                                        <p:cTn id="17" dur="580">
                                          <p:stCondLst>
                                            <p:cond delay="0"/>
                                          </p:stCondLst>
                                        </p:cTn>
                                        <p:tgtEl>
                                          <p:spTgt spid="2"/>
                                        </p:tgtEl>
                                      </p:cBhvr>
                                    </p:animEffect>
                                    <p:anim calcmode="lin" valueType="num">
                                      <p:cBhvr>
                                        <p:cTn id="1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23" dur="26">
                                          <p:stCondLst>
                                            <p:cond delay="650"/>
                                          </p:stCondLst>
                                        </p:cTn>
                                        <p:tgtEl>
                                          <p:spTgt spid="2"/>
                                        </p:tgtEl>
                                      </p:cBhvr>
                                      <p:to x="100000" y="60000"/>
                                    </p:animScale>
                                    <p:animScale>
                                      <p:cBhvr>
                                        <p:cTn id="24" dur="166" decel="50000">
                                          <p:stCondLst>
                                            <p:cond delay="676"/>
                                          </p:stCondLst>
                                        </p:cTn>
                                        <p:tgtEl>
                                          <p:spTgt spid="2"/>
                                        </p:tgtEl>
                                      </p:cBhvr>
                                      <p:to x="100000" y="100000"/>
                                    </p:animScale>
                                    <p:animScale>
                                      <p:cBhvr>
                                        <p:cTn id="25" dur="26">
                                          <p:stCondLst>
                                            <p:cond delay="1312"/>
                                          </p:stCondLst>
                                        </p:cTn>
                                        <p:tgtEl>
                                          <p:spTgt spid="2"/>
                                        </p:tgtEl>
                                      </p:cBhvr>
                                      <p:to x="100000" y="80000"/>
                                    </p:animScale>
                                    <p:animScale>
                                      <p:cBhvr>
                                        <p:cTn id="26" dur="166" decel="50000">
                                          <p:stCondLst>
                                            <p:cond delay="1338"/>
                                          </p:stCondLst>
                                        </p:cTn>
                                        <p:tgtEl>
                                          <p:spTgt spid="2"/>
                                        </p:tgtEl>
                                      </p:cBhvr>
                                      <p:to x="100000" y="100000"/>
                                    </p:animScale>
                                    <p:animScale>
                                      <p:cBhvr>
                                        <p:cTn id="27" dur="26">
                                          <p:stCondLst>
                                            <p:cond delay="1642"/>
                                          </p:stCondLst>
                                        </p:cTn>
                                        <p:tgtEl>
                                          <p:spTgt spid="2"/>
                                        </p:tgtEl>
                                      </p:cBhvr>
                                      <p:to x="100000" y="90000"/>
                                    </p:animScale>
                                    <p:animScale>
                                      <p:cBhvr>
                                        <p:cTn id="28" dur="166" decel="50000">
                                          <p:stCondLst>
                                            <p:cond delay="1668"/>
                                          </p:stCondLst>
                                        </p:cTn>
                                        <p:tgtEl>
                                          <p:spTgt spid="2"/>
                                        </p:tgtEl>
                                      </p:cBhvr>
                                      <p:to x="100000" y="100000"/>
                                    </p:animScale>
                                    <p:animScale>
                                      <p:cBhvr>
                                        <p:cTn id="29" dur="26">
                                          <p:stCondLst>
                                            <p:cond delay="1808"/>
                                          </p:stCondLst>
                                        </p:cTn>
                                        <p:tgtEl>
                                          <p:spTgt spid="2"/>
                                        </p:tgtEl>
                                      </p:cBhvr>
                                      <p:to x="100000" y="95000"/>
                                    </p:animScale>
                                    <p:animScale>
                                      <p:cBhvr>
                                        <p:cTn id="30" dur="166" decel="50000">
                                          <p:stCondLst>
                                            <p:cond delay="1834"/>
                                          </p:stCondLst>
                                        </p:cTn>
                                        <p:tgtEl>
                                          <p:spTgt spid="2"/>
                                        </p:tgtEl>
                                      </p:cBhvr>
                                      <p:to x="100000" y="100000"/>
                                    </p:animScale>
                                  </p:childTnLst>
                                </p:cTn>
                              </p:par>
                            </p:childTnLst>
                          </p:cTn>
                        </p:par>
                        <p:par>
                          <p:cTn id="31" fill="hold">
                            <p:stCondLst>
                              <p:cond delay="4000"/>
                            </p:stCondLst>
                            <p:childTnLst>
                              <p:par>
                                <p:cTn id="32" presetID="42" presetClass="entr" presetSubtype="0" fill="hold" grpId="0" nodeType="after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fade">
                                      <p:cBhvr>
                                        <p:cTn id="34" dur="1000"/>
                                        <p:tgtEl>
                                          <p:spTgt spid="3">
                                            <p:txEl>
                                              <p:pRg st="0" end="0"/>
                                            </p:txEl>
                                          </p:spTgt>
                                        </p:tgtEl>
                                      </p:cBhvr>
                                    </p:animEffect>
                                    <p:anim calcmode="lin" valueType="num">
                                      <p:cBhvr>
                                        <p:cTn id="3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1" end="1"/>
                                            </p:txEl>
                                          </p:spTgt>
                                        </p:tgtEl>
                                        <p:attrNameLst>
                                          <p:attrName>style.visibility</p:attrName>
                                        </p:attrNameLst>
                                      </p:cBhvr>
                                      <p:to>
                                        <p:strVal val="visible"/>
                                      </p:to>
                                    </p:set>
                                    <p:animEffect transition="in" filter="fade">
                                      <p:cBhvr>
                                        <p:cTn id="41" dur="1000"/>
                                        <p:tgtEl>
                                          <p:spTgt spid="3">
                                            <p:txEl>
                                              <p:pRg st="1" end="1"/>
                                            </p:txEl>
                                          </p:spTgt>
                                        </p:tgtEl>
                                      </p:cBhvr>
                                    </p:animEffect>
                                    <p:anim calcmode="lin" valueType="num">
                                      <p:cBhvr>
                                        <p:cTn id="4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196752"/>
            <a:ext cx="8229600" cy="5400600"/>
          </a:xfrm>
        </p:spPr>
        <p:txBody>
          <a:bodyPr>
            <a:normAutofit/>
            <a:scene3d>
              <a:camera prst="orthographicFront"/>
              <a:lightRig rig="threePt" dir="t"/>
            </a:scene3d>
            <a:sp3d extrusionH="57150">
              <a:bevelT h="25400" prst="softRound"/>
            </a:sp3d>
          </a:bodyPr>
          <a:lstStyle/>
          <a:p>
            <a:pPr>
              <a:spcBef>
                <a:spcPct val="50000"/>
              </a:spcBef>
            </a:pPr>
            <a:r>
              <a:rPr lang="ar-IQ" sz="2800" b="1" dirty="0" smtClean="0">
                <a:solidFill>
                  <a:srgbClr val="00B050"/>
                </a:solidFill>
              </a:rPr>
              <a:t>4-</a:t>
            </a:r>
            <a:r>
              <a:rPr lang="ar-IQ" sz="2800" b="1" u="sng" dirty="0" smtClean="0">
                <a:solidFill>
                  <a:srgbClr val="00B050"/>
                </a:solidFill>
              </a:rPr>
              <a:t>عوامل البية الطبيعية:</a:t>
            </a:r>
          </a:p>
          <a:p>
            <a:pPr algn="just">
              <a:lnSpc>
                <a:spcPct val="150000"/>
              </a:lnSpc>
              <a:spcBef>
                <a:spcPct val="50000"/>
              </a:spcBef>
            </a:pPr>
            <a:r>
              <a:rPr lang="ar-IQ" sz="2800" dirty="0" smtClean="0">
                <a:solidFill>
                  <a:srgbClr val="000000"/>
                </a:solidFill>
                <a:latin typeface="Arial" panose="020B0604020202020204" pitchFamily="34" charset="0"/>
              </a:rPr>
              <a:t> </a:t>
            </a:r>
            <a:r>
              <a:rPr lang="ar-IQ" dirty="0">
                <a:solidFill>
                  <a:srgbClr val="000000"/>
                </a:solidFill>
                <a:latin typeface="Arial" panose="020B0604020202020204" pitchFamily="34" charset="0"/>
              </a:rPr>
              <a:t>تتمثل بالموارد الطبيعية الداخلة في عمليات </a:t>
            </a:r>
            <a:r>
              <a:rPr lang="ar-IQ" dirty="0" smtClean="0">
                <a:solidFill>
                  <a:srgbClr val="000000"/>
                </a:solidFill>
                <a:latin typeface="Arial" panose="020B0604020202020204" pitchFamily="34" charset="0"/>
              </a:rPr>
              <a:t>الأنتــــــــــــــــــــــــــــــــــاج </a:t>
            </a:r>
            <a:r>
              <a:rPr lang="ar-IQ" dirty="0">
                <a:solidFill>
                  <a:srgbClr val="000000"/>
                </a:solidFill>
                <a:latin typeface="Arial" panose="020B0604020202020204" pitchFamily="34" charset="0"/>
              </a:rPr>
              <a:t>والتي يحتاجها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المسوق في الكثير من أنشطة التسويق وقد أزدادت أهمية هذه العوامل في العقود الثلاث الأخيرة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من جراء القسوة في أستخدام الموارد الطبيعية وما حصل من تلوث بيئي سواء كان في الهواء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او الماء فضلا عن المخاطر الحاصلة والمحتملة من جراء حدوث ثقبة الأوزون في الفضاء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المحيط بالكرة الارضية وما يمكن ان يتعرض له العالم والكرة الارضية من مخاطر جديدة </a:t>
            </a:r>
            <a:br>
              <a:rPr lang="ar-IQ" dirty="0">
                <a:solidFill>
                  <a:srgbClr val="000000"/>
                </a:solidFill>
                <a:latin typeface="Arial" panose="020B0604020202020204" pitchFamily="34" charset="0"/>
              </a:rPr>
            </a:br>
            <a:r>
              <a:rPr lang="ar-IQ" dirty="0">
                <a:solidFill>
                  <a:srgbClr val="000000"/>
                </a:solidFill>
                <a:latin typeface="Arial" panose="020B0604020202020204" pitchFamily="34" charset="0"/>
              </a:rPr>
              <a:t>جراء الاحتباس الحراري وذوبان الجليد في القطب المتجمد وما قد تتعرض له الكثير من </a:t>
            </a:r>
            <a:r>
              <a:rPr lang="ar-IQ" dirty="0" smtClean="0">
                <a:solidFill>
                  <a:srgbClr val="000000"/>
                </a:solidFill>
                <a:latin typeface="Arial" panose="020B0604020202020204" pitchFamily="34" charset="0"/>
              </a:rPr>
              <a:t>المدن الساحلية في العالم من فيضانات أو حتى غرقها تماماً، لذلك ظهرت حركات اجتماعية واستهلاكية تدعوا الى حماية البيئة والحفاظ عليها، لانها تمثل العالم الذي نعيش فيه.</a:t>
            </a:r>
          </a:p>
          <a:p>
            <a:pPr algn="just">
              <a:spcBef>
                <a:spcPct val="50000"/>
              </a:spcBef>
            </a:pPr>
            <a:r>
              <a:rPr lang="ar-IQ" dirty="0" smtClean="0">
                <a:solidFill>
                  <a:srgbClr val="000000"/>
                </a:solidFill>
                <a:latin typeface="Arial" panose="020B0604020202020204" pitchFamily="34" charset="0"/>
              </a:rPr>
              <a:t> </a:t>
            </a:r>
            <a:r>
              <a:rPr lang="ar-IQ" sz="2800" dirty="0">
                <a:solidFill>
                  <a:srgbClr val="000000"/>
                </a:solidFill>
                <a:latin typeface="Arial" panose="020B0604020202020204" pitchFamily="34" charset="0"/>
              </a:rPr>
              <a:t/>
            </a:r>
            <a:br>
              <a:rPr lang="ar-IQ" sz="2800" dirty="0">
                <a:solidFill>
                  <a:srgbClr val="000000"/>
                </a:solidFill>
                <a:latin typeface="Arial" panose="020B0604020202020204" pitchFamily="34" charset="0"/>
              </a:rPr>
            </a:br>
            <a:r>
              <a:rPr lang="ar-IQ" sz="2800" dirty="0">
                <a:solidFill>
                  <a:srgbClr val="000000"/>
                </a:solidFill>
                <a:latin typeface="Arial" panose="020B0604020202020204" pitchFamily="34" charset="0"/>
              </a:rPr>
              <a:t> </a:t>
            </a:r>
            <a:endParaRPr lang="en-US" sz="2800" b="1" dirty="0">
              <a:solidFill>
                <a:srgbClr val="0000CC"/>
              </a:solidFill>
              <a:effectLst>
                <a:glow rad="63500">
                  <a:schemeClr val="accent4">
                    <a:satMod val="175000"/>
                    <a:alpha val="40000"/>
                  </a:schemeClr>
                </a:glow>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871344075"/>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22959" y="1196752"/>
            <a:ext cx="7543801" cy="4672342"/>
          </a:xfrm>
        </p:spPr>
        <p:txBody>
          <a:bodyPr>
            <a:normAutofit fontScale="62500" lnSpcReduction="20000"/>
          </a:bodyPr>
          <a:lstStyle/>
          <a:p>
            <a:pPr marL="0" indent="0">
              <a:buNone/>
            </a:pPr>
            <a:r>
              <a:rPr lang="ar-IQ" dirty="0"/>
              <a:t> </a:t>
            </a:r>
            <a:r>
              <a:rPr lang="ar-IQ" dirty="0" smtClean="0"/>
              <a:t> </a:t>
            </a:r>
            <a:r>
              <a:rPr lang="ar-IQ" sz="2900" b="1" dirty="0" smtClean="0">
                <a:solidFill>
                  <a:srgbClr val="00B050"/>
                </a:solidFill>
              </a:rPr>
              <a:t>أما ما المقصود بأعادة التدوير ؟ وما هي المنافع المتحققة من أعتمادها ؟</a:t>
            </a:r>
            <a:br>
              <a:rPr lang="ar-IQ" sz="2900" b="1" dirty="0" smtClean="0">
                <a:solidFill>
                  <a:srgbClr val="00B050"/>
                </a:solidFill>
              </a:rPr>
            </a:br>
            <a:endParaRPr lang="ar-IQ" sz="2900" b="1" dirty="0" smtClean="0">
              <a:solidFill>
                <a:srgbClr val="00B050"/>
              </a:solidFill>
            </a:endParaRPr>
          </a:p>
          <a:p>
            <a:pPr algn="just">
              <a:lnSpc>
                <a:spcPct val="170000"/>
              </a:lnSpc>
            </a:pPr>
            <a:r>
              <a:rPr lang="ar-IQ" sz="2400" b="1" u="sng" dirty="0" smtClean="0">
                <a:cs typeface="+mj-cs"/>
              </a:rPr>
              <a:t>اعادة </a:t>
            </a:r>
            <a:r>
              <a:rPr lang="ar-IQ" sz="2400" b="1" u="sng" dirty="0">
                <a:cs typeface="+mj-cs"/>
              </a:rPr>
              <a:t>التدوير</a:t>
            </a:r>
            <a:r>
              <a:rPr lang="ar-IQ" sz="2400" b="1" dirty="0">
                <a:cs typeface="+mj-cs"/>
              </a:rPr>
              <a:t> : </a:t>
            </a:r>
            <a:r>
              <a:rPr lang="ar-IQ" sz="2600" dirty="0" smtClean="0">
                <a:cs typeface="+mj-cs"/>
              </a:rPr>
              <a:t>اعادة </a:t>
            </a:r>
            <a:r>
              <a:rPr lang="ar-IQ" sz="2600" dirty="0">
                <a:cs typeface="+mj-cs"/>
              </a:rPr>
              <a:t>تدوير المواد للحفاظ على الموارد الطبيعية وبخاصة تلك المواد </a:t>
            </a:r>
            <a:br>
              <a:rPr lang="ar-IQ" sz="2600" dirty="0">
                <a:cs typeface="+mj-cs"/>
              </a:rPr>
            </a:br>
            <a:r>
              <a:rPr lang="ar-IQ" sz="2600" dirty="0">
                <a:cs typeface="+mj-cs"/>
              </a:rPr>
              <a:t>المعرضة للنضوب فضلا عن حماية المستهلك مما يمكن ان يتعرض له من مخاطر صحية على </a:t>
            </a:r>
            <a:r>
              <a:rPr lang="ar-IQ" sz="2600" dirty="0" smtClean="0">
                <a:cs typeface="+mj-cs"/>
              </a:rPr>
              <a:t>الأنسان </a:t>
            </a:r>
            <a:r>
              <a:rPr lang="ar-IQ" sz="2600" b="1" dirty="0">
                <a:solidFill>
                  <a:srgbClr val="00B050"/>
                </a:solidFill>
                <a:cs typeface="+mj-cs"/>
              </a:rPr>
              <a:t>ومثال</a:t>
            </a:r>
            <a:r>
              <a:rPr lang="ar-IQ" sz="2600" dirty="0">
                <a:cs typeface="+mj-cs"/>
              </a:rPr>
              <a:t> على ذلك فقد تم التحول من أستخدام الأكواب البلاستيكية الى </a:t>
            </a:r>
            <a:r>
              <a:rPr lang="ar-IQ" sz="2600" dirty="0" smtClean="0">
                <a:cs typeface="+mj-cs"/>
              </a:rPr>
              <a:t>الأكواب الورقية في </a:t>
            </a:r>
            <a:r>
              <a:rPr lang="ar-IQ" sz="2600" dirty="0">
                <a:cs typeface="+mj-cs"/>
              </a:rPr>
              <a:t>المشروبات </a:t>
            </a:r>
            <a:r>
              <a:rPr lang="ar-IQ" sz="2600" dirty="0" smtClean="0">
                <a:cs typeface="+mj-cs"/>
              </a:rPr>
              <a:t>الساخنة </a:t>
            </a:r>
            <a:r>
              <a:rPr lang="ar-IQ" sz="2600" dirty="0">
                <a:cs typeface="+mj-cs"/>
              </a:rPr>
              <a:t>أو الباردة لثبوت حصول تفاعلات كيمياوية مضرة بصحة الأنسان من </a:t>
            </a:r>
            <a:r>
              <a:rPr lang="ar-IQ" sz="2600" dirty="0" smtClean="0">
                <a:cs typeface="+mj-cs"/>
              </a:rPr>
              <a:t>جراءها </a:t>
            </a:r>
            <a:r>
              <a:rPr lang="ar-IQ" sz="2600" dirty="0">
                <a:cs typeface="+mj-cs"/>
              </a:rPr>
              <a:t>فضلا عن صعوبة التخلص منها واتلافها بيئيا بعد الأستخدام </a:t>
            </a:r>
            <a:r>
              <a:rPr lang="ar-IQ" sz="2600" dirty="0" smtClean="0">
                <a:cs typeface="+mj-cs"/>
              </a:rPr>
              <a:t>.</a:t>
            </a:r>
          </a:p>
          <a:p>
            <a:pPr algn="just"/>
            <a:r>
              <a:rPr lang="ar-IQ" sz="2800" b="1" dirty="0">
                <a:solidFill>
                  <a:schemeClr val="accent1">
                    <a:lumMod val="75000"/>
                  </a:schemeClr>
                </a:solidFill>
                <a:effectLst>
                  <a:outerShdw blurRad="38100" dist="38100" dir="2700000" algn="tl">
                    <a:srgbClr val="000000">
                      <a:alpha val="43137"/>
                    </a:srgbClr>
                  </a:outerShdw>
                </a:effectLst>
              </a:rPr>
              <a:t/>
            </a:r>
            <a:br>
              <a:rPr lang="ar-IQ" sz="2800" b="1" dirty="0">
                <a:solidFill>
                  <a:schemeClr val="accent1">
                    <a:lumMod val="75000"/>
                  </a:schemeClr>
                </a:solidFill>
                <a:effectLst>
                  <a:outerShdw blurRad="38100" dist="38100" dir="2700000" algn="tl">
                    <a:srgbClr val="000000">
                      <a:alpha val="43137"/>
                    </a:srgbClr>
                  </a:outerShdw>
                </a:effectLst>
              </a:rPr>
            </a:br>
            <a:r>
              <a:rPr lang="ar-IQ" sz="2800" b="1" dirty="0" smtClean="0">
                <a:solidFill>
                  <a:schemeClr val="accent1">
                    <a:lumMod val="75000"/>
                  </a:schemeClr>
                </a:solidFill>
                <a:effectLst>
                  <a:outerShdw blurRad="38100" dist="38100" dir="2700000" algn="tl">
                    <a:srgbClr val="000000">
                      <a:alpha val="43137"/>
                    </a:srgbClr>
                  </a:outerShdw>
                </a:effectLst>
              </a:rPr>
              <a:t>اما المنافع </a:t>
            </a:r>
            <a:r>
              <a:rPr lang="ar-IQ" sz="2800" b="1" dirty="0">
                <a:solidFill>
                  <a:schemeClr val="accent1">
                    <a:lumMod val="75000"/>
                  </a:schemeClr>
                </a:solidFill>
                <a:effectLst>
                  <a:outerShdw blurRad="38100" dist="38100" dir="2700000" algn="tl">
                    <a:srgbClr val="000000">
                      <a:alpha val="43137"/>
                    </a:srgbClr>
                  </a:outerShdw>
                </a:effectLst>
              </a:rPr>
              <a:t>المتحققة من أعادة التدوير </a:t>
            </a:r>
            <a:r>
              <a:rPr lang="ar-IQ" sz="2800" b="1" dirty="0" smtClean="0">
                <a:solidFill>
                  <a:schemeClr val="accent1">
                    <a:lumMod val="75000"/>
                  </a:schemeClr>
                </a:solidFill>
                <a:effectLst>
                  <a:outerShdw blurRad="38100" dist="38100" dir="2700000" algn="tl">
                    <a:srgbClr val="000000">
                      <a:alpha val="43137"/>
                    </a:srgbClr>
                  </a:outerShdw>
                </a:effectLst>
              </a:rPr>
              <a:t>:</a:t>
            </a:r>
          </a:p>
          <a:p>
            <a:pPr marL="0" indent="0" algn="just">
              <a:lnSpc>
                <a:spcPct val="120000"/>
              </a:lnSpc>
              <a:buNone/>
            </a:pPr>
            <a:r>
              <a:rPr lang="ar-IQ" dirty="0" smtClean="0"/>
              <a:t/>
            </a:r>
            <a:br>
              <a:rPr lang="ar-IQ" dirty="0" smtClean="0"/>
            </a:br>
            <a:r>
              <a:rPr lang="ar-IQ" sz="2600" dirty="0" smtClean="0">
                <a:solidFill>
                  <a:schemeClr val="tx1"/>
                </a:solidFill>
              </a:rPr>
              <a:t>1-الأستفادة من المواد الأولية لأكثر من مرة وهذا ما يساهم في حماية الموارد الطبيعية .</a:t>
            </a:r>
            <a:br>
              <a:rPr lang="ar-IQ" sz="2600" dirty="0" smtClean="0">
                <a:solidFill>
                  <a:schemeClr val="tx1"/>
                </a:solidFill>
              </a:rPr>
            </a:br>
            <a:r>
              <a:rPr lang="ar-IQ" sz="2600" dirty="0" smtClean="0">
                <a:solidFill>
                  <a:schemeClr val="tx1"/>
                </a:solidFill>
              </a:rPr>
              <a:t>2-حماية البيئة الطبيعية والمجتمع من التلوث الناجم عن رمي هذه المواد وأتلافها بشكل عشوائي .</a:t>
            </a:r>
            <a:br>
              <a:rPr lang="ar-IQ" sz="2600" dirty="0" smtClean="0">
                <a:solidFill>
                  <a:schemeClr val="tx1"/>
                </a:solidFill>
              </a:rPr>
            </a:br>
            <a:r>
              <a:rPr lang="ar-IQ" sz="2600" dirty="0" smtClean="0">
                <a:solidFill>
                  <a:schemeClr val="tx1"/>
                </a:solidFill>
              </a:rPr>
              <a:t>3-أيجاد مصدر بديل للمواد الأولية يساهم في دعم أستقلالية مركز المنظمة في مقابلة الموردين .</a:t>
            </a:r>
          </a:p>
          <a:p>
            <a:pPr marL="0" indent="0" algn="just">
              <a:lnSpc>
                <a:spcPct val="120000"/>
              </a:lnSpc>
              <a:buNone/>
            </a:pPr>
            <a:r>
              <a:rPr lang="ar-IQ" sz="2600" dirty="0" smtClean="0">
                <a:solidFill>
                  <a:schemeClr val="tx1"/>
                </a:solidFill>
              </a:rPr>
              <a:t> 4-حصول الزبائن (المستهلك النهائي) على عوائد مالية حتى وان كانت بسيطة</a:t>
            </a:r>
            <a:r>
              <a:rPr lang="ar-IQ" sz="2600" dirty="0">
                <a:solidFill>
                  <a:schemeClr val="tx1"/>
                </a:solidFill>
              </a:rPr>
              <a:t> </a:t>
            </a:r>
            <a:r>
              <a:rPr lang="ar-IQ" sz="2600" dirty="0" smtClean="0">
                <a:solidFill>
                  <a:schemeClr val="tx1"/>
                </a:solidFill>
              </a:rPr>
              <a:t>نظير اعادته لتلك المواد </a:t>
            </a:r>
            <a:r>
              <a:rPr lang="ar-IQ" sz="2600" dirty="0" smtClean="0"/>
              <a:t>.</a:t>
            </a:r>
            <a:endParaRPr lang="ar-SA" altLang="ar-IQ" sz="2600" b="1" dirty="0" smtClean="0">
              <a:cs typeface="Times New Roman (Arabic)" panose="02020603050405020304" pitchFamily="18" charset="0"/>
            </a:endParaRPr>
          </a:p>
        </p:txBody>
      </p:sp>
    </p:spTree>
    <p:extLst>
      <p:ext uri="{BB962C8B-B14F-4D97-AF65-F5344CB8AC3E}">
        <p14:creationId xmlns:p14="http://schemas.microsoft.com/office/powerpoint/2010/main" val="337484964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340768"/>
            <a:ext cx="7543801" cy="4528326"/>
          </a:xfrm>
        </p:spPr>
        <p:txBody>
          <a:bodyPr>
            <a:normAutofit fontScale="77500" lnSpcReduction="20000"/>
          </a:bodyPr>
          <a:lstStyle/>
          <a:p>
            <a:pPr algn="just">
              <a:lnSpc>
                <a:spcPct val="160000"/>
              </a:lnSpc>
              <a:spcBef>
                <a:spcPct val="50000"/>
              </a:spcBef>
            </a:pPr>
            <a:r>
              <a:rPr lang="ar-IQ" sz="2800" b="1" u="sng" dirty="0" smtClean="0">
                <a:solidFill>
                  <a:srgbClr val="00B050"/>
                </a:solidFill>
              </a:rPr>
              <a:t>5-العوامل </a:t>
            </a:r>
            <a:r>
              <a:rPr lang="ar-IQ" sz="2800" b="1" u="sng" dirty="0">
                <a:solidFill>
                  <a:srgbClr val="00B050"/>
                </a:solidFill>
              </a:rPr>
              <a:t>السياسية والقانونية </a:t>
            </a:r>
            <a:r>
              <a:rPr lang="ar-IQ" sz="2800" b="1" dirty="0">
                <a:solidFill>
                  <a:srgbClr val="00B050"/>
                </a:solidFill>
              </a:rPr>
              <a:t>: </a:t>
            </a:r>
            <a:r>
              <a:rPr lang="ar-IQ" sz="2600" dirty="0" smtClean="0">
                <a:solidFill>
                  <a:schemeClr val="tx1"/>
                </a:solidFill>
                <a:cs typeface="+mj-cs"/>
              </a:rPr>
              <a:t>يمكن </a:t>
            </a:r>
            <a:r>
              <a:rPr lang="ar-IQ" sz="2600" dirty="0">
                <a:solidFill>
                  <a:schemeClr val="tx1"/>
                </a:solidFill>
                <a:cs typeface="+mj-cs"/>
              </a:rPr>
              <a:t>تسميتها أيضا بالبيئة الحكومية لكونها الجهة صاحبة التشريع </a:t>
            </a:r>
            <a:r>
              <a:rPr lang="ar-IQ" sz="2600" dirty="0" smtClean="0">
                <a:solidFill>
                  <a:schemeClr val="tx1"/>
                </a:solidFill>
                <a:cs typeface="+mj-cs"/>
              </a:rPr>
              <a:t>القانوني </a:t>
            </a:r>
            <a:r>
              <a:rPr lang="ar-IQ" sz="2600" dirty="0">
                <a:solidFill>
                  <a:schemeClr val="tx1"/>
                </a:solidFill>
                <a:cs typeface="+mj-cs"/>
              </a:rPr>
              <a:t>والتي تقود التأثير السياسي في الدولة وعبر منظماتها المختلفة وقد أزدادت </a:t>
            </a:r>
            <a:r>
              <a:rPr lang="ar-IQ" sz="2600" dirty="0" smtClean="0">
                <a:solidFill>
                  <a:schemeClr val="tx1"/>
                </a:solidFill>
                <a:cs typeface="+mj-cs"/>
              </a:rPr>
              <a:t>المهمام الملقاة </a:t>
            </a:r>
            <a:r>
              <a:rPr lang="ar-IQ" sz="2600" dirty="0">
                <a:solidFill>
                  <a:schemeClr val="tx1"/>
                </a:solidFill>
                <a:cs typeface="+mj-cs"/>
              </a:rPr>
              <a:t>على عاتق الدولة يوما بعد اخر مما دفعها للدخول الى الاسواق كمنظم او مشارك </a:t>
            </a:r>
            <a:r>
              <a:rPr lang="ar-IQ" sz="2600" dirty="0" smtClean="0">
                <a:solidFill>
                  <a:schemeClr val="tx1"/>
                </a:solidFill>
                <a:cs typeface="+mj-cs"/>
              </a:rPr>
              <a:t>في نفس </a:t>
            </a:r>
            <a:r>
              <a:rPr lang="ar-IQ" sz="2600" dirty="0">
                <a:solidFill>
                  <a:schemeClr val="tx1"/>
                </a:solidFill>
                <a:cs typeface="+mj-cs"/>
              </a:rPr>
              <a:t>الوقت الا ان الصفة الغالبة في ذلك التدخل تتمثل في كونها منظما أكثر من كونها مشاركا </a:t>
            </a:r>
            <a:r>
              <a:rPr lang="ar-IQ" sz="2600" dirty="0" smtClean="0">
                <a:solidFill>
                  <a:schemeClr val="tx1"/>
                </a:solidFill>
                <a:cs typeface="+mj-cs"/>
              </a:rPr>
              <a:t>في </a:t>
            </a:r>
            <a:r>
              <a:rPr lang="ar-IQ" sz="2600" dirty="0">
                <a:solidFill>
                  <a:schemeClr val="tx1"/>
                </a:solidFill>
                <a:cs typeface="+mj-cs"/>
              </a:rPr>
              <a:t>معظم الحالات من خلال سن القوانين والتشريعات التي تنظم عمل المنظمات </a:t>
            </a:r>
            <a:r>
              <a:rPr lang="ar-IQ" sz="2600" dirty="0" smtClean="0">
                <a:solidFill>
                  <a:schemeClr val="tx1"/>
                </a:solidFill>
                <a:cs typeface="+mj-cs"/>
              </a:rPr>
              <a:t>. </a:t>
            </a:r>
          </a:p>
          <a:p>
            <a:pPr>
              <a:spcBef>
                <a:spcPct val="50000"/>
              </a:spcBef>
            </a:pPr>
            <a:r>
              <a:rPr lang="ar-IQ" sz="2600" b="1" u="sng" dirty="0" smtClean="0">
                <a:solidFill>
                  <a:schemeClr val="tx1"/>
                </a:solidFill>
                <a:cs typeface="+mj-cs"/>
              </a:rPr>
              <a:t>اسباب سن القوانين والتشريعات ذات الصلة بالجانب التسويقي :</a:t>
            </a:r>
          </a:p>
          <a:p>
            <a:pPr>
              <a:spcBef>
                <a:spcPct val="50000"/>
              </a:spcBef>
            </a:pPr>
            <a:r>
              <a:rPr lang="ar-IQ" sz="2600" dirty="0" smtClean="0">
                <a:solidFill>
                  <a:schemeClr val="tx1"/>
                </a:solidFill>
                <a:cs typeface="+mj-cs"/>
              </a:rPr>
              <a:t>1-حماية الشركات ذاتها من بعضها البعض .</a:t>
            </a:r>
          </a:p>
          <a:p>
            <a:pPr>
              <a:spcBef>
                <a:spcPct val="50000"/>
              </a:spcBef>
            </a:pPr>
            <a:r>
              <a:rPr lang="ar-IQ" sz="2600" dirty="0" smtClean="0">
                <a:solidFill>
                  <a:schemeClr val="tx1"/>
                </a:solidFill>
                <a:cs typeface="+mj-cs"/>
              </a:rPr>
              <a:t>2-حماية المجتمع من الممارسات الخاطئة .</a:t>
            </a:r>
          </a:p>
          <a:p>
            <a:pPr>
              <a:spcBef>
                <a:spcPct val="50000"/>
              </a:spcBef>
            </a:pPr>
            <a:r>
              <a:rPr lang="ar-IQ" sz="2600" dirty="0" smtClean="0">
                <a:solidFill>
                  <a:schemeClr val="tx1"/>
                </a:solidFill>
                <a:cs typeface="+mj-cs"/>
              </a:rPr>
              <a:t>3-زيادة تأثير الحركات الاجتماعية الضاغطة خاصة حركة حماية المستهلك .</a:t>
            </a:r>
          </a:p>
          <a:p>
            <a:pPr>
              <a:spcBef>
                <a:spcPct val="50000"/>
              </a:spcBef>
            </a:pPr>
            <a:r>
              <a:rPr lang="ar-IQ" sz="2600" dirty="0" smtClean="0">
                <a:solidFill>
                  <a:schemeClr val="tx1"/>
                </a:solidFill>
                <a:cs typeface="+mj-cs"/>
              </a:rPr>
              <a:t>4-جعل القوانين بمثابة مرشد اخلاقي لإدارات التسويق .</a:t>
            </a:r>
            <a:r>
              <a:rPr lang="ar-IQ" dirty="0">
                <a:solidFill>
                  <a:schemeClr val="tx1"/>
                </a:solidFill>
              </a:rPr>
              <a:t/>
            </a:r>
            <a:br>
              <a:rPr lang="ar-IQ" dirty="0">
                <a:solidFill>
                  <a:schemeClr val="tx1"/>
                </a:solidFill>
              </a:rPr>
            </a:br>
            <a:endParaRPr lang="ar-IQ" dirty="0">
              <a:solidFill>
                <a:schemeClr val="tx1"/>
              </a:solidFill>
            </a:endParaRPr>
          </a:p>
        </p:txBody>
      </p:sp>
    </p:spTree>
    <p:extLst>
      <p:ext uri="{BB962C8B-B14F-4D97-AF65-F5344CB8AC3E}">
        <p14:creationId xmlns:p14="http://schemas.microsoft.com/office/powerpoint/2010/main" val="205064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412776"/>
            <a:ext cx="7543801" cy="4456318"/>
          </a:xfrm>
        </p:spPr>
        <p:txBody>
          <a:bodyPr>
            <a:normAutofit/>
          </a:bodyPr>
          <a:lstStyle/>
          <a:p>
            <a:pPr algn="just"/>
            <a:r>
              <a:rPr lang="ar-IQ" sz="2400" b="1" dirty="0" smtClean="0">
                <a:solidFill>
                  <a:srgbClr val="00B050"/>
                </a:solidFill>
                <a:cs typeface="+mj-cs"/>
              </a:rPr>
              <a:t>6-العوامل </a:t>
            </a:r>
            <a:r>
              <a:rPr lang="ar-IQ" sz="2400" b="1" dirty="0">
                <a:solidFill>
                  <a:srgbClr val="00B050"/>
                </a:solidFill>
                <a:cs typeface="+mj-cs"/>
              </a:rPr>
              <a:t>التكنولوجية </a:t>
            </a:r>
            <a:r>
              <a:rPr lang="ar-IQ" sz="2400" b="1" dirty="0" smtClean="0">
                <a:solidFill>
                  <a:srgbClr val="00B050"/>
                </a:solidFill>
                <a:cs typeface="+mj-cs"/>
              </a:rPr>
              <a:t>:</a:t>
            </a:r>
          </a:p>
          <a:p>
            <a:pPr algn="just"/>
            <a:r>
              <a:rPr lang="ar-IQ" sz="2400" b="1" dirty="0" smtClean="0">
                <a:solidFill>
                  <a:srgbClr val="00B050"/>
                </a:solidFill>
                <a:cs typeface="+mj-cs"/>
              </a:rPr>
              <a:t> </a:t>
            </a:r>
            <a:r>
              <a:rPr lang="ar-IQ" dirty="0">
                <a:solidFill>
                  <a:schemeClr val="tx1"/>
                </a:solidFill>
                <a:cs typeface="+mj-cs"/>
              </a:rPr>
              <a:t>يعد هذا المتغير ذا أثر كبير </a:t>
            </a:r>
            <a:r>
              <a:rPr lang="ar-IQ" dirty="0" smtClean="0">
                <a:solidFill>
                  <a:schemeClr val="tx1"/>
                </a:solidFill>
                <a:cs typeface="+mj-cs"/>
              </a:rPr>
              <a:t>على </a:t>
            </a:r>
            <a:r>
              <a:rPr lang="ar-IQ" dirty="0">
                <a:solidFill>
                  <a:schemeClr val="tx1"/>
                </a:solidFill>
                <a:cs typeface="+mj-cs"/>
              </a:rPr>
              <a:t>الحياة اليومية </a:t>
            </a:r>
            <a:r>
              <a:rPr lang="ar-IQ" dirty="0" smtClean="0">
                <a:solidFill>
                  <a:schemeClr val="tx1"/>
                </a:solidFill>
                <a:cs typeface="+mj-cs"/>
              </a:rPr>
              <a:t>للأفراد وأنعكاس </a:t>
            </a:r>
            <a:r>
              <a:rPr lang="ar-IQ" dirty="0">
                <a:solidFill>
                  <a:schemeClr val="tx1"/>
                </a:solidFill>
                <a:cs typeface="+mj-cs"/>
              </a:rPr>
              <a:t>ذلك </a:t>
            </a:r>
            <a:r>
              <a:rPr lang="ar-IQ" dirty="0" smtClean="0">
                <a:solidFill>
                  <a:schemeClr val="tx1"/>
                </a:solidFill>
                <a:cs typeface="+mj-cs"/>
              </a:rPr>
              <a:t>الأثر </a:t>
            </a:r>
            <a:r>
              <a:rPr lang="ar-IQ" dirty="0">
                <a:solidFill>
                  <a:schemeClr val="tx1"/>
                </a:solidFill>
                <a:cs typeface="+mj-cs"/>
              </a:rPr>
              <a:t>على الأداء التسويقي للمنظمات من جهة والأفراد ذاتهم من جهة أخرى ويتأشر ذلك من </a:t>
            </a:r>
            <a:r>
              <a:rPr lang="ar-IQ" dirty="0" smtClean="0">
                <a:solidFill>
                  <a:schemeClr val="tx1"/>
                </a:solidFill>
                <a:cs typeface="+mj-cs"/>
              </a:rPr>
              <a:t>خلال </a:t>
            </a:r>
            <a:r>
              <a:rPr lang="ar-IQ" dirty="0">
                <a:solidFill>
                  <a:schemeClr val="tx1"/>
                </a:solidFill>
                <a:cs typeface="+mj-cs"/>
              </a:rPr>
              <a:t>الأتي </a:t>
            </a:r>
            <a:r>
              <a:rPr lang="ar-IQ" dirty="0" smtClean="0">
                <a:solidFill>
                  <a:schemeClr val="tx1"/>
                </a:solidFill>
                <a:cs typeface="+mj-cs"/>
              </a:rPr>
              <a:t>:</a:t>
            </a:r>
          </a:p>
          <a:p>
            <a:pPr algn="just"/>
            <a:r>
              <a:rPr lang="ar-IQ" dirty="0">
                <a:solidFill>
                  <a:schemeClr val="tx1"/>
                </a:solidFill>
                <a:cs typeface="+mj-cs"/>
              </a:rPr>
              <a:t/>
            </a:r>
            <a:br>
              <a:rPr lang="ar-IQ" dirty="0">
                <a:solidFill>
                  <a:schemeClr val="tx1"/>
                </a:solidFill>
                <a:cs typeface="+mj-cs"/>
              </a:rPr>
            </a:br>
            <a:r>
              <a:rPr lang="ar-IQ" dirty="0" smtClean="0">
                <a:solidFill>
                  <a:schemeClr val="tx1"/>
                </a:solidFill>
                <a:cs typeface="+mj-cs"/>
              </a:rPr>
              <a:t>1-الأتجاه </a:t>
            </a:r>
            <a:r>
              <a:rPr lang="ar-IQ" dirty="0">
                <a:solidFill>
                  <a:schemeClr val="tx1"/>
                </a:solidFill>
                <a:cs typeface="+mj-cs"/>
              </a:rPr>
              <a:t>نحو أتمتة الحياة </a:t>
            </a:r>
            <a:r>
              <a:rPr lang="ar-IQ" dirty="0" smtClean="0">
                <a:solidFill>
                  <a:schemeClr val="tx1"/>
                </a:solidFill>
                <a:cs typeface="+mj-cs"/>
              </a:rPr>
              <a:t>(أدخال </a:t>
            </a:r>
            <a:r>
              <a:rPr lang="ar-IQ" dirty="0">
                <a:solidFill>
                  <a:schemeClr val="tx1"/>
                </a:solidFill>
                <a:cs typeface="+mj-cs"/>
              </a:rPr>
              <a:t>التكنولوجيا </a:t>
            </a:r>
            <a:r>
              <a:rPr lang="ar-IQ" dirty="0" smtClean="0">
                <a:solidFill>
                  <a:schemeClr val="tx1"/>
                </a:solidFill>
                <a:cs typeface="+mj-cs"/>
              </a:rPr>
              <a:t>وأستخدامها) </a:t>
            </a:r>
            <a:r>
              <a:rPr lang="ar-IQ" dirty="0">
                <a:solidFill>
                  <a:schemeClr val="tx1"/>
                </a:solidFill>
                <a:cs typeface="+mj-cs"/>
              </a:rPr>
              <a:t>لدى المستهلك بما أتاحت له فرصة </a:t>
            </a:r>
            <a:br>
              <a:rPr lang="ar-IQ" dirty="0">
                <a:solidFill>
                  <a:schemeClr val="tx1"/>
                </a:solidFill>
                <a:cs typeface="+mj-cs"/>
              </a:rPr>
            </a:br>
            <a:r>
              <a:rPr lang="ar-IQ" dirty="0">
                <a:solidFill>
                  <a:schemeClr val="tx1"/>
                </a:solidFill>
                <a:cs typeface="+mj-cs"/>
              </a:rPr>
              <a:t>التسوق عن بعد وعلى سبيل المثال التسوق عبر أستخدام شبكات الأنترنت </a:t>
            </a:r>
            <a:r>
              <a:rPr lang="ar-IQ" dirty="0" smtClean="0">
                <a:solidFill>
                  <a:schemeClr val="tx1"/>
                </a:solidFill>
                <a:cs typeface="+mj-cs"/>
              </a:rPr>
              <a:t>.</a:t>
            </a:r>
          </a:p>
          <a:p>
            <a:pPr algn="just"/>
            <a:r>
              <a:rPr lang="ar-IQ" dirty="0">
                <a:solidFill>
                  <a:schemeClr val="tx1"/>
                </a:solidFill>
                <a:cs typeface="+mj-cs"/>
              </a:rPr>
              <a:t/>
            </a:r>
            <a:br>
              <a:rPr lang="ar-IQ" dirty="0">
                <a:solidFill>
                  <a:schemeClr val="tx1"/>
                </a:solidFill>
                <a:cs typeface="+mj-cs"/>
              </a:rPr>
            </a:br>
            <a:r>
              <a:rPr lang="ar-IQ" dirty="0" smtClean="0">
                <a:solidFill>
                  <a:schemeClr val="tx1"/>
                </a:solidFill>
                <a:cs typeface="+mj-cs"/>
              </a:rPr>
              <a:t>2-التطور </a:t>
            </a:r>
            <a:r>
              <a:rPr lang="ar-IQ" dirty="0">
                <a:solidFill>
                  <a:schemeClr val="tx1"/>
                </a:solidFill>
                <a:cs typeface="+mj-cs"/>
              </a:rPr>
              <a:t>الكبير الحاصل في مجال التكنولوجيا وأنعكاسها على أساليب التعامل مع المستهلك </a:t>
            </a:r>
            <a:r>
              <a:rPr lang="ar-IQ" dirty="0" smtClean="0">
                <a:solidFill>
                  <a:schemeClr val="tx1"/>
                </a:solidFill>
                <a:cs typeface="+mj-cs"/>
              </a:rPr>
              <a:t>والذي قد </a:t>
            </a:r>
            <a:r>
              <a:rPr lang="ar-IQ" dirty="0">
                <a:solidFill>
                  <a:schemeClr val="tx1"/>
                </a:solidFill>
                <a:cs typeface="+mj-cs"/>
              </a:rPr>
              <a:t>يصل في بعض الحالات الى الأستغناء عن البائع وأحلال الألة بدلا عنه ومثال على ذلك </a:t>
            </a:r>
            <a:r>
              <a:rPr lang="ar-IQ" dirty="0" smtClean="0">
                <a:solidFill>
                  <a:schemeClr val="tx1"/>
                </a:solidFill>
                <a:cs typeface="+mj-cs"/>
              </a:rPr>
              <a:t>مكائن </a:t>
            </a:r>
            <a:r>
              <a:rPr lang="ar-IQ" dirty="0">
                <a:solidFill>
                  <a:schemeClr val="tx1"/>
                </a:solidFill>
                <a:cs typeface="+mj-cs"/>
              </a:rPr>
              <a:t>البيع الالي لبيع المشروبات الغازية ومكائن الصراف الالي المستخدمة في المصارف .</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39961596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ar-IQ" dirty="0">
                <a:solidFill>
                  <a:schemeClr val="tx1"/>
                </a:solidFill>
              </a:rPr>
              <a:t>3-الأهتمام الواجب أن توليه الشركات الصناعية تجاه البحث والتطوير وما يستوجب ان ترصده من مبالغ تجاه تحسين وتطوير المنتجات الحالية او الجديدة لتقديمها الى السوق ومثال على ذلك الولايات المتحدة الامريكية تنفق سنويا ما يقرب 74 بليون دولار في مجال البحث والتطوير ولكن أغلب المبلغ 60% يذهب الى المجالات الحربية والعسكرية واليابان تنفق ما يقرب </a:t>
            </a:r>
            <a:r>
              <a:rPr lang="ar-IQ" dirty="0" smtClean="0">
                <a:solidFill>
                  <a:schemeClr val="tx1"/>
                </a:solidFill>
              </a:rPr>
              <a:t>30 بليون </a:t>
            </a:r>
            <a:r>
              <a:rPr lang="ar-IQ" dirty="0">
                <a:solidFill>
                  <a:schemeClr val="tx1"/>
                </a:solidFill>
              </a:rPr>
              <a:t>دولار سنويا ويذهب معظمه الى المجالات الأنتاجية وصناعة الكومبيوتر </a:t>
            </a:r>
            <a:r>
              <a:rPr lang="ar-IQ" dirty="0" smtClean="0">
                <a:solidFill>
                  <a:schemeClr val="tx1"/>
                </a:solidFill>
              </a:rPr>
              <a:t>.</a:t>
            </a:r>
          </a:p>
          <a:p>
            <a:pPr algn="just"/>
            <a:endParaRPr lang="ar-IQ" dirty="0" smtClean="0">
              <a:solidFill>
                <a:schemeClr val="tx1"/>
              </a:solidFill>
            </a:endParaRPr>
          </a:p>
          <a:p>
            <a:pPr algn="just"/>
            <a:r>
              <a:rPr lang="ar-IQ" dirty="0" smtClean="0">
                <a:solidFill>
                  <a:schemeClr val="tx1"/>
                </a:solidFill>
              </a:rPr>
              <a:t>4-ضرورة </a:t>
            </a:r>
            <a:r>
              <a:rPr lang="ar-IQ" dirty="0">
                <a:solidFill>
                  <a:schemeClr val="tx1"/>
                </a:solidFill>
              </a:rPr>
              <a:t>توفر شروط الأمان والسلامة في المنتجات المقدمة للمستهلك لما لها من أثار خطيرة </a:t>
            </a:r>
            <a:r>
              <a:rPr lang="ar-IQ" dirty="0" smtClean="0">
                <a:solidFill>
                  <a:schemeClr val="tx1"/>
                </a:solidFill>
              </a:rPr>
              <a:t>على </a:t>
            </a:r>
            <a:r>
              <a:rPr lang="ar-IQ" dirty="0">
                <a:solidFill>
                  <a:schemeClr val="tx1"/>
                </a:solidFill>
              </a:rPr>
              <a:t>حياته ومثال على ذلك في مجال الغذاء وصناعة السيارات وأجزاءها والملابس </a:t>
            </a:r>
            <a:r>
              <a:rPr lang="ar-IQ" dirty="0" smtClean="0">
                <a:solidFill>
                  <a:schemeClr val="tx1"/>
                </a:solidFill>
              </a:rPr>
              <a:t>والبناء والتشييد .</a:t>
            </a:r>
          </a:p>
          <a:p>
            <a:pPr algn="just"/>
            <a:r>
              <a:rPr lang="ar-IQ" dirty="0"/>
              <a:t/>
            </a:r>
            <a:br>
              <a:rPr lang="ar-IQ" dirty="0"/>
            </a:br>
            <a:endParaRPr lang="ar-IQ" dirty="0"/>
          </a:p>
        </p:txBody>
      </p:sp>
    </p:spTree>
    <p:extLst>
      <p:ext uri="{BB962C8B-B14F-4D97-AF65-F5344CB8AC3E}">
        <p14:creationId xmlns:p14="http://schemas.microsoft.com/office/powerpoint/2010/main" val="37343019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5589240"/>
            <a:ext cx="8229600" cy="1800200"/>
          </a:xfrm>
        </p:spPr>
        <p:txBody>
          <a:bodyPr>
            <a:normAutofit fontScale="90000"/>
            <a:scene3d>
              <a:camera prst="orthographicFront"/>
              <a:lightRig rig="threePt" dir="t"/>
            </a:scene3d>
            <a:sp3d extrusionH="57150">
              <a:bevelT h="25400" prst="softRound"/>
            </a:sp3d>
          </a:bodyPr>
          <a:lstStyle/>
          <a:p>
            <a:pPr algn="ctr"/>
            <a:r>
              <a:rPr lang="ar-IQ" sz="6700" b="1" dirty="0">
                <a:solidFill>
                  <a:schemeClr val="tx1">
                    <a:lumMod val="95000"/>
                    <a:lumOff val="5000"/>
                  </a:schemeClr>
                </a:solidFill>
              </a:rPr>
              <a:t>شكراً لحسن استماعكم واصغائكم</a:t>
            </a:r>
            <a: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t/>
            </a:r>
            <a:br>
              <a:rPr lang="ar-IQ" sz="5400" b="1" i="1" dirty="0" smtClean="0">
                <a:ln>
                  <a:solidFill>
                    <a:schemeClr val="accent4">
                      <a:lumMod val="60000"/>
                      <a:lumOff val="40000"/>
                    </a:schemeClr>
                  </a:solidFill>
                </a:ln>
                <a:solidFill>
                  <a:srgbClr val="000099"/>
                </a:solidFill>
                <a:effectLst>
                  <a:glow rad="63500">
                    <a:srgbClr val="99FF66"/>
                  </a:glow>
                  <a:outerShdw blurRad="50800" dist="38100" algn="l" rotWithShape="0">
                    <a:prstClr val="black">
                      <a:alpha val="40000"/>
                    </a:prstClr>
                  </a:outerShdw>
                </a:effectLst>
                <a:cs typeface="PT Bold Heading" pitchFamily="2" charset="-78"/>
              </a:rPr>
            </a:br>
            <a:endParaRPr lang="ar-IQ" sz="4800" dirty="0">
              <a:ln>
                <a:solidFill>
                  <a:schemeClr val="accent4">
                    <a:lumMod val="60000"/>
                    <a:lumOff val="40000"/>
                  </a:schemeClr>
                </a:solidFill>
              </a:ln>
              <a:effectLst>
                <a:glow rad="63500">
                  <a:srgbClr val="99FF66"/>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40690247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93204" y="620688"/>
            <a:ext cx="8229600" cy="1080120"/>
          </a:xfrm>
        </p:spPr>
        <p:txBody>
          <a:bodyPr>
            <a:normAutofit/>
            <a:scene3d>
              <a:camera prst="orthographicFront"/>
              <a:lightRig rig="threePt" dir="t"/>
            </a:scene3d>
            <a:sp3d extrusionH="57150">
              <a:bevelT h="25400" prst="softRound"/>
            </a:sp3d>
          </a:bodyPr>
          <a:lstStyle/>
          <a:p>
            <a:pPr algn="r"/>
            <a:r>
              <a:rPr lang="ar-IQ" sz="4400" b="1" dirty="0"/>
              <a:t>اهداف المحاضرة </a:t>
            </a:r>
            <a:r>
              <a:rPr lang="ar-IQ" dirty="0"/>
              <a:t>:</a:t>
            </a:r>
            <a:endParaRPr lang="ar-IQ" sz="4400" b="1" dirty="0">
              <a:ln>
                <a:solidFill>
                  <a:srgbClr val="66FFFF"/>
                </a:solidFill>
              </a:ln>
              <a:solidFill>
                <a:srgbClr val="000099"/>
              </a:solidFill>
              <a:effectLst>
                <a:glow rad="63500">
                  <a:schemeClr val="accent5">
                    <a:satMod val="175000"/>
                    <a:alpha val="40000"/>
                  </a:schemeClr>
                </a:glow>
                <a:outerShdw blurRad="50800" dist="38100" algn="l" rotWithShape="0">
                  <a:prstClr val="black">
                    <a:alpha val="40000"/>
                  </a:prstClr>
                </a:outerShdw>
              </a:effectLst>
              <a:cs typeface="PT Bold Heading" pitchFamily="2" charset="-78"/>
            </a:endParaRPr>
          </a:p>
        </p:txBody>
      </p:sp>
      <p:sp>
        <p:nvSpPr>
          <p:cNvPr id="3" name="عنصر نائب للمحتوى 2"/>
          <p:cNvSpPr>
            <a:spLocks noGrp="1"/>
          </p:cNvSpPr>
          <p:nvPr>
            <p:ph idx="1"/>
          </p:nvPr>
        </p:nvSpPr>
        <p:spPr>
          <a:xfrm>
            <a:off x="323528" y="1988840"/>
            <a:ext cx="8568952" cy="3240360"/>
          </a:xfrm>
        </p:spPr>
        <p:txBody>
          <a:bodyPr>
            <a:normAutofit/>
            <a:scene3d>
              <a:camera prst="orthographicFront"/>
              <a:lightRig rig="threePt" dir="t"/>
            </a:scene3d>
            <a:sp3d extrusionH="57150">
              <a:bevelT h="25400" prst="softRound"/>
            </a:sp3d>
          </a:bodyPr>
          <a:lstStyle/>
          <a:p>
            <a:pPr marL="0" indent="0" algn="just">
              <a:lnSpc>
                <a:spcPct val="150000"/>
              </a:lnSpc>
              <a:buClr>
                <a:srgbClr val="000099"/>
              </a:buClr>
              <a:buSzPct val="100000"/>
              <a:buNone/>
            </a:pPr>
            <a:r>
              <a:rPr lang="ar-IQ" sz="3300" b="1" dirty="0" smtClean="0">
                <a:solidFill>
                  <a:schemeClr val="accent1">
                    <a:lumMod val="75000"/>
                  </a:schemeClr>
                </a:solidFill>
                <a:effectLst>
                  <a:outerShdw blurRad="50800" dist="38100" algn="l" rotWithShape="0">
                    <a:prstClr val="black">
                      <a:alpha val="40000"/>
                    </a:prstClr>
                  </a:outerShdw>
                </a:effectLst>
                <a:latin typeface="Simplified Arabic" pitchFamily="18" charset="-78"/>
                <a:cs typeface="Simplified Arabic" pitchFamily="18" charset="-78"/>
              </a:rPr>
              <a:t>أن يتعرف الطالب على :</a:t>
            </a:r>
            <a:endParaRPr lang="ar-IQ" sz="3300" b="1" dirty="0">
              <a:solidFill>
                <a:schemeClr val="accent1">
                  <a:lumMod val="75000"/>
                </a:schemeClr>
              </a:solidFill>
              <a:effectLst>
                <a:outerShdw blurRad="50800" dist="38100" algn="l" rotWithShape="0">
                  <a:prstClr val="black">
                    <a:alpha val="40000"/>
                  </a:prstClr>
                </a:outerShdw>
              </a:effectLst>
              <a:latin typeface="Simplified Arabic" pitchFamily="18" charset="-78"/>
              <a:cs typeface="Simplified Arabic" pitchFamily="18" charset="-78"/>
            </a:endParaRPr>
          </a:p>
          <a:p>
            <a:pPr marL="0" indent="0" algn="just">
              <a:lnSpc>
                <a:spcPct val="110000"/>
              </a:lnSpc>
              <a:buClr>
                <a:srgbClr val="000099"/>
              </a:buClr>
              <a:buSzPct val="100000"/>
              <a:buNone/>
            </a:pPr>
            <a:r>
              <a:rPr lang="ar-IQ" sz="2600" b="1" dirty="0" smtClean="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1.مفهوم البيئة التسويقية.</a:t>
            </a:r>
          </a:p>
          <a:p>
            <a:pPr marL="0" indent="0" algn="just">
              <a:lnSpc>
                <a:spcPct val="110000"/>
              </a:lnSpc>
              <a:buClr>
                <a:srgbClr val="000099"/>
              </a:buClr>
              <a:buNone/>
            </a:pPr>
            <a:r>
              <a:rPr lang="ar-IQ" sz="2600" b="1" dirty="0" smtClean="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2.مبررات دراسة البيئة التسويقية .</a:t>
            </a:r>
          </a:p>
          <a:p>
            <a:pPr marL="0" indent="0" algn="just">
              <a:lnSpc>
                <a:spcPct val="110000"/>
              </a:lnSpc>
              <a:buClr>
                <a:srgbClr val="000099"/>
              </a:buClr>
              <a:buNone/>
            </a:pPr>
            <a:r>
              <a:rPr lang="ar-IQ" sz="2600" b="1" dirty="0" smtClean="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3. </a:t>
            </a:r>
            <a:r>
              <a:rPr lang="ar-IQ" sz="2600" b="1" dirty="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العوامل البيئية العامة </a:t>
            </a:r>
            <a:r>
              <a:rPr lang="ar-IQ" sz="2600" b="1" dirty="0" smtClean="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 </a:t>
            </a:r>
            <a:r>
              <a:rPr lang="ar-IQ" sz="2600" b="1" dirty="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الكلية </a:t>
            </a:r>
            <a:r>
              <a:rPr lang="ar-IQ" sz="2600" b="1" dirty="0" smtClean="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 </a:t>
            </a:r>
            <a:r>
              <a:rPr lang="ar-IQ" sz="2600" b="1" dirty="0">
                <a:solidFill>
                  <a:srgbClr val="00B050"/>
                </a:solidFill>
                <a:effectLst>
                  <a:outerShdw blurRad="50800" dist="38100" algn="l" rotWithShape="0">
                    <a:prstClr val="black">
                      <a:alpha val="40000"/>
                    </a:prstClr>
                  </a:outerShdw>
                </a:effectLst>
                <a:latin typeface="Simplified Arabic" pitchFamily="18" charset="-78"/>
                <a:cs typeface="Simplified Arabic" pitchFamily="18" charset="-78"/>
              </a:rPr>
              <a:t>المؤثرة على المنظمة</a:t>
            </a:r>
            <a:r>
              <a:rPr lang="ar-IQ" sz="2600" b="1" dirty="0" smtClean="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rPr>
              <a:t>.</a:t>
            </a:r>
            <a:endParaRPr lang="ar-IQ" sz="26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68403586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5"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4"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1"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2" dur="1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8"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9" dur="1000"/>
                                        <p:tgtEl>
                                          <p:spTgt spid="3">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5"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 calcmode="lin" valueType="num">
                                      <p:cBhvr>
                                        <p:cTn id="3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6184" y="908720"/>
            <a:ext cx="8712968" cy="794352"/>
          </a:xfrm>
        </p:spPr>
        <p:txBody>
          <a:bodyPr>
            <a:normAutofit/>
            <a:scene3d>
              <a:camera prst="orthographicFront"/>
              <a:lightRig rig="threePt" dir="t"/>
            </a:scene3d>
            <a:sp3d extrusionH="57150">
              <a:bevelT h="25400" prst="softRound"/>
            </a:sp3d>
          </a:bodyPr>
          <a:lstStyle/>
          <a:p>
            <a:pPr algn="r">
              <a:buClr>
                <a:srgbClr val="000099"/>
              </a:buClr>
            </a:pPr>
            <a:r>
              <a:rPr lang="ar-IQ" sz="3600" b="1" dirty="0" smtClean="0">
                <a:solidFill>
                  <a:srgbClr val="00B050"/>
                </a:solidFill>
              </a:rPr>
              <a:t>مفهوم البيئة التسويقية : </a:t>
            </a:r>
            <a:endParaRPr lang="ar-IQ" sz="3600" b="1" dirty="0">
              <a:solidFill>
                <a:srgbClr val="00B050"/>
              </a:solidFill>
            </a:endParaRPr>
          </a:p>
        </p:txBody>
      </p:sp>
      <p:sp>
        <p:nvSpPr>
          <p:cNvPr id="3" name="عنصر نائب للمحتوى 2"/>
          <p:cNvSpPr>
            <a:spLocks noGrp="1"/>
          </p:cNvSpPr>
          <p:nvPr>
            <p:ph idx="1"/>
          </p:nvPr>
        </p:nvSpPr>
        <p:spPr>
          <a:xfrm>
            <a:off x="539552" y="1556792"/>
            <a:ext cx="8229600" cy="4536504"/>
          </a:xfrm>
        </p:spPr>
        <p:txBody>
          <a:bodyPr>
            <a:normAutofit fontScale="25000" lnSpcReduction="20000"/>
            <a:scene3d>
              <a:camera prst="orthographicFront"/>
              <a:lightRig rig="threePt" dir="t"/>
            </a:scene3d>
            <a:sp3d extrusionH="57150">
              <a:bevelT h="25400" prst="softRound"/>
            </a:sp3d>
          </a:bodyPr>
          <a:lstStyle/>
          <a:p>
            <a:pPr>
              <a:spcBef>
                <a:spcPct val="50000"/>
              </a:spcBef>
            </a:pPr>
            <a:endParaRPr lang="ar-IQ" dirty="0" smtClean="0"/>
          </a:p>
          <a:p>
            <a:pPr>
              <a:lnSpc>
                <a:spcPct val="170000"/>
              </a:lnSpc>
              <a:spcBef>
                <a:spcPct val="50000"/>
              </a:spcBef>
            </a:pPr>
            <a:r>
              <a:rPr lang="ar-IQ" sz="7200" b="1" dirty="0" smtClean="0">
                <a:solidFill>
                  <a:schemeClr val="tx1"/>
                </a:solidFill>
                <a:cs typeface="+mj-cs"/>
              </a:rPr>
              <a:t>تُعَرف بانها مجموعة من </a:t>
            </a:r>
            <a:r>
              <a:rPr lang="ar-IQ" sz="7200" b="1" dirty="0">
                <a:solidFill>
                  <a:schemeClr val="tx1"/>
                </a:solidFill>
                <a:cs typeface="+mj-cs"/>
              </a:rPr>
              <a:t>القوى الخارجية المحيطة بالمنظمة والمتغيرات الداخلية </a:t>
            </a:r>
            <a:r>
              <a:rPr lang="ar-IQ" sz="7200" b="1" dirty="0" smtClean="0">
                <a:solidFill>
                  <a:schemeClr val="tx1"/>
                </a:solidFill>
                <a:cs typeface="+mj-cs"/>
              </a:rPr>
              <a:t>والتي </a:t>
            </a:r>
            <a:r>
              <a:rPr lang="ar-IQ" sz="7200" b="1" dirty="0">
                <a:solidFill>
                  <a:schemeClr val="tx1"/>
                </a:solidFill>
                <a:cs typeface="+mj-cs"/>
              </a:rPr>
              <a:t>تؤثر بشكل مشترك على كفاءة الأدارة التسويقية عبر أنشطتها المختلفة لتقديم وأشباع </a:t>
            </a:r>
            <a:r>
              <a:rPr lang="ar-IQ" sz="7200" b="1" dirty="0" smtClean="0">
                <a:solidFill>
                  <a:schemeClr val="tx1"/>
                </a:solidFill>
                <a:cs typeface="+mj-cs"/>
              </a:rPr>
              <a:t>حاجات </a:t>
            </a:r>
            <a:r>
              <a:rPr lang="ar-IQ" sz="7200" b="1" dirty="0">
                <a:solidFill>
                  <a:schemeClr val="tx1"/>
                </a:solidFill>
                <a:cs typeface="+mj-cs"/>
              </a:rPr>
              <a:t>ورغبات الزبائن </a:t>
            </a:r>
            <a:r>
              <a:rPr lang="ar-IQ" sz="7200" b="1" dirty="0" smtClean="0">
                <a:solidFill>
                  <a:schemeClr val="tx1"/>
                </a:solidFill>
                <a:cs typeface="+mj-cs"/>
              </a:rPr>
              <a:t>.</a:t>
            </a:r>
          </a:p>
          <a:p>
            <a:pPr>
              <a:lnSpc>
                <a:spcPct val="170000"/>
              </a:lnSpc>
              <a:spcBef>
                <a:spcPct val="50000"/>
              </a:spcBef>
            </a:pPr>
            <a:r>
              <a:rPr lang="ar-IQ" sz="7200" b="1" dirty="0" smtClean="0">
                <a:solidFill>
                  <a:schemeClr val="tx1"/>
                </a:solidFill>
                <a:cs typeface="+mj-cs"/>
              </a:rPr>
              <a:t>واحتوى هذا التعريف على المتضمنات الآتية :</a:t>
            </a:r>
          </a:p>
          <a:p>
            <a:pPr>
              <a:lnSpc>
                <a:spcPct val="120000"/>
              </a:lnSpc>
              <a:spcBef>
                <a:spcPct val="50000"/>
              </a:spcBef>
            </a:pPr>
            <a:r>
              <a:rPr lang="ar-IQ" sz="7200" b="1" dirty="0" smtClean="0">
                <a:solidFill>
                  <a:schemeClr val="tx1"/>
                </a:solidFill>
                <a:cs typeface="+mj-cs"/>
              </a:rPr>
              <a:t>1-البيئة التسويقية امتداد من داخل المنظمة الى خارجها .</a:t>
            </a:r>
          </a:p>
          <a:p>
            <a:pPr>
              <a:lnSpc>
                <a:spcPct val="120000"/>
              </a:lnSpc>
              <a:spcBef>
                <a:spcPct val="50000"/>
              </a:spcBef>
            </a:pPr>
            <a:r>
              <a:rPr lang="ar-IQ" sz="7200" b="1" dirty="0" smtClean="0">
                <a:solidFill>
                  <a:schemeClr val="tx1"/>
                </a:solidFill>
                <a:cs typeface="+mj-cs"/>
              </a:rPr>
              <a:t>2-تؤثر البيئة التسويقية على كفاءة الأداء التسويقي .</a:t>
            </a:r>
          </a:p>
          <a:p>
            <a:pPr>
              <a:lnSpc>
                <a:spcPct val="120000"/>
              </a:lnSpc>
              <a:spcBef>
                <a:spcPct val="50000"/>
              </a:spcBef>
            </a:pPr>
            <a:r>
              <a:rPr lang="ar-IQ" sz="7200" b="1" dirty="0" smtClean="0">
                <a:solidFill>
                  <a:schemeClr val="tx1"/>
                </a:solidFill>
                <a:cs typeface="+mj-cs"/>
              </a:rPr>
              <a:t>3-تهدف المنظمة من استكشاف البيئة التسويقية الى ايصال مخرجاتها وبما هو مخطط له الى زبائنها .</a:t>
            </a:r>
          </a:p>
          <a:p>
            <a:pPr>
              <a:lnSpc>
                <a:spcPct val="120000"/>
              </a:lnSpc>
              <a:spcBef>
                <a:spcPct val="50000"/>
              </a:spcBef>
            </a:pPr>
            <a:r>
              <a:rPr lang="ar-IQ" sz="7200" b="1" dirty="0">
                <a:solidFill>
                  <a:schemeClr val="tx1"/>
                </a:solidFill>
                <a:cs typeface="+mj-cs"/>
              </a:rPr>
              <a:t/>
            </a:r>
            <a:br>
              <a:rPr lang="ar-IQ" sz="7200" b="1" dirty="0">
                <a:solidFill>
                  <a:schemeClr val="tx1"/>
                </a:solidFill>
                <a:cs typeface="+mj-cs"/>
              </a:rPr>
            </a:br>
            <a:r>
              <a:rPr lang="ar-IQ" sz="7200" dirty="0">
                <a:cs typeface="+mj-cs"/>
              </a:rPr>
              <a:t/>
            </a:r>
            <a:br>
              <a:rPr lang="ar-IQ" sz="7200" dirty="0">
                <a:cs typeface="+mj-cs"/>
              </a:rPr>
            </a:br>
            <a:r>
              <a:rPr lang="ar-IQ" sz="2800" dirty="0">
                <a:solidFill>
                  <a:schemeClr val="tx1"/>
                </a:solidFill>
                <a:cs typeface="+mj-cs"/>
              </a:rPr>
              <a:t/>
            </a:r>
            <a:br>
              <a:rPr lang="ar-IQ" sz="2800" dirty="0">
                <a:solidFill>
                  <a:schemeClr val="tx1"/>
                </a:solidFill>
                <a:cs typeface="+mj-cs"/>
              </a:rPr>
            </a:br>
            <a:endParaRPr lang="ar-SA" altLang="ar-IQ" sz="2800" b="1" dirty="0" smtClean="0">
              <a:solidFill>
                <a:schemeClr val="tx1"/>
              </a:solidFill>
              <a:cs typeface="+mj-cs"/>
            </a:endParaRPr>
          </a:p>
        </p:txBody>
      </p:sp>
    </p:spTree>
    <p:extLst>
      <p:ext uri="{BB962C8B-B14F-4D97-AF65-F5344CB8AC3E}">
        <p14:creationId xmlns:p14="http://schemas.microsoft.com/office/powerpoint/2010/main" val="3938652437"/>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836712"/>
            <a:ext cx="7543800" cy="900649"/>
          </a:xfrm>
        </p:spPr>
        <p:txBody>
          <a:bodyPr>
            <a:normAutofit/>
          </a:bodyPr>
          <a:lstStyle/>
          <a:p>
            <a:pPr algn="r"/>
            <a:r>
              <a:rPr lang="ar-IQ" sz="4400" b="1" dirty="0" smtClean="0">
                <a:solidFill>
                  <a:srgbClr val="00B050"/>
                </a:solidFill>
              </a:rPr>
              <a:t>مبررات دراسة البيئة التسويقية :</a:t>
            </a:r>
            <a:endParaRPr lang="ar-IQ" sz="4400" b="1" dirty="0">
              <a:solidFill>
                <a:srgbClr val="00B050"/>
              </a:solidFill>
            </a:endParaRPr>
          </a:p>
        </p:txBody>
      </p:sp>
      <p:sp>
        <p:nvSpPr>
          <p:cNvPr id="3" name="Content Placeholder 2"/>
          <p:cNvSpPr>
            <a:spLocks noGrp="1"/>
          </p:cNvSpPr>
          <p:nvPr>
            <p:ph idx="1"/>
          </p:nvPr>
        </p:nvSpPr>
        <p:spPr/>
        <p:txBody>
          <a:bodyPr/>
          <a:lstStyle/>
          <a:p>
            <a:pPr algn="just"/>
            <a:r>
              <a:rPr lang="ar-IQ" dirty="0" smtClean="0">
                <a:solidFill>
                  <a:schemeClr val="tx1"/>
                </a:solidFill>
                <a:cs typeface="+mj-cs"/>
              </a:rPr>
              <a:t>1- انطلاقا من نظرية النظم فان اي نظام هو جزء من نظام اشمل وبالتالي فإن الدراسة والتخطيط لأي نظام فرعي يتوجب دراسة مايحيط به من انظمة متشاركة معه وما يرتبط به اساساً من نظام اشمل .</a:t>
            </a:r>
          </a:p>
          <a:p>
            <a:pPr algn="just"/>
            <a:r>
              <a:rPr lang="ar-IQ" dirty="0" smtClean="0">
                <a:solidFill>
                  <a:schemeClr val="tx1"/>
                </a:solidFill>
                <a:cs typeface="+mj-cs"/>
              </a:rPr>
              <a:t>2-دراسة البيئة التسويقية تخلق حالة من التوافق بين ماتمتلكه المنظمة من قدرات وموارد وماتواجهه من متغيرات خارجية .</a:t>
            </a:r>
          </a:p>
          <a:p>
            <a:pPr algn="just"/>
            <a:r>
              <a:rPr lang="ar-IQ" dirty="0" smtClean="0">
                <a:solidFill>
                  <a:schemeClr val="tx1"/>
                </a:solidFill>
                <a:cs typeface="+mj-cs"/>
              </a:rPr>
              <a:t>3-كثير من الاعمال التي تقوم بها المنظمة معرضة للفشل او انها تفشل بسبب محدودية المعلومات المتاحه لها .</a:t>
            </a:r>
          </a:p>
          <a:p>
            <a:pPr algn="just"/>
            <a:r>
              <a:rPr lang="ar-IQ" dirty="0" smtClean="0">
                <a:solidFill>
                  <a:schemeClr val="tx1"/>
                </a:solidFill>
                <a:cs typeface="+mj-cs"/>
              </a:rPr>
              <a:t>4-تأسيساً على ماسبق فإن دراسة البيئة واكتشاف متغيراتها يجعل المنظمة اكثر قدرة على اتخاذ القرارات الاستراتيجية الصائبة.</a:t>
            </a:r>
            <a:endParaRPr lang="ar-IQ" dirty="0">
              <a:solidFill>
                <a:schemeClr val="tx1"/>
              </a:solidFill>
              <a:cs typeface="+mj-cs"/>
            </a:endParaRPr>
          </a:p>
        </p:txBody>
      </p:sp>
    </p:spTree>
    <p:extLst>
      <p:ext uri="{BB962C8B-B14F-4D97-AF65-F5344CB8AC3E}">
        <p14:creationId xmlns:p14="http://schemas.microsoft.com/office/powerpoint/2010/main" val="2657054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ar-IQ" sz="2800" b="1" dirty="0">
                <a:solidFill>
                  <a:srgbClr val="000000"/>
                </a:solidFill>
                <a:cs typeface="+mj-cs"/>
              </a:rPr>
              <a:t>البيئة الخارجية : </a:t>
            </a:r>
            <a:r>
              <a:rPr lang="ar-IQ" sz="2400" dirty="0">
                <a:solidFill>
                  <a:srgbClr val="000000"/>
                </a:solidFill>
                <a:cs typeface="+mj-cs"/>
              </a:rPr>
              <a:t>كل العناصر الموجودة خارج حدود المنظمة والتي تمتلك القدرة على التأثير في كل او جزء من المنظمة </a:t>
            </a:r>
            <a:r>
              <a:rPr lang="ar-IQ" sz="2400" dirty="0" smtClean="0">
                <a:solidFill>
                  <a:srgbClr val="000000"/>
                </a:solidFill>
                <a:cs typeface="+mj-cs"/>
              </a:rPr>
              <a:t>.</a:t>
            </a:r>
          </a:p>
          <a:p>
            <a:pPr algn="just"/>
            <a:r>
              <a:rPr lang="ar-IQ" sz="2400" dirty="0" smtClean="0">
                <a:solidFill>
                  <a:srgbClr val="000000"/>
                </a:solidFill>
                <a:cs typeface="+mj-cs"/>
              </a:rPr>
              <a:t>وقد تكون هذه العوامل عبارة عن سلوكيات للزبائن، المنافسين، الوسطاء، او خصائص البيئة الصناعية التي تعمل بها.</a:t>
            </a:r>
          </a:p>
          <a:p>
            <a:pPr algn="just"/>
            <a:r>
              <a:rPr lang="ar-IQ" sz="2800" dirty="0">
                <a:solidFill>
                  <a:srgbClr val="000000"/>
                </a:solidFill>
                <a:cs typeface="+mj-cs"/>
              </a:rPr>
              <a:t/>
            </a:r>
            <a:br>
              <a:rPr lang="ar-IQ" sz="2800" dirty="0">
                <a:solidFill>
                  <a:srgbClr val="000000"/>
                </a:solidFill>
                <a:cs typeface="+mj-cs"/>
              </a:rPr>
            </a:br>
            <a:r>
              <a:rPr lang="ar-IQ" sz="2800" b="1" dirty="0">
                <a:solidFill>
                  <a:srgbClr val="000000"/>
                </a:solidFill>
                <a:cs typeface="+mj-cs"/>
              </a:rPr>
              <a:t>البيئة العامة : </a:t>
            </a:r>
            <a:r>
              <a:rPr lang="ar-IQ" sz="2400" dirty="0">
                <a:solidFill>
                  <a:srgbClr val="000000"/>
                </a:solidFill>
                <a:cs typeface="+mj-cs"/>
              </a:rPr>
              <a:t>تتضمن كافة العناصر والمتغيرات التي يكون لها تأثير كبير على المنظمة وما يترتب على ذلك من محدودية في قدرات المنظمة على مواجتهها لما تتسم به هذه المتغيرات من عدم القدرة في السيطرة عليها</a:t>
            </a:r>
            <a:endParaRPr lang="ar-IQ" sz="2400" dirty="0">
              <a:cs typeface="+mj-cs"/>
            </a:endParaRPr>
          </a:p>
        </p:txBody>
      </p:sp>
    </p:spTree>
    <p:extLst>
      <p:ext uri="{BB962C8B-B14F-4D97-AF65-F5344CB8AC3E}">
        <p14:creationId xmlns:p14="http://schemas.microsoft.com/office/powerpoint/2010/main" val="361846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611560" y="1988840"/>
            <a:ext cx="8229600" cy="4128472"/>
          </a:xfrm>
        </p:spPr>
        <p:txBody>
          <a:bodyPr>
            <a:normAutofit/>
            <a:scene3d>
              <a:camera prst="orthographicFront"/>
              <a:lightRig rig="threePt" dir="t"/>
            </a:scene3d>
            <a:sp3d extrusionH="57150">
              <a:bevelT h="25400" prst="softRound"/>
            </a:sp3d>
          </a:bodyPr>
          <a:lstStyle/>
          <a:p>
            <a:pPr marL="0" lvl="0" indent="0" algn="just">
              <a:lnSpc>
                <a:spcPct val="150000"/>
              </a:lnSpc>
              <a:buClr>
                <a:srgbClr val="000099"/>
              </a:buClr>
              <a:buNone/>
            </a:pPr>
            <a:r>
              <a:rPr lang="ar-IQ" sz="1500" dirty="0"/>
              <a:t/>
            </a:r>
            <a:br>
              <a:rPr lang="ar-IQ" sz="1500" dirty="0"/>
            </a:br>
            <a:r>
              <a:rPr lang="ar-IQ" sz="2400" b="1" dirty="0" smtClean="0">
                <a:solidFill>
                  <a:srgbClr val="00B050"/>
                </a:solidFill>
              </a:rPr>
              <a:t>1-العوامل </a:t>
            </a:r>
            <a:r>
              <a:rPr lang="ar-IQ" sz="2400" b="1" dirty="0">
                <a:solidFill>
                  <a:srgbClr val="00B050"/>
                </a:solidFill>
              </a:rPr>
              <a:t>الديموغرافية : </a:t>
            </a:r>
            <a:r>
              <a:rPr lang="ar-IQ" dirty="0"/>
              <a:t>يكون من السهولة بمكان فهم هذه العوامل وقياسها الكمي بشكل عام </a:t>
            </a:r>
            <a:br>
              <a:rPr lang="ar-IQ" dirty="0"/>
            </a:br>
            <a:r>
              <a:rPr lang="ar-IQ" dirty="0"/>
              <a:t>قياسا بالعوامل البيئية العامة الأخرى وتتضمن العوامل الديموغرافية في الغالب أعمار السكان </a:t>
            </a:r>
            <a:br>
              <a:rPr lang="ar-IQ" dirty="0"/>
            </a:br>
            <a:r>
              <a:rPr lang="ar-IQ" dirty="0"/>
              <a:t>واعراقهم وتوزيعهم الجغرافي واعدادهم وارتفاع </a:t>
            </a:r>
            <a:r>
              <a:rPr lang="ar-IQ" dirty="0" smtClean="0"/>
              <a:t>او انخفاض </a:t>
            </a:r>
            <a:r>
              <a:rPr lang="ar-IQ" dirty="0"/>
              <a:t>الثروة ومستويات الدخل وتوزيعه </a:t>
            </a:r>
            <a:br>
              <a:rPr lang="ar-IQ" dirty="0"/>
            </a:br>
            <a:r>
              <a:rPr lang="ar-IQ" dirty="0"/>
              <a:t>على السكان ويعد هذا المتغير من أكثر المتغيرات تأثيرا وأرتباطا بالنشاط التسويقي لأنه يرتكز </a:t>
            </a:r>
            <a:br>
              <a:rPr lang="ar-IQ" dirty="0"/>
            </a:br>
            <a:r>
              <a:rPr lang="ar-IQ" dirty="0"/>
              <a:t>أساسا على الأفراد الذين يكونون الأسواق وعليه فأن المسوقين يهتمون </a:t>
            </a:r>
            <a:r>
              <a:rPr lang="ar-IQ" dirty="0" smtClean="0"/>
              <a:t>كثيرا </a:t>
            </a:r>
            <a:r>
              <a:rPr lang="ar-IQ" dirty="0"/>
              <a:t>بهذا المتغير لما له </a:t>
            </a:r>
            <a:br>
              <a:rPr lang="ar-IQ" dirty="0"/>
            </a:br>
            <a:r>
              <a:rPr lang="ar-IQ" dirty="0"/>
              <a:t>من أثر في معرفة النمو الحاصل في السكان والتغيرات الحاصلة في الخصائص المختلفة لهم </a:t>
            </a:r>
            <a:br>
              <a:rPr lang="ar-IQ" dirty="0"/>
            </a:br>
            <a:r>
              <a:rPr lang="ar-IQ" dirty="0"/>
              <a:t>تبعا الى مواقعهم الجغرافية ومثال على ذلك حجم ومقدار الانفجار السكاني الحاصل في </a:t>
            </a:r>
            <a:r>
              <a:rPr lang="ar-IQ" dirty="0" smtClean="0"/>
              <a:t>العالم</a:t>
            </a:r>
            <a:r>
              <a:rPr lang="ar-IQ" dirty="0"/>
              <a:t/>
            </a:r>
            <a:br>
              <a:rPr lang="ar-IQ" dirty="0"/>
            </a:br>
            <a:endParaRPr lang="ar-IQ" sz="1050" b="1" dirty="0" smtClean="0">
              <a:solidFill>
                <a:srgbClr val="0000CC"/>
              </a:solidFill>
              <a:effectLst>
                <a:glow rad="63500">
                  <a:srgbClr val="10CF9B">
                    <a:satMod val="175000"/>
                    <a:alpha val="40000"/>
                  </a:srgbClr>
                </a:glow>
                <a:outerShdw blurRad="50800" dist="38100" algn="l" rotWithShape="0">
                  <a:prstClr val="black">
                    <a:alpha val="40000"/>
                  </a:prstClr>
                </a:outerShdw>
              </a:effectLst>
              <a:latin typeface="Simplified Arabic" pitchFamily="18" charset="-78"/>
              <a:cs typeface="Simplified Arabic" pitchFamily="18" charset="-78"/>
            </a:endParaRPr>
          </a:p>
        </p:txBody>
      </p:sp>
      <p:sp>
        <p:nvSpPr>
          <p:cNvPr id="4" name="عنوان 1"/>
          <p:cNvSpPr txBox="1">
            <a:spLocks/>
          </p:cNvSpPr>
          <p:nvPr/>
        </p:nvSpPr>
        <p:spPr>
          <a:xfrm>
            <a:off x="467544" y="723240"/>
            <a:ext cx="8229600" cy="977568"/>
          </a:xfrm>
          <a:prstGeom prst="rect">
            <a:avLst/>
          </a:prstGeom>
        </p:spPr>
        <p:txBody>
          <a:bodyPr vert="horz" lIns="0" rIns="0" bIns="0" anchor="b">
            <a:normAutofit fontScale="92500"/>
            <a:scene3d>
              <a:camera prst="orthographicFront"/>
              <a:lightRig rig="threePt" dir="t"/>
            </a:scene3d>
            <a:sp3d extrusionH="57150">
              <a:bevelT h="25400" prst="softRound"/>
            </a:sp3d>
          </a:bodyPr>
          <a:lstStyle>
            <a:lvl1pPr algn="l" rtl="1"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ar-IQ" sz="3600" dirty="0" smtClean="0">
                <a:solidFill>
                  <a:srgbClr val="00B050"/>
                </a:solidFill>
                <a:effectLst>
                  <a:glow rad="63500">
                    <a:schemeClr val="accent4">
                      <a:satMod val="175000"/>
                      <a:alpha val="10000"/>
                    </a:schemeClr>
                  </a:glow>
                  <a:outerShdw blurRad="50800" dist="38100" algn="l" rotWithShape="0">
                    <a:prstClr val="black">
                      <a:alpha val="40000"/>
                    </a:prstClr>
                  </a:outerShdw>
                </a:effectLst>
                <a:cs typeface="PT Bold Heading" pitchFamily="2" charset="-78"/>
              </a:rPr>
              <a:t>العوامل البيئية العامة (الكلية) المؤثرة على المنظمة</a:t>
            </a:r>
            <a:endParaRPr lang="ar-IQ" sz="3600" dirty="0">
              <a:solidFill>
                <a:srgbClr val="00B050"/>
              </a:solidFill>
              <a:effectLst>
                <a:glow rad="63500">
                  <a:schemeClr val="accent4">
                    <a:satMod val="175000"/>
                    <a:alpha val="10000"/>
                  </a:schemeClr>
                </a:glow>
                <a:outerShdw blurRad="50800" dist="38100" algn="l" rotWithShape="0">
                  <a:prstClr val="black">
                    <a:alpha val="40000"/>
                  </a:prstClr>
                </a:outerShdw>
              </a:effectLst>
              <a:cs typeface="PT Bold Heading" pitchFamily="2" charset="-78"/>
            </a:endParaRPr>
          </a:p>
        </p:txBody>
      </p:sp>
    </p:spTree>
    <p:extLst>
      <p:ext uri="{BB962C8B-B14F-4D97-AF65-F5344CB8AC3E}">
        <p14:creationId xmlns:p14="http://schemas.microsoft.com/office/powerpoint/2010/main" val="647530183"/>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5"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 calcmode="lin" valueType="num">
                                      <p:cBhvr>
                                        <p:cTn id="10" dur="1000" fill="hold"/>
                                        <p:tgtEl>
                                          <p:spTgt spid="4"/>
                                        </p:tgtEl>
                                        <p:attrNameLst>
                                          <p:attrName>ppt_w</p:attrName>
                                        </p:attrNameLst>
                                      </p:cBhvr>
                                      <p:tavLst>
                                        <p:tav tm="0">
                                          <p:val>
                                            <p:fltVal val="0"/>
                                          </p:val>
                                        </p:tav>
                                        <p:tav tm="100000">
                                          <p:val>
                                            <p:strVal val="#ppt_w"/>
                                          </p:val>
                                        </p:tav>
                                      </p:tavLst>
                                    </p:anim>
                                    <p:anim calcmode="lin" valueType="num">
                                      <p:cBhvr>
                                        <p:cTn id="11" dur="1000" fill="hold"/>
                                        <p:tgtEl>
                                          <p:spTgt spid="4"/>
                                        </p:tgtEl>
                                        <p:attrNameLst>
                                          <p:attrName>ppt_h</p:attrName>
                                        </p:attrNameLst>
                                      </p:cBhvr>
                                      <p:tavLst>
                                        <p:tav tm="0">
                                          <p:val>
                                            <p:fltVal val="0"/>
                                          </p:val>
                                        </p:tav>
                                        <p:tav tm="100000">
                                          <p:val>
                                            <p:strVal val="#ppt_h"/>
                                          </p:val>
                                        </p:tav>
                                      </p:tavLst>
                                    </p:anim>
                                    <p:anim calcmode="lin" valueType="num">
                                      <p:cBhvr>
                                        <p:cTn id="12"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13"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59" y="1772816"/>
            <a:ext cx="7543801" cy="4096278"/>
          </a:xfrm>
        </p:spPr>
        <p:txBody>
          <a:bodyPr>
            <a:normAutofit fontScale="92500" lnSpcReduction="20000"/>
          </a:bodyPr>
          <a:lstStyle/>
          <a:p>
            <a:pPr marL="0" indent="0" algn="justLow">
              <a:lnSpc>
                <a:spcPct val="150000"/>
              </a:lnSpc>
              <a:spcBef>
                <a:spcPct val="50000"/>
              </a:spcBef>
              <a:buNone/>
            </a:pPr>
            <a:r>
              <a:rPr lang="ar-IQ" sz="2400" b="1" dirty="0" smtClean="0">
                <a:solidFill>
                  <a:srgbClr val="00B050"/>
                </a:solidFill>
              </a:rPr>
              <a:t>2-العوامل </a:t>
            </a:r>
            <a:r>
              <a:rPr lang="ar-IQ" sz="2400" b="1" dirty="0">
                <a:solidFill>
                  <a:srgbClr val="00B050"/>
                </a:solidFill>
              </a:rPr>
              <a:t>الأقتصادية :</a:t>
            </a:r>
            <a:r>
              <a:rPr lang="ar-IQ" sz="2200" b="1" dirty="0">
                <a:solidFill>
                  <a:srgbClr val="00B050"/>
                </a:solidFill>
                <a:cs typeface="+mj-cs"/>
              </a:rPr>
              <a:t> </a:t>
            </a:r>
            <a:r>
              <a:rPr lang="ar-IQ" sz="2200" dirty="0">
                <a:cs typeface="+mj-cs"/>
              </a:rPr>
              <a:t>يعد هذا المتغير البيئي من أعقد المتغيرات المحيطة بالمنظمة وتهديدا </a:t>
            </a:r>
            <a:r>
              <a:rPr lang="ar-IQ" sz="2200" dirty="0" smtClean="0">
                <a:cs typeface="+mj-cs"/>
              </a:rPr>
              <a:t>لبقائها </a:t>
            </a:r>
            <a:r>
              <a:rPr lang="ar-IQ" sz="2200" dirty="0">
                <a:cs typeface="+mj-cs"/>
              </a:rPr>
              <a:t>لما يمثله من فرصة للأنتعاش في مواردها او بالمقابل تهديدا لها ويرتبط هذا المتغير </a:t>
            </a:r>
            <a:r>
              <a:rPr lang="ar-IQ" sz="2200" dirty="0" smtClean="0">
                <a:cs typeface="+mj-cs"/>
              </a:rPr>
              <a:t>بدراسة </a:t>
            </a:r>
            <a:r>
              <a:rPr lang="ar-IQ" sz="2200" dirty="0">
                <a:cs typeface="+mj-cs"/>
              </a:rPr>
              <a:t>مستوى الدخل للأفراد وقدرة المستهلكين في التأثير على الطلب لما هو </a:t>
            </a:r>
            <a:r>
              <a:rPr lang="ar-IQ" sz="2200" dirty="0" smtClean="0">
                <a:cs typeface="+mj-cs"/>
              </a:rPr>
              <a:t>  معروض </a:t>
            </a:r>
            <a:r>
              <a:rPr lang="ar-IQ" sz="2200" dirty="0">
                <a:cs typeface="+mj-cs"/>
              </a:rPr>
              <a:t>من </a:t>
            </a:r>
            <a:r>
              <a:rPr lang="ar-IQ" sz="2200" dirty="0" smtClean="0">
                <a:cs typeface="+mj-cs"/>
              </a:rPr>
              <a:t>سلع </a:t>
            </a:r>
            <a:r>
              <a:rPr lang="ar-IQ" sz="2200" dirty="0">
                <a:cs typeface="+mj-cs"/>
              </a:rPr>
              <a:t>وخدمات في </a:t>
            </a:r>
            <a:r>
              <a:rPr lang="ar-IQ" sz="2200" dirty="0" smtClean="0">
                <a:cs typeface="+mj-cs"/>
              </a:rPr>
              <a:t>السوق.</a:t>
            </a:r>
          </a:p>
          <a:p>
            <a:pPr marL="0" indent="0">
              <a:lnSpc>
                <a:spcPct val="150000"/>
              </a:lnSpc>
              <a:spcBef>
                <a:spcPct val="50000"/>
              </a:spcBef>
              <a:buNone/>
            </a:pPr>
            <a:r>
              <a:rPr lang="ar-IQ" sz="2200" b="1" u="sng" dirty="0" smtClean="0">
                <a:cs typeface="+mj-cs"/>
              </a:rPr>
              <a:t>أما مراحل </a:t>
            </a:r>
            <a:r>
              <a:rPr lang="ar-IQ" sz="2200" b="1" u="sng" dirty="0">
                <a:cs typeface="+mj-cs"/>
              </a:rPr>
              <a:t>الدورة الأقتصادية او دورة </a:t>
            </a:r>
            <a:r>
              <a:rPr lang="ar-IQ" sz="2200" b="1" u="sng" dirty="0" smtClean="0">
                <a:cs typeface="+mj-cs"/>
              </a:rPr>
              <a:t>الأعمال</a:t>
            </a:r>
            <a:r>
              <a:rPr lang="ar-IQ" sz="2200" b="1" u="sng" dirty="0">
                <a:cs typeface="+mj-cs"/>
              </a:rPr>
              <a:t> </a:t>
            </a:r>
            <a:r>
              <a:rPr lang="ar-IQ" sz="2200" b="1" u="sng" dirty="0" smtClean="0">
                <a:cs typeface="+mj-cs"/>
              </a:rPr>
              <a:t>تتمثل </a:t>
            </a:r>
            <a:r>
              <a:rPr lang="ar-IQ" sz="2200" b="1" u="sng" dirty="0">
                <a:cs typeface="+mj-cs"/>
              </a:rPr>
              <a:t>بأربعة مراحل وهي كالاتي </a:t>
            </a:r>
            <a:r>
              <a:rPr lang="ar-IQ" sz="2200" b="1" u="sng" dirty="0" smtClean="0">
                <a:cs typeface="+mj-cs"/>
              </a:rPr>
              <a:t>:</a:t>
            </a:r>
            <a:r>
              <a:rPr lang="ar-IQ" sz="2200" dirty="0">
                <a:cs typeface="+mj-cs"/>
              </a:rPr>
              <a:t/>
            </a:r>
            <a:br>
              <a:rPr lang="ar-IQ" sz="2200" dirty="0">
                <a:cs typeface="+mj-cs"/>
              </a:rPr>
            </a:br>
            <a:r>
              <a:rPr lang="ar-IQ" sz="2200" b="1" dirty="0">
                <a:cs typeface="+mj-cs"/>
              </a:rPr>
              <a:t>أ-الرخاء </a:t>
            </a:r>
            <a:r>
              <a:rPr lang="ar-IQ" sz="2200" b="1" dirty="0" smtClean="0">
                <a:cs typeface="+mj-cs"/>
              </a:rPr>
              <a:t>( الأزدهار): </a:t>
            </a:r>
            <a:r>
              <a:rPr lang="ar-IQ" sz="2200" dirty="0">
                <a:cs typeface="+mj-cs"/>
              </a:rPr>
              <a:t>تمثل مرحلة النمو الأقتصادي وتعمل المنظمات خلال هذه المرحلة </a:t>
            </a:r>
            <a:r>
              <a:rPr lang="ar-IQ" sz="2200" dirty="0" smtClean="0">
                <a:cs typeface="+mj-cs"/>
              </a:rPr>
              <a:t>على </a:t>
            </a:r>
            <a:r>
              <a:rPr lang="ar-IQ" sz="2200" dirty="0">
                <a:cs typeface="+mj-cs"/>
              </a:rPr>
              <a:t>توسيع برامجها التسويقية من خلال أضافة منتجات جديدة لتتعامل بها او </a:t>
            </a:r>
            <a:r>
              <a:rPr lang="ar-IQ" sz="2200" dirty="0" smtClean="0">
                <a:cs typeface="+mj-cs"/>
              </a:rPr>
              <a:t>الدخول لأسواق </a:t>
            </a:r>
            <a:r>
              <a:rPr lang="ar-IQ" sz="2200" dirty="0">
                <a:cs typeface="+mj-cs"/>
              </a:rPr>
              <a:t>جديدة </a:t>
            </a:r>
            <a:r>
              <a:rPr lang="ar-IQ" dirty="0" smtClean="0"/>
              <a:t>.</a:t>
            </a:r>
            <a:r>
              <a:rPr lang="ar-IQ" dirty="0"/>
              <a:t/>
            </a:r>
            <a:br>
              <a:rPr lang="ar-IQ" dirty="0"/>
            </a:br>
            <a:r>
              <a:rPr lang="ar-IQ" dirty="0" smtClean="0"/>
              <a:t> </a:t>
            </a:r>
            <a:r>
              <a:rPr lang="ar-IQ" dirty="0"/>
              <a:t/>
            </a:r>
            <a:br>
              <a:rPr lang="ar-IQ" dirty="0"/>
            </a:br>
            <a:endParaRPr lang="ar-SA" altLang="ar-IQ" sz="2400" dirty="0">
              <a:solidFill>
                <a:schemeClr val="bg2">
                  <a:lumMod val="50000"/>
                </a:schemeClr>
              </a:solidFill>
              <a:cs typeface="Times New Roman (Arabic)" panose="02020603050405020304" pitchFamily="18" charset="0"/>
            </a:endParaRPr>
          </a:p>
        </p:txBody>
      </p:sp>
    </p:spTree>
    <p:extLst>
      <p:ext uri="{BB962C8B-B14F-4D97-AF65-F5344CB8AC3E}">
        <p14:creationId xmlns:p14="http://schemas.microsoft.com/office/powerpoint/2010/main" val="716675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539552" y="1700808"/>
            <a:ext cx="8229600" cy="4896544"/>
          </a:xfrm>
        </p:spPr>
        <p:txBody>
          <a:bodyPr>
            <a:noAutofit/>
            <a:scene3d>
              <a:camera prst="orthographicFront"/>
              <a:lightRig rig="threePt" dir="t"/>
            </a:scene3d>
            <a:sp3d extrusionH="57150">
              <a:bevelT h="25400" prst="softRound"/>
            </a:sp3d>
          </a:bodyPr>
          <a:lstStyle/>
          <a:p>
            <a:pPr marL="0" indent="0" algn="just">
              <a:lnSpc>
                <a:spcPct val="150000"/>
              </a:lnSpc>
              <a:buClr>
                <a:srgbClr val="000099"/>
              </a:buClr>
              <a:buNone/>
            </a:pPr>
            <a:r>
              <a:rPr lang="ar-IQ" b="1" u="sng" dirty="0">
                <a:solidFill>
                  <a:schemeClr val="tx1"/>
                </a:solidFill>
                <a:latin typeface="Simplified Arabic" pitchFamily="18" charset="-78"/>
                <a:cs typeface="+mj-cs"/>
              </a:rPr>
              <a:t>ب-الركود : </a:t>
            </a:r>
            <a:r>
              <a:rPr lang="ar-IQ" dirty="0">
                <a:solidFill>
                  <a:schemeClr val="tx1"/>
                </a:solidFill>
                <a:latin typeface="Simplified Arabic" pitchFamily="18" charset="-78"/>
                <a:cs typeface="+mj-cs"/>
              </a:rPr>
              <a:t>تبدأ منظمات الأعمال والمستهلكون بتخفيض أنفاقهم على عمليات الشراء حتى </a:t>
            </a:r>
            <a:r>
              <a:rPr lang="ar-IQ" dirty="0" smtClean="0">
                <a:solidFill>
                  <a:schemeClr val="tx1"/>
                </a:solidFill>
                <a:latin typeface="Simplified Arabic" pitchFamily="18" charset="-78"/>
                <a:cs typeface="+mj-cs"/>
              </a:rPr>
              <a:t>يطلق </a:t>
            </a:r>
            <a:r>
              <a:rPr lang="ar-IQ" dirty="0">
                <a:solidFill>
                  <a:schemeClr val="tx1"/>
                </a:solidFill>
                <a:latin typeface="Simplified Arabic" pitchFamily="18" charset="-78"/>
                <a:cs typeface="+mj-cs"/>
              </a:rPr>
              <a:t>على هذه المرحلة التسمية المجازية </a:t>
            </a:r>
            <a:r>
              <a:rPr lang="ar-IQ" dirty="0" smtClean="0">
                <a:solidFill>
                  <a:schemeClr val="tx1"/>
                </a:solidFill>
                <a:latin typeface="Simplified Arabic" pitchFamily="18" charset="-78"/>
                <a:cs typeface="+mj-cs"/>
              </a:rPr>
              <a:t>( </a:t>
            </a:r>
            <a:r>
              <a:rPr lang="ar-IQ" dirty="0">
                <a:solidFill>
                  <a:schemeClr val="tx1"/>
                </a:solidFill>
                <a:latin typeface="Simplified Arabic" pitchFamily="18" charset="-78"/>
                <a:cs typeface="+mj-cs"/>
              </a:rPr>
              <a:t>مرحلة شد الأحزمة على البطون </a:t>
            </a:r>
            <a:r>
              <a:rPr lang="ar-IQ" dirty="0" smtClean="0">
                <a:solidFill>
                  <a:schemeClr val="tx1"/>
                </a:solidFill>
                <a:latin typeface="Simplified Arabic" pitchFamily="18" charset="-78"/>
                <a:cs typeface="+mj-cs"/>
              </a:rPr>
              <a:t>) </a:t>
            </a:r>
            <a:r>
              <a:rPr lang="ar-IQ" dirty="0">
                <a:solidFill>
                  <a:schemeClr val="tx1"/>
                </a:solidFill>
                <a:latin typeface="Simplified Arabic" pitchFamily="18" charset="-78"/>
                <a:cs typeface="+mj-cs"/>
              </a:rPr>
              <a:t>وذلك نتيجة </a:t>
            </a:r>
            <a:r>
              <a:rPr lang="ar-IQ" dirty="0" smtClean="0">
                <a:solidFill>
                  <a:schemeClr val="tx1"/>
                </a:solidFill>
                <a:latin typeface="Simplified Arabic" pitchFamily="18" charset="-78"/>
                <a:cs typeface="+mj-cs"/>
              </a:rPr>
              <a:t>لأنخفاض </a:t>
            </a:r>
            <a:r>
              <a:rPr lang="ar-IQ" dirty="0">
                <a:solidFill>
                  <a:schemeClr val="tx1"/>
                </a:solidFill>
                <a:latin typeface="Simplified Arabic" pitchFamily="18" charset="-78"/>
                <a:cs typeface="+mj-cs"/>
              </a:rPr>
              <a:t>مستوى دخول الأفراد وأنعكاسها على قوتهم الشرائية .</a:t>
            </a:r>
          </a:p>
          <a:p>
            <a:pPr marL="0" indent="0" algn="just">
              <a:lnSpc>
                <a:spcPct val="150000"/>
              </a:lnSpc>
              <a:buClr>
                <a:srgbClr val="000099"/>
              </a:buClr>
              <a:buNone/>
            </a:pPr>
            <a:r>
              <a:rPr lang="ar-IQ" b="1" u="sng" dirty="0">
                <a:solidFill>
                  <a:schemeClr val="tx1"/>
                </a:solidFill>
                <a:latin typeface="Simplified Arabic" pitchFamily="18" charset="-78"/>
                <a:cs typeface="+mj-cs"/>
              </a:rPr>
              <a:t>جـ- الكساد : </a:t>
            </a:r>
            <a:r>
              <a:rPr lang="ar-IQ" dirty="0">
                <a:solidFill>
                  <a:schemeClr val="tx1"/>
                </a:solidFill>
                <a:latin typeface="Simplified Arabic" pitchFamily="18" charset="-78"/>
                <a:cs typeface="+mj-cs"/>
              </a:rPr>
              <a:t>هذه المرحلة هي الأسوء من مرحلة الركود حيث تتأشر بزيادة عدد العاطلين عن </a:t>
            </a:r>
            <a:r>
              <a:rPr lang="ar-IQ" dirty="0" smtClean="0">
                <a:solidFill>
                  <a:schemeClr val="tx1"/>
                </a:solidFill>
                <a:latin typeface="Simplified Arabic" pitchFamily="18" charset="-78"/>
                <a:cs typeface="+mj-cs"/>
              </a:rPr>
              <a:t>العمل </a:t>
            </a:r>
            <a:r>
              <a:rPr lang="ar-IQ" dirty="0">
                <a:solidFill>
                  <a:schemeClr val="tx1"/>
                </a:solidFill>
                <a:latin typeface="Simplified Arabic" pitchFamily="18" charset="-78"/>
                <a:cs typeface="+mj-cs"/>
              </a:rPr>
              <a:t>وأنخفاض في مستوى الأجور .</a:t>
            </a:r>
          </a:p>
          <a:p>
            <a:pPr marL="0" indent="0" algn="just">
              <a:lnSpc>
                <a:spcPct val="150000"/>
              </a:lnSpc>
              <a:buClr>
                <a:srgbClr val="000099"/>
              </a:buClr>
              <a:buNone/>
            </a:pPr>
            <a:r>
              <a:rPr lang="ar-IQ" b="1" u="sng" dirty="0">
                <a:solidFill>
                  <a:schemeClr val="tx1"/>
                </a:solidFill>
                <a:latin typeface="Simplified Arabic" pitchFamily="18" charset="-78"/>
                <a:cs typeface="+mj-cs"/>
              </a:rPr>
              <a:t>د</a:t>
            </a:r>
            <a:r>
              <a:rPr lang="ar-IQ" b="1" u="sng" dirty="0" smtClean="0">
                <a:solidFill>
                  <a:schemeClr val="tx1"/>
                </a:solidFill>
                <a:latin typeface="Simplified Arabic" pitchFamily="18" charset="-78"/>
                <a:cs typeface="+mj-cs"/>
              </a:rPr>
              <a:t>-الأنتعاش </a:t>
            </a:r>
            <a:r>
              <a:rPr lang="ar-IQ" b="1" u="sng" dirty="0">
                <a:solidFill>
                  <a:schemeClr val="tx1"/>
                </a:solidFill>
                <a:latin typeface="Simplified Arabic" pitchFamily="18" charset="-78"/>
                <a:cs typeface="+mj-cs"/>
              </a:rPr>
              <a:t>: </a:t>
            </a:r>
            <a:r>
              <a:rPr lang="ar-IQ" dirty="0">
                <a:solidFill>
                  <a:schemeClr val="tx1"/>
                </a:solidFill>
                <a:latin typeface="Simplified Arabic" pitchFamily="18" charset="-78"/>
                <a:cs typeface="+mj-cs"/>
              </a:rPr>
              <a:t>هي المرحلة التي تسبق مرحلة الرخاء في دورة الأقتصاد والتي تتأشر في حجم </a:t>
            </a:r>
            <a:r>
              <a:rPr lang="ar-IQ" dirty="0" smtClean="0">
                <a:solidFill>
                  <a:schemeClr val="tx1"/>
                </a:solidFill>
                <a:latin typeface="Simplified Arabic" pitchFamily="18" charset="-78"/>
                <a:cs typeface="+mj-cs"/>
              </a:rPr>
              <a:t>التحدي </a:t>
            </a:r>
            <a:r>
              <a:rPr lang="ar-IQ" dirty="0">
                <a:solidFill>
                  <a:schemeClr val="tx1"/>
                </a:solidFill>
                <a:latin typeface="Simplified Arabic" pitchFamily="18" charset="-78"/>
                <a:cs typeface="+mj-cs"/>
              </a:rPr>
              <a:t>الذي يواجهه المسوقون في سبيل الأسراع في العودة الى نشاطهم السابق وزيادته الى </a:t>
            </a:r>
            <a:r>
              <a:rPr lang="ar-IQ" dirty="0" smtClean="0">
                <a:solidFill>
                  <a:schemeClr val="tx1"/>
                </a:solidFill>
                <a:latin typeface="Simplified Arabic" pitchFamily="18" charset="-78"/>
                <a:cs typeface="+mj-cs"/>
              </a:rPr>
              <a:t>مستوى أخر. </a:t>
            </a:r>
            <a:endParaRPr lang="ar-IQ" dirty="0">
              <a:solidFill>
                <a:schemeClr val="tx1"/>
              </a:solidFill>
              <a:latin typeface="Simplified Arabic" pitchFamily="18" charset="-78"/>
              <a:cs typeface="+mj-cs"/>
            </a:endParaRPr>
          </a:p>
        </p:txBody>
      </p:sp>
    </p:spTree>
    <p:extLst>
      <p:ext uri="{BB962C8B-B14F-4D97-AF65-F5344CB8AC3E}">
        <p14:creationId xmlns:p14="http://schemas.microsoft.com/office/powerpoint/2010/main" val="2067754692"/>
      </p:ext>
    </p:extLst>
  </p:cSld>
  <p:clrMapOvr>
    <a:masterClrMapping/>
  </p:clrMapOvr>
  <mc:AlternateContent xmlns:mc="http://schemas.openxmlformats.org/markup-compatibility/2006" xmlns:p14="http://schemas.microsoft.com/office/powerpoint/2010/main">
    <mc:Choice Requires="p14">
      <p:transition spd="slow" p14:dur="1600">
        <p14:prism dir="u"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457200" y="1700808"/>
            <a:ext cx="8229600" cy="4896543"/>
          </a:xfrm>
        </p:spPr>
        <p:txBody>
          <a:bodyPr>
            <a:normAutofit lnSpcReduction="10000"/>
            <a:scene3d>
              <a:camera prst="orthographicFront"/>
              <a:lightRig rig="threePt" dir="t"/>
            </a:scene3d>
            <a:sp3d extrusionH="57150">
              <a:bevelT h="25400" prst="softRound"/>
            </a:sp3d>
          </a:bodyPr>
          <a:lstStyle/>
          <a:p>
            <a:pPr marL="0" indent="0" algn="just">
              <a:lnSpc>
                <a:spcPct val="110000"/>
              </a:lnSpc>
              <a:buClr>
                <a:srgbClr val="000099"/>
              </a:buClr>
              <a:buNone/>
            </a:pPr>
            <a:r>
              <a:rPr lang="ar-IQ" dirty="0" smtClean="0">
                <a:solidFill>
                  <a:schemeClr val="tx1"/>
                </a:solidFill>
                <a:cs typeface="+mj-cs"/>
              </a:rPr>
              <a:t>ومن </a:t>
            </a:r>
            <a:r>
              <a:rPr lang="ar-IQ" dirty="0">
                <a:solidFill>
                  <a:schemeClr val="tx1"/>
                </a:solidFill>
                <a:cs typeface="+mj-cs"/>
              </a:rPr>
              <a:t>جانب أخر هنالك مؤشر أخر مؤثر في البيئة الأقتصادية وهو عامل :</a:t>
            </a:r>
            <a:br>
              <a:rPr lang="ar-IQ" dirty="0">
                <a:solidFill>
                  <a:schemeClr val="tx1"/>
                </a:solidFill>
                <a:cs typeface="+mj-cs"/>
              </a:rPr>
            </a:br>
            <a:r>
              <a:rPr lang="ar-IQ" b="1" u="sng" dirty="0">
                <a:solidFill>
                  <a:schemeClr val="tx1"/>
                </a:solidFill>
                <a:cs typeface="+mj-cs"/>
              </a:rPr>
              <a:t>التضخم </a:t>
            </a:r>
            <a:r>
              <a:rPr lang="ar-IQ" b="1" dirty="0">
                <a:solidFill>
                  <a:schemeClr val="tx1"/>
                </a:solidFill>
                <a:cs typeface="+mj-cs"/>
              </a:rPr>
              <a:t>: </a:t>
            </a:r>
            <a:r>
              <a:rPr lang="ar-IQ" dirty="0">
                <a:solidFill>
                  <a:schemeClr val="tx1"/>
                </a:solidFill>
                <a:cs typeface="+mj-cs"/>
              </a:rPr>
              <a:t>والذي يعني أرتفاع مستوى أسعار السلع والخدمات بشكل كبير ويفوق بمعدل سرعته </a:t>
            </a:r>
            <a:br>
              <a:rPr lang="ar-IQ" dirty="0">
                <a:solidFill>
                  <a:schemeClr val="tx1"/>
                </a:solidFill>
                <a:cs typeface="+mj-cs"/>
              </a:rPr>
            </a:br>
            <a:r>
              <a:rPr lang="ar-IQ" dirty="0">
                <a:solidFill>
                  <a:schemeClr val="tx1"/>
                </a:solidFill>
                <a:cs typeface="+mj-cs"/>
              </a:rPr>
              <a:t>مستوى معدل دخول الأفراد وهذا ما ينعكس على أنخفاض القوة الشرائية للأفراد </a:t>
            </a:r>
            <a:r>
              <a:rPr lang="ar-IQ" dirty="0" smtClean="0">
                <a:cs typeface="+mj-cs"/>
              </a:rPr>
              <a:t>.</a:t>
            </a:r>
          </a:p>
          <a:p>
            <a:pPr marL="0" indent="0" algn="just">
              <a:lnSpc>
                <a:spcPct val="110000"/>
              </a:lnSpc>
              <a:buClr>
                <a:srgbClr val="000099"/>
              </a:buClr>
              <a:buNone/>
            </a:pPr>
            <a:r>
              <a:rPr lang="ar-IQ" dirty="0">
                <a:cs typeface="+mj-cs"/>
              </a:rPr>
              <a:t/>
            </a:r>
            <a:br>
              <a:rPr lang="ar-IQ" dirty="0">
                <a:cs typeface="+mj-cs"/>
              </a:rPr>
            </a:br>
            <a:r>
              <a:rPr lang="ar-IQ" sz="2400" b="1" dirty="0" smtClean="0">
                <a:solidFill>
                  <a:srgbClr val="00B050"/>
                </a:solidFill>
                <a:cs typeface="+mj-cs"/>
              </a:rPr>
              <a:t>3-</a:t>
            </a:r>
            <a:r>
              <a:rPr lang="ar-IQ" sz="2600" b="1" u="sng" dirty="0" smtClean="0">
                <a:solidFill>
                  <a:srgbClr val="00B050"/>
                </a:solidFill>
                <a:cs typeface="+mj-cs"/>
              </a:rPr>
              <a:t>العوامل </a:t>
            </a:r>
            <a:r>
              <a:rPr lang="ar-IQ" sz="2600" b="1" u="sng" dirty="0">
                <a:solidFill>
                  <a:srgbClr val="00B050"/>
                </a:solidFill>
                <a:cs typeface="+mj-cs"/>
              </a:rPr>
              <a:t>الأجتماعية والثقافية </a:t>
            </a:r>
            <a:r>
              <a:rPr lang="ar-IQ" sz="2600" b="1" dirty="0">
                <a:solidFill>
                  <a:srgbClr val="00B050"/>
                </a:solidFill>
                <a:cs typeface="+mj-cs"/>
              </a:rPr>
              <a:t>: </a:t>
            </a:r>
            <a:r>
              <a:rPr lang="ar-IQ" sz="2400" dirty="0">
                <a:solidFill>
                  <a:schemeClr val="tx1"/>
                </a:solidFill>
                <a:cs typeface="+mj-cs"/>
              </a:rPr>
              <a:t>بدأ أهتمام رجال التسويق بالبيئة الأجتماعية بشكل متزايد من </a:t>
            </a:r>
            <a:r>
              <a:rPr lang="ar-IQ" sz="2400" dirty="0" smtClean="0">
                <a:solidFill>
                  <a:schemeClr val="tx1"/>
                </a:solidFill>
                <a:cs typeface="+mj-cs"/>
              </a:rPr>
              <a:t>جراء </a:t>
            </a:r>
            <a:r>
              <a:rPr lang="ar-IQ" sz="2400" dirty="0">
                <a:solidFill>
                  <a:schemeClr val="tx1"/>
                </a:solidFill>
                <a:cs typeface="+mj-cs"/>
              </a:rPr>
              <a:t>أستقرائهم الدقيق للمتغيرات الحاصلة في المجتمع وأنعكاس ذلك على منظماتهم وتتمثل </a:t>
            </a:r>
            <a:r>
              <a:rPr lang="ar-IQ" sz="2400" dirty="0" smtClean="0">
                <a:solidFill>
                  <a:schemeClr val="tx1"/>
                </a:solidFill>
                <a:cs typeface="+mj-cs"/>
              </a:rPr>
              <a:t>هذه </a:t>
            </a:r>
            <a:r>
              <a:rPr lang="ar-IQ" sz="2400" dirty="0">
                <a:solidFill>
                  <a:schemeClr val="tx1"/>
                </a:solidFill>
                <a:cs typeface="+mj-cs"/>
              </a:rPr>
              <a:t>المتغيرات بكونها مجموعة من القيم والتقاليد والاطباع التي يتفاعل من خلالها الأفراد فيما </a:t>
            </a:r>
            <a:r>
              <a:rPr lang="ar-IQ" sz="2400" dirty="0" smtClean="0">
                <a:solidFill>
                  <a:schemeClr val="tx1"/>
                </a:solidFill>
                <a:cs typeface="+mj-cs"/>
              </a:rPr>
              <a:t>بينهم </a:t>
            </a:r>
            <a:r>
              <a:rPr lang="ar-IQ" sz="2400" dirty="0">
                <a:solidFill>
                  <a:schemeClr val="tx1"/>
                </a:solidFill>
                <a:cs typeface="+mj-cs"/>
              </a:rPr>
              <a:t>وفي ظل العلاقات المتشابكة التي تجمعهم .</a:t>
            </a:r>
          </a:p>
          <a:p>
            <a:pPr marL="0" indent="0" algn="just">
              <a:lnSpc>
                <a:spcPct val="110000"/>
              </a:lnSpc>
              <a:buClr>
                <a:srgbClr val="000099"/>
              </a:buClr>
              <a:buNone/>
            </a:pPr>
            <a:r>
              <a:rPr lang="ar-IQ" sz="2400" dirty="0">
                <a:solidFill>
                  <a:schemeClr val="tx1"/>
                </a:solidFill>
                <a:cs typeface="+mj-cs"/>
              </a:rPr>
              <a:t>العوامل الثقافية تتمثل بالقيم والمعتقدات والنمط الثقافي السائد في المجتمع والتي تكون في </a:t>
            </a:r>
            <a:r>
              <a:rPr lang="ar-IQ" sz="2400" dirty="0" smtClean="0">
                <a:solidFill>
                  <a:schemeClr val="tx1"/>
                </a:solidFill>
                <a:cs typeface="+mj-cs"/>
              </a:rPr>
              <a:t>مجملها </a:t>
            </a:r>
            <a:r>
              <a:rPr lang="ar-IQ" sz="2400" dirty="0">
                <a:solidFill>
                  <a:schemeClr val="tx1"/>
                </a:solidFill>
                <a:cs typeface="+mj-cs"/>
              </a:rPr>
              <a:t>صيغ العلاقات القائمة ما بين أفراد المجتمع وتعاملهم بعضهم مع البعض الأخر </a:t>
            </a:r>
            <a:r>
              <a:rPr lang="ar-IQ" dirty="0"/>
              <a:t>.</a:t>
            </a:r>
            <a:r>
              <a:rPr lang="ar-IQ" sz="2400" dirty="0"/>
              <a:t/>
            </a:r>
            <a:br>
              <a:rPr lang="ar-IQ" sz="2400" dirty="0"/>
            </a:br>
            <a:endParaRPr lang="ar-IQ" sz="2400" b="1" dirty="0">
              <a:solidFill>
                <a:srgbClr val="000066"/>
              </a:solidFill>
              <a:effectLst>
                <a:outerShdw blurRad="50800" dist="38100" algn="l" rotWithShape="0">
                  <a:prstClr val="black">
                    <a:alpha val="40000"/>
                  </a:prst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6320883"/>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barn(inVertical)">
                                      <p:cBhvr>
                                        <p:cTn id="11" dur="500"/>
                                        <p:tgtEl>
                                          <p:spTgt spid="4">
                                            <p:txEl>
                                              <p:pRg st="1" end="1"/>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arn(inVertic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1522</TotalTime>
  <Words>700</Words>
  <Application>Microsoft Office PowerPoint</Application>
  <PresentationFormat>On-screen Show (4:3)</PresentationFormat>
  <Paragraphs>61</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PT Bold Heading</vt:lpstr>
      <vt:lpstr>Simplified Arabic</vt:lpstr>
      <vt:lpstr>Times New Roman</vt:lpstr>
      <vt:lpstr>Times New Roman (Arabic)</vt:lpstr>
      <vt:lpstr>Retrospect</vt:lpstr>
      <vt:lpstr> عنوان المحاضرة  البيئة التسويقية </vt:lpstr>
      <vt:lpstr>اهداف المحاضرة :</vt:lpstr>
      <vt:lpstr>مفهوم البيئة التسويقية : </vt:lpstr>
      <vt:lpstr>مبررات دراسة البيئة التسويقية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شكراً لحسن استماعكم واصغائكم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Farooq Al-wendawy</dc:creator>
  <cp:lastModifiedBy>Sabir</cp:lastModifiedBy>
  <cp:revision>137</cp:revision>
  <cp:lastPrinted>2016-02-27T22:24:22Z</cp:lastPrinted>
  <dcterms:created xsi:type="dcterms:W3CDTF">2016-02-19T18:55:48Z</dcterms:created>
  <dcterms:modified xsi:type="dcterms:W3CDTF">2022-11-29T15:00:46Z</dcterms:modified>
</cp:coreProperties>
</file>