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785813"/>
            <a:ext cx="8763000" cy="2428875"/>
          </a:xfrm>
        </p:spPr>
        <p:txBody>
          <a:bodyPr/>
          <a:lstStyle/>
          <a:p>
            <a:pPr algn="r" eaLnBrk="1" fontAlgn="auto" hangingPunct="1">
              <a:spcAft>
                <a:spcPts val="0"/>
              </a:spcAft>
              <a:defRPr/>
            </a:pPr>
            <a:r>
              <a:rPr lang="ar-EG" altLang="zh-CN" sz="6600" b="1" dirty="0" smtClean="0">
                <a:solidFill>
                  <a:srgbClr val="7030A0"/>
                </a:solidFill>
              </a:rPr>
              <a:t>محاضرات في </a:t>
            </a:r>
            <a:br>
              <a:rPr lang="ar-EG" altLang="zh-CN" sz="6600" b="1" dirty="0" smtClean="0">
                <a:solidFill>
                  <a:srgbClr val="7030A0"/>
                </a:solidFill>
              </a:rPr>
            </a:br>
            <a:r>
              <a:rPr lang="ar-SA" altLang="zh-CN" sz="6600" b="1" dirty="0" smtClean="0">
                <a:solidFill>
                  <a:srgbClr val="7030A0"/>
                </a:solidFill>
              </a:rPr>
              <a:t>التأمين وادارة الخطر</a:t>
            </a:r>
            <a:endParaRPr lang="en-US" sz="6600" b="1" dirty="0" smtClean="0">
              <a:solidFill>
                <a:srgbClr val="7030A0"/>
              </a:solidFill>
              <a:ea typeface="SimSun" pitchFamily="2" charset="-122"/>
              <a:cs typeface="Times New Roman" pitchFamily="18" charset="0"/>
            </a:endParaRPr>
          </a:p>
        </p:txBody>
      </p:sp>
      <p:sp>
        <p:nvSpPr>
          <p:cNvPr id="2051" name="Rectangle 3"/>
          <p:cNvSpPr>
            <a:spLocks noGrp="1" noChangeArrowheads="1"/>
          </p:cNvSpPr>
          <p:nvPr>
            <p:ph type="subTitle" idx="4294967295"/>
          </p:nvPr>
        </p:nvSpPr>
        <p:spPr>
          <a:xfrm>
            <a:off x="0" y="3933825"/>
            <a:ext cx="6915150" cy="1593850"/>
          </a:xfrm>
        </p:spPr>
        <p:txBody>
          <a:bodyPr rtlCol="0">
            <a:normAutofit fontScale="92500" lnSpcReduction="20000"/>
          </a:bodyPr>
          <a:lstStyle/>
          <a:p>
            <a:pPr marL="0" indent="0" algn="ctr" eaLnBrk="1" fontAlgn="auto" hangingPunct="1">
              <a:lnSpc>
                <a:spcPct val="80000"/>
              </a:lnSpc>
              <a:spcAft>
                <a:spcPts val="0"/>
              </a:spcAft>
              <a:buFontTx/>
              <a:buNone/>
              <a:defRPr/>
            </a:pPr>
            <a:r>
              <a:rPr lang="ar-SA" altLang="zh-CN" sz="2800" b="1" dirty="0" smtClean="0">
                <a:solidFill>
                  <a:srgbClr val="FF0000"/>
                </a:solidFill>
              </a:rPr>
              <a:t>اعداد ال</a:t>
            </a:r>
            <a:r>
              <a:rPr lang="ar-EG" altLang="zh-CN" sz="2800" b="1" dirty="0" smtClean="0">
                <a:solidFill>
                  <a:srgbClr val="FF0000"/>
                </a:solidFill>
              </a:rPr>
              <a:t>دكتور</a:t>
            </a:r>
            <a:r>
              <a:rPr lang="ar-SA" altLang="zh-CN" sz="2800" b="1" dirty="0" smtClean="0">
                <a:solidFill>
                  <a:srgbClr val="FF0000"/>
                </a:solidFill>
              </a:rPr>
              <a:t>ة</a:t>
            </a:r>
            <a:endParaRPr lang="ar-EG" altLang="zh-CN" sz="2800" b="1" dirty="0" smtClean="0">
              <a:solidFill>
                <a:srgbClr val="FF0000"/>
              </a:solidFill>
            </a:endParaRPr>
          </a:p>
          <a:p>
            <a:pPr marL="0" indent="0" algn="ctr" eaLnBrk="1" fontAlgn="auto" hangingPunct="1">
              <a:lnSpc>
                <a:spcPct val="80000"/>
              </a:lnSpc>
              <a:spcAft>
                <a:spcPts val="0"/>
              </a:spcAft>
              <a:buFontTx/>
              <a:buNone/>
              <a:defRPr/>
            </a:pPr>
            <a:r>
              <a:rPr lang="ar-SA" altLang="zh-CN" sz="2800" b="1" dirty="0" smtClean="0">
                <a:solidFill>
                  <a:srgbClr val="FF0000"/>
                </a:solidFill>
              </a:rPr>
              <a:t>هنادي صكر مكطوف</a:t>
            </a:r>
            <a:endParaRPr lang="ar-EG" altLang="zh-CN" sz="2800" b="1" dirty="0" smtClean="0">
              <a:solidFill>
                <a:srgbClr val="FF0000"/>
              </a:solidFill>
            </a:endParaRPr>
          </a:p>
          <a:p>
            <a:pPr marL="0" indent="0" algn="ctr" eaLnBrk="1" fontAlgn="auto" hangingPunct="1">
              <a:lnSpc>
                <a:spcPct val="80000"/>
              </a:lnSpc>
              <a:spcAft>
                <a:spcPts val="0"/>
              </a:spcAft>
              <a:buFontTx/>
              <a:buNone/>
              <a:defRPr/>
            </a:pPr>
            <a:r>
              <a:rPr lang="ar-EG" altLang="zh-CN" sz="2800" b="1" dirty="0" smtClean="0"/>
              <a:t>كلية </a:t>
            </a:r>
            <a:r>
              <a:rPr lang="ar-SA" altLang="zh-CN" sz="2800" b="1" dirty="0" smtClean="0"/>
              <a:t>الادارة والاقتصاد – جامعة بغداد – قسم ادارة الاعمال</a:t>
            </a:r>
            <a:r>
              <a:rPr lang="ar-IQ" altLang="zh-CN" sz="2800" b="1" dirty="0" smtClean="0"/>
              <a:t>- المرحلة الرابعة</a:t>
            </a:r>
          </a:p>
          <a:p>
            <a:pPr marL="0" indent="0" algn="ctr" eaLnBrk="1" fontAlgn="auto" hangingPunct="1">
              <a:lnSpc>
                <a:spcPct val="80000"/>
              </a:lnSpc>
              <a:spcAft>
                <a:spcPts val="0"/>
              </a:spcAft>
              <a:buFontTx/>
              <a:buNone/>
              <a:defRPr/>
            </a:pPr>
            <a:r>
              <a:rPr lang="ar-IQ" sz="2800" b="1" dirty="0" smtClean="0">
                <a:solidFill>
                  <a:srgbClr val="FF0000"/>
                </a:solidFill>
                <a:ea typeface="SimSun" pitchFamily="2" charset="-122"/>
              </a:rPr>
              <a:t>العام الدراسي 2022-2023</a:t>
            </a:r>
            <a:endParaRPr lang="en-US" sz="2800" b="1" dirty="0" smtClean="0">
              <a:solidFill>
                <a:srgbClr val="FF0000"/>
              </a:solidFill>
              <a:ea typeface="SimSun" pitchFamily="2" charset="-122"/>
            </a:endParaRPr>
          </a:p>
        </p:txBody>
      </p:sp>
    </p:spTree>
    <p:extLst>
      <p:ext uri="{BB962C8B-B14F-4D97-AF65-F5344CB8AC3E}">
        <p14:creationId xmlns:p14="http://schemas.microsoft.com/office/powerpoint/2010/main" val="762670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0" y="928688"/>
            <a:ext cx="7200900" cy="4572000"/>
          </a:xfrm>
        </p:spPr>
        <p:txBody>
          <a:bodyPr rtlCol="0">
            <a:normAutofit fontScale="85000" lnSpcReduction="20000"/>
          </a:bodyPr>
          <a:lstStyle/>
          <a:p>
            <a:pPr marL="0" indent="-274320" algn="r" rtl="1" eaLnBrk="1" fontAlgn="auto" hangingPunct="1">
              <a:spcAft>
                <a:spcPts val="0"/>
              </a:spcAft>
              <a:defRPr/>
            </a:pPr>
            <a:r>
              <a:rPr lang="ar-EG" altLang="zh-CN" sz="2800" b="1" dirty="0" smtClean="0">
                <a:solidFill>
                  <a:srgbClr val="FF0000"/>
                </a:solidFill>
              </a:rPr>
              <a:t>عدم التأكد</a:t>
            </a:r>
            <a:endParaRPr lang="ar-EG" altLang="zh-CN" sz="2800" dirty="0" smtClean="0">
              <a:solidFill>
                <a:srgbClr val="FF0000"/>
              </a:solidFill>
            </a:endParaRPr>
          </a:p>
          <a:p>
            <a:pPr marL="0" indent="-274320" algn="r" rtl="1" eaLnBrk="1" fontAlgn="auto" hangingPunct="1">
              <a:spcAft>
                <a:spcPts val="0"/>
              </a:spcAft>
              <a:buFont typeface="Arial" charset="0"/>
              <a:buNone/>
              <a:defRPr/>
            </a:pPr>
            <a:r>
              <a:rPr lang="ar-SA" altLang="zh-CN" sz="2800" dirty="0" smtClean="0"/>
              <a:t>  </a:t>
            </a:r>
            <a:r>
              <a:rPr lang="ar-SA" altLang="zh-CN" sz="2800" dirty="0" smtClean="0">
                <a:solidFill>
                  <a:srgbClr val="002060"/>
                </a:solidFill>
              </a:rPr>
              <a:t>  </a:t>
            </a:r>
            <a:r>
              <a:rPr lang="ar-EG" altLang="zh-CN" sz="2800" b="1" dirty="0" smtClean="0">
                <a:solidFill>
                  <a:srgbClr val="002060"/>
                </a:solidFill>
              </a:rPr>
              <a:t>وتقع حالة  عدم التأكد بين حالتي الاستحالة المطلقة والتأكد المطلق، وهذا يسوقنا إلى تعريف الاحتمال حيث أن الاحتمال عبارة عن كسر أكبر من الصفر وأقل من الواحد الصحيح ويساوي عدد الحالات الموافقة لتحقيق حادث معين على عدد الحالات الممكنة لتحقيق هذا الحادث فإذا كانت قيمة هذا الاحتمال تساوي صفر فإننا لسنا الآن بصدد احتمال وإنما نحن بصدد حالة استحالة مطلقة لتحقيق هذا الحادث، أما إذا القيمة تساوي الواحد الصحيح فإننا بصدد حالة تأكد مطلق من تحقيق هذا الحادث.</a:t>
            </a:r>
            <a:endParaRPr lang="en-US" sz="2800" b="1" dirty="0" smtClean="0">
              <a:solidFill>
                <a:srgbClr val="002060"/>
              </a:solidFill>
            </a:endParaRPr>
          </a:p>
        </p:txBody>
      </p:sp>
    </p:spTree>
    <p:extLst>
      <p:ext uri="{BB962C8B-B14F-4D97-AF65-F5344CB8AC3E}">
        <p14:creationId xmlns:p14="http://schemas.microsoft.com/office/powerpoint/2010/main" val="4233541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title"/>
          </p:nvPr>
        </p:nvSpPr>
        <p:spPr>
          <a:xfrm>
            <a:off x="571500" y="1989138"/>
            <a:ext cx="8229600" cy="1800225"/>
          </a:xfrm>
        </p:spPr>
        <p:txBody>
          <a:bodyPr rtlCol="1">
            <a:normAutofit fontScale="90000"/>
          </a:bodyPr>
          <a:lstStyle/>
          <a:p>
            <a:pPr eaLnBrk="1" fontAlgn="auto" hangingPunct="1">
              <a:spcAft>
                <a:spcPts val="0"/>
              </a:spcAft>
              <a:defRPr/>
            </a:pPr>
            <a:r>
              <a:rPr lang="ar-IQ" sz="7200" b="1" dirty="0" smtClean="0"/>
              <a:t/>
            </a:r>
            <a:br>
              <a:rPr lang="ar-IQ" sz="7200" b="1" dirty="0" smtClean="0"/>
            </a:br>
            <a:r>
              <a:rPr lang="ar-IQ" sz="7200" b="1" dirty="0"/>
              <a:t/>
            </a:r>
            <a:br>
              <a:rPr lang="ar-IQ" sz="7200" b="1" dirty="0"/>
            </a:br>
            <a:r>
              <a:rPr lang="ar-SA" sz="8000" b="1" dirty="0" smtClean="0">
                <a:solidFill>
                  <a:srgbClr val="0070C0"/>
                </a:solidFill>
              </a:rPr>
              <a:t/>
            </a:r>
            <a:br>
              <a:rPr lang="ar-SA" sz="8000" b="1" dirty="0" smtClean="0">
                <a:solidFill>
                  <a:srgbClr val="0070C0"/>
                </a:solidFill>
              </a:rPr>
            </a:br>
            <a:r>
              <a:rPr lang="ar-SA" sz="8000" b="1" dirty="0" smtClean="0">
                <a:solidFill>
                  <a:srgbClr val="0070C0"/>
                </a:solidFill>
              </a:rPr>
              <a:t/>
            </a:r>
            <a:br>
              <a:rPr lang="ar-SA" sz="8000" b="1" dirty="0" smtClean="0">
                <a:solidFill>
                  <a:srgbClr val="0070C0"/>
                </a:solidFill>
              </a:rPr>
            </a:br>
            <a:r>
              <a:rPr lang="ar-SA" sz="8000" b="1" dirty="0">
                <a:solidFill>
                  <a:srgbClr val="0000FF"/>
                </a:solidFill>
              </a:rPr>
              <a:t>المحاضرة الاولى</a:t>
            </a:r>
            <a:endParaRPr lang="ar-SA" sz="8000" b="1" dirty="0" smtClean="0">
              <a:solidFill>
                <a:srgbClr val="0000FF"/>
              </a:solidFill>
            </a:endParaRPr>
          </a:p>
        </p:txBody>
      </p:sp>
    </p:spTree>
    <p:extLst>
      <p:ext uri="{BB962C8B-B14F-4D97-AF65-F5344CB8AC3E}">
        <p14:creationId xmlns:p14="http://schemas.microsoft.com/office/powerpoint/2010/main" val="234739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125538"/>
            <a:ext cx="5905500" cy="1008062"/>
          </a:xfrm>
        </p:spPr>
        <p:txBody>
          <a:bodyPr rtlCol="1"/>
          <a:lstStyle/>
          <a:p>
            <a:pPr eaLnBrk="1" fontAlgn="auto" hangingPunct="1">
              <a:spcAft>
                <a:spcPts val="0"/>
              </a:spcAft>
              <a:defRPr/>
            </a:pPr>
            <a:r>
              <a:rPr lang="ar-EG" altLang="zh-CN" sz="4000" b="1" dirty="0" smtClean="0">
                <a:solidFill>
                  <a:srgbClr val="C00000"/>
                </a:solidFill>
                <a:latin typeface="Arial" pitchFamily="34" charset="0"/>
                <a:cs typeface="Arial" pitchFamily="34" charset="0"/>
              </a:rPr>
              <a:t>الخطـــــــــــــر</a:t>
            </a:r>
            <a:r>
              <a:rPr lang="en-US" altLang="zh-CN" sz="4000" dirty="0" smtClean="0">
                <a:solidFill>
                  <a:srgbClr val="7030A0"/>
                </a:solidFill>
              </a:rPr>
              <a:t> </a:t>
            </a:r>
            <a:endParaRPr lang="en-US" sz="4000" dirty="0" smtClean="0">
              <a:solidFill>
                <a:srgbClr val="7030A0"/>
              </a:solidFill>
            </a:endParaRPr>
          </a:p>
        </p:txBody>
      </p:sp>
      <p:sp>
        <p:nvSpPr>
          <p:cNvPr id="3075" name="Rectangle 3"/>
          <p:cNvSpPr>
            <a:spLocks noGrp="1" noChangeArrowheads="1"/>
          </p:cNvSpPr>
          <p:nvPr>
            <p:ph type="body" idx="4294967295"/>
          </p:nvPr>
        </p:nvSpPr>
        <p:spPr>
          <a:xfrm>
            <a:off x="0" y="2205038"/>
            <a:ext cx="7632700" cy="3252787"/>
          </a:xfrm>
        </p:spPr>
        <p:txBody>
          <a:bodyPr rtlCol="1">
            <a:noAutofit/>
          </a:bodyPr>
          <a:lstStyle/>
          <a:p>
            <a:pPr marL="0" indent="0" algn="r" rtl="1" eaLnBrk="1" fontAlgn="auto" hangingPunct="1">
              <a:spcAft>
                <a:spcPts val="0"/>
              </a:spcAft>
              <a:buFont typeface="Wingdings" pitchFamily="2" charset="2"/>
              <a:buNone/>
              <a:defRPr/>
            </a:pPr>
            <a:r>
              <a:rPr lang="ar-IQ" altLang="zh-CN" sz="2800" b="1" dirty="0" smtClean="0">
                <a:solidFill>
                  <a:srgbClr val="FF0000"/>
                </a:solidFill>
                <a:cs typeface="+mj-cs"/>
              </a:rPr>
              <a:t>اولا: </a:t>
            </a:r>
            <a:r>
              <a:rPr lang="ar-EG" altLang="zh-CN" sz="2800" b="1" dirty="0" smtClean="0">
                <a:solidFill>
                  <a:srgbClr val="FF0000"/>
                </a:solidFill>
                <a:cs typeface="+mj-cs"/>
              </a:rPr>
              <a:t>مفهوم الخطر</a:t>
            </a:r>
            <a:endParaRPr lang="ar-EG" altLang="zh-CN" sz="2800" dirty="0" smtClean="0">
              <a:solidFill>
                <a:srgbClr val="00B050"/>
              </a:solidFill>
              <a:cs typeface="+mj-cs"/>
            </a:endParaRPr>
          </a:p>
          <a:p>
            <a:pPr marL="0" indent="0" algn="r" rtl="1" eaLnBrk="1" fontAlgn="auto" hangingPunct="1">
              <a:spcAft>
                <a:spcPts val="0"/>
              </a:spcAft>
              <a:buFont typeface="Arial" charset="0"/>
              <a:buNone/>
              <a:defRPr/>
            </a:pPr>
            <a:r>
              <a:rPr lang="ar-EG" altLang="zh-CN" sz="2400" b="1" dirty="0" smtClean="0">
                <a:solidFill>
                  <a:srgbClr val="0000FF"/>
                </a:solidFill>
                <a:cs typeface="+mj-cs"/>
              </a:rPr>
              <a:t>يتعرض</a:t>
            </a:r>
            <a:r>
              <a:rPr lang="ar-IQ" altLang="zh-CN" sz="2400" b="1" dirty="0" smtClean="0">
                <a:solidFill>
                  <a:srgbClr val="0000FF"/>
                </a:solidFill>
                <a:cs typeface="+mj-cs"/>
              </a:rPr>
              <a:t> </a:t>
            </a:r>
            <a:r>
              <a:rPr lang="ar-EG" altLang="zh-CN" sz="2400" b="1" dirty="0" smtClean="0">
                <a:solidFill>
                  <a:srgbClr val="0000FF"/>
                </a:solidFill>
                <a:cs typeface="+mj-cs"/>
              </a:rPr>
              <a:t>الإنسان يتعرض في حياته إلى العديد من الموقف التي تستدعى إتخاذ قرارات معينة، فيمكن القول بأن الخطر يعني حالة عدم التأكد من النتيجة النهائية للقرارات التي يتخذها الفرد في نواحي شتى قد تتعلق به شخصياً أو بعمله أو بممتلكاته أو بأسرته أو بالمجتمع الذي يعيش فيه.</a:t>
            </a:r>
            <a:endParaRPr lang="en-US" sz="2400" b="1" dirty="0" smtClean="0">
              <a:solidFill>
                <a:srgbClr val="0000FF"/>
              </a:solidFill>
              <a:cs typeface="+mj-cs"/>
            </a:endParaRPr>
          </a:p>
        </p:txBody>
      </p:sp>
    </p:spTree>
    <p:extLst>
      <p:ext uri="{BB962C8B-B14F-4D97-AF65-F5344CB8AC3E}">
        <p14:creationId xmlns:p14="http://schemas.microsoft.com/office/powerpoint/2010/main" val="4268238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341438"/>
            <a:ext cx="6913563" cy="4248150"/>
          </a:xfrm>
        </p:spPr>
        <p:txBody>
          <a:bodyPr/>
          <a:lstStyle/>
          <a:p>
            <a:pPr marL="0" indent="-273050" algn="r" rtl="1" eaLnBrk="1" hangingPunct="1">
              <a:lnSpc>
                <a:spcPct val="90000"/>
              </a:lnSpc>
              <a:buFont typeface="Arial" charset="0"/>
              <a:buChar char="•"/>
            </a:pPr>
            <a:r>
              <a:rPr lang="ar-IQ" altLang="zh-CN" sz="2800" b="1" smtClean="0">
                <a:solidFill>
                  <a:srgbClr val="CC0099"/>
                </a:solidFill>
              </a:rPr>
              <a:t>ومن </a:t>
            </a:r>
            <a:r>
              <a:rPr lang="ar-EG" altLang="zh-CN" sz="2800" b="1" smtClean="0">
                <a:solidFill>
                  <a:srgbClr val="CC0099"/>
                </a:solidFill>
              </a:rPr>
              <a:t>مدلول</a:t>
            </a:r>
            <a:r>
              <a:rPr lang="ar-IQ" altLang="zh-CN" sz="2800" b="1" smtClean="0">
                <a:solidFill>
                  <a:srgbClr val="CC0099"/>
                </a:solidFill>
              </a:rPr>
              <a:t>ات</a:t>
            </a:r>
            <a:r>
              <a:rPr lang="ar-EG" altLang="zh-CN" sz="2800" b="1" smtClean="0">
                <a:solidFill>
                  <a:srgbClr val="CC0099"/>
                </a:solidFill>
              </a:rPr>
              <a:t> لفظ الخطر معاني تدل على وقائع مادية</a:t>
            </a:r>
            <a:r>
              <a:rPr lang="ar-IQ" altLang="zh-CN" sz="2800" b="1" smtClean="0">
                <a:solidFill>
                  <a:srgbClr val="CC0099"/>
                </a:solidFill>
              </a:rPr>
              <a:t> </a:t>
            </a:r>
            <a:r>
              <a:rPr lang="ar-EG" altLang="zh-CN" sz="2800" b="1" smtClean="0">
                <a:solidFill>
                  <a:srgbClr val="CC0099"/>
                </a:solidFill>
              </a:rPr>
              <a:t>وأخرى تدل على خسائر مالية وثالثة تدل على حالات معنوية.</a:t>
            </a:r>
            <a:endParaRPr lang="ar-IQ" altLang="zh-CN" sz="2400" smtClean="0"/>
          </a:p>
          <a:p>
            <a:pPr marL="0" indent="-273050" algn="r" rtl="1" eaLnBrk="1" hangingPunct="1">
              <a:lnSpc>
                <a:spcPct val="90000"/>
              </a:lnSpc>
              <a:buFont typeface="Arial" charset="0"/>
              <a:buNone/>
            </a:pPr>
            <a:endParaRPr lang="ar-EG" altLang="zh-CN" sz="2400" smtClean="0"/>
          </a:p>
          <a:p>
            <a:pPr marL="0" indent="-273050" algn="r" rtl="1" eaLnBrk="1" hangingPunct="1">
              <a:lnSpc>
                <a:spcPct val="90000"/>
              </a:lnSpc>
              <a:buFont typeface="Arial" charset="0"/>
              <a:buChar char="•"/>
            </a:pPr>
            <a:r>
              <a:rPr lang="ar-EG" altLang="zh-CN" sz="2800" b="1" smtClean="0">
                <a:solidFill>
                  <a:srgbClr val="C00000"/>
                </a:solidFill>
              </a:rPr>
              <a:t>فأخطار الحرب والحريق والوفاة والسيارات والطائرات أمثلة ملموسة لوقائع مادية يستعمل في توضيحها لفظ الخطر، وأخطار ضياع رؤوس الأموال أو الدخول نتيجة الحرب والحريق والوفاة وحوادث السيارات أمثلة أخرى لخسائر مالية يستعمل في إظهارها لفظ الخطر أيضاً. </a:t>
            </a:r>
            <a:endParaRPr lang="ar-SA" altLang="zh-CN" sz="2800" b="1" smtClean="0">
              <a:solidFill>
                <a:srgbClr val="C00000"/>
              </a:solidFill>
            </a:endParaRPr>
          </a:p>
        </p:txBody>
      </p:sp>
    </p:spTree>
    <p:extLst>
      <p:ext uri="{BB962C8B-B14F-4D97-AF65-F5344CB8AC3E}">
        <p14:creationId xmlns:p14="http://schemas.microsoft.com/office/powerpoint/2010/main" val="1112694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900113" y="1125538"/>
            <a:ext cx="7200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ar-IQ" sz="3200" b="1">
                <a:solidFill>
                  <a:srgbClr val="CC0099"/>
                </a:solidFill>
              </a:rPr>
              <a:t>وخطر عدم معرفة نتيجة التجارة في آخر العام مقدماً، لفظ الخطر أو مفهوم الخطر في مجال التأمين يعني أحد أمرين هما: مسبب الخسارة (مثل الحريق الذي تتعرض له معظم الممتلكات) أو بقصد به الشخص أو الممتلكات موضوع الحماية التأمينية (مثال ذلك اعتبار أن صغار السن في قيادة السيارات، أخطار رديئة، من وجهة نظر شركات التأمين).</a:t>
            </a:r>
          </a:p>
        </p:txBody>
      </p:sp>
    </p:spTree>
    <p:extLst>
      <p:ext uri="{BB962C8B-B14F-4D97-AF65-F5344CB8AC3E}">
        <p14:creationId xmlns:p14="http://schemas.microsoft.com/office/powerpoint/2010/main" val="2600659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0" y="1196975"/>
            <a:ext cx="6840538" cy="4232275"/>
          </a:xfrm>
        </p:spPr>
        <p:txBody>
          <a:bodyPr rtlCol="0">
            <a:noAutofit/>
          </a:bodyPr>
          <a:lstStyle/>
          <a:p>
            <a:pPr marL="0" indent="0" algn="r" rtl="1" eaLnBrk="1" fontAlgn="auto" hangingPunct="1">
              <a:spcAft>
                <a:spcPts val="0"/>
              </a:spcAft>
              <a:buFont typeface="Wingdings" pitchFamily="2" charset="2"/>
              <a:buNone/>
              <a:defRPr/>
            </a:pPr>
            <a:r>
              <a:rPr lang="ar-IQ" altLang="zh-CN" sz="2400" b="1" dirty="0" smtClean="0">
                <a:solidFill>
                  <a:srgbClr val="FF0000"/>
                </a:solidFill>
                <a:latin typeface="Arial" pitchFamily="34" charset="0"/>
                <a:cs typeface="Arial" pitchFamily="34" charset="0"/>
              </a:rPr>
              <a:t>ثانيا: </a:t>
            </a:r>
            <a:r>
              <a:rPr lang="ar-EG" altLang="zh-CN" sz="2400" b="1" dirty="0" smtClean="0">
                <a:solidFill>
                  <a:srgbClr val="FF0000"/>
                </a:solidFill>
                <a:latin typeface="Arial" pitchFamily="34" charset="0"/>
                <a:cs typeface="Arial" pitchFamily="34" charset="0"/>
              </a:rPr>
              <a:t>تعريف الخطر</a:t>
            </a:r>
          </a:p>
          <a:p>
            <a:pPr marL="0" indent="-274320" algn="r" rtl="1" eaLnBrk="1" fontAlgn="auto" hangingPunct="1">
              <a:spcAft>
                <a:spcPts val="0"/>
              </a:spcAft>
              <a:defRPr/>
            </a:pPr>
            <a:r>
              <a:rPr lang="ar-IQ" altLang="zh-CN" sz="2400" b="1" dirty="0" smtClean="0">
                <a:latin typeface="Arial" pitchFamily="34" charset="0"/>
                <a:cs typeface="Arial" pitchFamily="34" charset="0"/>
              </a:rPr>
              <a:t>يعرف </a:t>
            </a:r>
            <a:r>
              <a:rPr lang="ar-EG" altLang="zh-CN" sz="2400" b="1" dirty="0" smtClean="0">
                <a:latin typeface="Arial" pitchFamily="34" charset="0"/>
                <a:cs typeface="Arial" pitchFamily="34" charset="0"/>
              </a:rPr>
              <a:t>الخطر</a:t>
            </a:r>
            <a:r>
              <a:rPr lang="ar-IQ" altLang="zh-CN" sz="2400" b="1" dirty="0" smtClean="0">
                <a:latin typeface="Arial" pitchFamily="34" charset="0"/>
                <a:cs typeface="Arial" pitchFamily="34" charset="0"/>
              </a:rPr>
              <a:t> بانه </a:t>
            </a:r>
            <a:r>
              <a:rPr lang="ar-EG" altLang="zh-CN" sz="2400" b="1" dirty="0" smtClean="0">
                <a:latin typeface="Arial" pitchFamily="34" charset="0"/>
                <a:cs typeface="Arial" pitchFamily="34" charset="0"/>
              </a:rPr>
              <a:t> ظاهرة تؤدي إلى خسارة غير مؤكدة يمكن قياسها كميا ونسبتها إلى سبب لا إرادي.</a:t>
            </a:r>
          </a:p>
          <a:p>
            <a:pPr marL="0" indent="-274320" algn="r" rtl="1" eaLnBrk="1" fontAlgn="auto" hangingPunct="1">
              <a:spcAft>
                <a:spcPts val="0"/>
              </a:spcAft>
              <a:defRPr/>
            </a:pPr>
            <a:r>
              <a:rPr lang="ar-IQ" altLang="zh-CN" sz="2400" b="1" dirty="0" smtClean="0">
                <a:solidFill>
                  <a:srgbClr val="00B050"/>
                </a:solidFill>
                <a:latin typeface="Arial" pitchFamily="34" charset="0"/>
                <a:cs typeface="Arial" pitchFamily="34" charset="0"/>
              </a:rPr>
              <a:t>عليه تكمن </a:t>
            </a:r>
            <a:r>
              <a:rPr lang="ar-EG" altLang="zh-CN" sz="2400" b="1" dirty="0" smtClean="0">
                <a:solidFill>
                  <a:srgbClr val="00B050"/>
                </a:solidFill>
                <a:latin typeface="Arial" pitchFamily="34" charset="0"/>
                <a:cs typeface="Arial" pitchFamily="34" charset="0"/>
              </a:rPr>
              <a:t> أركان الخطر </a:t>
            </a:r>
            <a:r>
              <a:rPr lang="ar-IQ" altLang="zh-CN" sz="2400" b="1" dirty="0" smtClean="0">
                <a:solidFill>
                  <a:srgbClr val="00B050"/>
                </a:solidFill>
                <a:latin typeface="Arial" pitchFamily="34" charset="0"/>
                <a:cs typeface="Arial" pitchFamily="34" charset="0"/>
              </a:rPr>
              <a:t>بالتالي</a:t>
            </a:r>
            <a:r>
              <a:rPr lang="ar-EG" altLang="zh-CN" sz="2400" b="1" dirty="0" smtClean="0">
                <a:solidFill>
                  <a:srgbClr val="00B050"/>
                </a:solidFill>
                <a:latin typeface="Arial" pitchFamily="34" charset="0"/>
                <a:cs typeface="Arial" pitchFamily="34" charset="0"/>
              </a:rPr>
              <a:t>: </a:t>
            </a:r>
            <a:r>
              <a:rPr lang="ar-IQ" altLang="zh-CN" sz="2400" b="1" dirty="0" smtClean="0">
                <a:solidFill>
                  <a:srgbClr val="00B050"/>
                </a:solidFill>
                <a:latin typeface="Arial" pitchFamily="34" charset="0"/>
                <a:cs typeface="Arial" pitchFamily="34" charset="0"/>
              </a:rPr>
              <a:t>  </a:t>
            </a:r>
          </a:p>
          <a:p>
            <a:pPr marL="0" indent="0" algn="r" rtl="1" eaLnBrk="1" fontAlgn="auto" hangingPunct="1">
              <a:spcAft>
                <a:spcPts val="0"/>
              </a:spcAft>
              <a:buFont typeface="Wingdings" pitchFamily="2" charset="2"/>
              <a:buNone/>
              <a:defRPr/>
            </a:pPr>
            <a:r>
              <a:rPr lang="ar-EG" altLang="zh-CN" sz="2400" b="1" dirty="0" smtClean="0">
                <a:solidFill>
                  <a:srgbClr val="00B050"/>
                </a:solidFill>
                <a:latin typeface="Arial" pitchFamily="34" charset="0"/>
                <a:cs typeface="Arial" pitchFamily="34" charset="0"/>
              </a:rPr>
              <a:t>الخسارة (ناتجة عن حدوث حدث معين)، عدم التأكد، القياس الكمي، المسبب اللاإرادي.</a:t>
            </a:r>
            <a:endParaRPr lang="en-US" sz="2400" b="1" dirty="0" smtClean="0">
              <a:solidFill>
                <a:srgbClr val="00B050"/>
              </a:solidFill>
              <a:latin typeface="Arial" pitchFamily="34" charset="0"/>
              <a:ea typeface="SimSun" pitchFamily="2" charset="-122"/>
              <a:cs typeface="Arial" pitchFamily="34" charset="0"/>
            </a:endParaRPr>
          </a:p>
        </p:txBody>
      </p:sp>
    </p:spTree>
    <p:extLst>
      <p:ext uri="{BB962C8B-B14F-4D97-AF65-F5344CB8AC3E}">
        <p14:creationId xmlns:p14="http://schemas.microsoft.com/office/powerpoint/2010/main" val="3631761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0" y="1123950"/>
            <a:ext cx="7129463" cy="4537075"/>
          </a:xfrm>
        </p:spPr>
        <p:txBody>
          <a:bodyPr rtlCol="0">
            <a:normAutofit fontScale="85000" lnSpcReduction="10000"/>
          </a:bodyPr>
          <a:lstStyle/>
          <a:p>
            <a:pPr marL="0" indent="-274320" algn="r" rtl="1" eaLnBrk="1" fontAlgn="auto" hangingPunct="1">
              <a:lnSpc>
                <a:spcPct val="80000"/>
              </a:lnSpc>
              <a:spcAft>
                <a:spcPts val="0"/>
              </a:spcAft>
              <a:defRPr/>
            </a:pPr>
            <a:r>
              <a:rPr lang="ar-IQ" altLang="zh-CN" sz="2800" b="1" dirty="0" smtClean="0">
                <a:solidFill>
                  <a:srgbClr val="FF0000"/>
                </a:solidFill>
              </a:rPr>
              <a:t>مصطلح </a:t>
            </a:r>
            <a:r>
              <a:rPr lang="ar-EG" altLang="zh-CN" sz="2800" b="1" dirty="0" smtClean="0">
                <a:solidFill>
                  <a:srgbClr val="FF0000"/>
                </a:solidFill>
              </a:rPr>
              <a:t>الحوادث</a:t>
            </a:r>
          </a:p>
          <a:p>
            <a:pPr marL="0" indent="0" algn="r" rtl="1" eaLnBrk="1" fontAlgn="auto" hangingPunct="1">
              <a:lnSpc>
                <a:spcPct val="110000"/>
              </a:lnSpc>
              <a:spcAft>
                <a:spcPts val="0"/>
              </a:spcAft>
              <a:buFont typeface="Wingdings" pitchFamily="2" charset="2"/>
              <a:buNone/>
              <a:defRPr/>
            </a:pPr>
            <a:r>
              <a:rPr lang="ar-IQ" altLang="zh-CN" sz="2800" b="1" dirty="0" smtClean="0">
                <a:solidFill>
                  <a:srgbClr val="CC0066"/>
                </a:solidFill>
              </a:rPr>
              <a:t>اما الحادث فهو </a:t>
            </a:r>
            <a:r>
              <a:rPr lang="ar-EG" altLang="zh-CN" sz="2800" b="1" dirty="0" smtClean="0">
                <a:solidFill>
                  <a:srgbClr val="CC0066"/>
                </a:solidFill>
              </a:rPr>
              <a:t>تحقق تلك الظواهر الطبيعية في صورة حوادث ملموسة تقع للأفراد، فمثلاً وجود ظاهرة الوفاة في حياة البشر لا تحقق إلا حالة معنوية بحتة في نفوس البشر هي الخوف من الوفاة. ولكن عندما تتحقق الوفاة لأحد أفراد العائلة ـ وخاصة إذا كان رب الأسرة فإن ذلك يحقق خسارة مادية ملموسة، وبذلك تنقلب الوفاة من ظاهرة طبيعية تؤثر في نفوس جميع الأفراد إلى حادث مادي يؤثر على دخل فرد أو أسرة بالذات. كذلك الحال على سبيل المثال بالنسبة لظاهرة الحريق وحادث الحريق وظاهرة الغرق وحادث الغرق وما شابه ذلك.</a:t>
            </a:r>
            <a:endParaRPr lang="ar-SA" altLang="zh-CN" sz="2800" b="1" dirty="0" smtClean="0">
              <a:solidFill>
                <a:srgbClr val="CC0066"/>
              </a:solidFill>
            </a:endParaRPr>
          </a:p>
          <a:p>
            <a:pPr marL="0" indent="-274320" algn="r" rtl="1" eaLnBrk="1" fontAlgn="auto" hangingPunct="1">
              <a:lnSpc>
                <a:spcPct val="80000"/>
              </a:lnSpc>
              <a:spcAft>
                <a:spcPts val="0"/>
              </a:spcAft>
              <a:buFont typeface="Arial" charset="0"/>
              <a:buNone/>
              <a:defRPr/>
            </a:pPr>
            <a:endParaRPr lang="ar-SA" altLang="zh-CN" sz="2800" b="1" dirty="0" smtClean="0"/>
          </a:p>
          <a:p>
            <a:pPr marL="0" indent="-274320" algn="r" rtl="1" eaLnBrk="1" fontAlgn="auto" hangingPunct="1">
              <a:lnSpc>
                <a:spcPct val="120000"/>
              </a:lnSpc>
              <a:spcAft>
                <a:spcPts val="0"/>
              </a:spcAft>
              <a:defRPr/>
            </a:pPr>
            <a:r>
              <a:rPr lang="ar-EG" altLang="zh-CN" sz="2400" b="1" dirty="0" smtClean="0">
                <a:latin typeface="Arial" pitchFamily="34" charset="0"/>
                <a:cs typeface="Arial" pitchFamily="34" charset="0"/>
              </a:rPr>
              <a:t>وعلى ذلك فمن الأهمية بمكان أن نفرق بين تأثير الظاهرة الطبيعية قبل تحققها وهو الخطر وبعد حدوثها وهو الحادث.</a:t>
            </a:r>
            <a:r>
              <a:rPr lang="en-US" altLang="zh-CN" sz="2400" b="1" dirty="0" smtClean="0">
                <a:latin typeface="Arial" pitchFamily="34" charset="0"/>
                <a:cs typeface="Arial" pitchFamily="34" charset="0"/>
              </a:rPr>
              <a:t> </a:t>
            </a: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val="114599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2159000" y="1052513"/>
            <a:ext cx="6985000" cy="4537075"/>
          </a:xfrm>
        </p:spPr>
        <p:txBody>
          <a:bodyPr/>
          <a:lstStyle/>
          <a:p>
            <a:pPr marL="0" indent="-273050" algn="r" rtl="1" eaLnBrk="1" hangingPunct="1">
              <a:lnSpc>
                <a:spcPct val="80000"/>
              </a:lnSpc>
              <a:buFont typeface="Arial" charset="0"/>
              <a:buNone/>
            </a:pPr>
            <a:r>
              <a:rPr lang="ar-EG" altLang="zh-CN" sz="2400" b="1" smtClean="0"/>
              <a:t> </a:t>
            </a:r>
            <a:r>
              <a:rPr lang="ar-IQ" altLang="zh-CN" sz="2400" b="1" smtClean="0">
                <a:solidFill>
                  <a:srgbClr val="FF0000"/>
                </a:solidFill>
              </a:rPr>
              <a:t>مصطلح </a:t>
            </a:r>
            <a:r>
              <a:rPr lang="ar-EG" altLang="zh-CN" sz="2800" b="1" smtClean="0">
                <a:solidFill>
                  <a:srgbClr val="FF0000"/>
                </a:solidFill>
              </a:rPr>
              <a:t>الخسارة</a:t>
            </a:r>
            <a:endParaRPr lang="ar-IQ" altLang="zh-CN" sz="2800" b="1" smtClean="0">
              <a:solidFill>
                <a:srgbClr val="FF0000"/>
              </a:solidFill>
            </a:endParaRPr>
          </a:p>
          <a:p>
            <a:pPr marL="0" indent="-273050" algn="r" rtl="1" eaLnBrk="1" hangingPunct="1">
              <a:lnSpc>
                <a:spcPct val="80000"/>
              </a:lnSpc>
              <a:buFont typeface="Arial" charset="0"/>
              <a:buNone/>
            </a:pPr>
            <a:endParaRPr lang="ar-EG" altLang="zh-CN" sz="2800" smtClean="0">
              <a:solidFill>
                <a:srgbClr val="FF0000"/>
              </a:solidFill>
            </a:endParaRPr>
          </a:p>
          <a:p>
            <a:pPr marL="0" indent="-273050" algn="r" rtl="1" eaLnBrk="1" hangingPunct="1">
              <a:lnSpc>
                <a:spcPct val="80000"/>
              </a:lnSpc>
              <a:buFont typeface="Arial" charset="0"/>
              <a:buChar char="•"/>
            </a:pPr>
            <a:r>
              <a:rPr lang="ar-EG" altLang="zh-CN" sz="2800" b="1" smtClean="0"/>
              <a:t>ينتج عن تحقق الظاهرة الطبيعية في صورة حادث لفرد أو أثر خسارة فعلية في الممتلكات أو الدخول أو كليهما. فإذا شب الحريق في منزل فإن هذا الحادث يترتب عليه نقص في قيمة المنزل أو فناؤه. وهذا النقص أو الفناء يطلق عليه لفظ الخسارة، فإذا تصادف أن كان رب الأسرة بداخلة أثناء الحريق وحدث أن توفى نتيجة الحريق، فإنه يكون قد تحقق كذلك حادث وفاة مما يترتب عليه زوال دخل رب الأسرة بالنسبة لأسرته وضياع هذا الدخل يطلق عليه خسارة حادث وفاة والخسارة أما أن تكون خسارة كلية أو خسارة جزئية.</a:t>
            </a:r>
          </a:p>
        </p:txBody>
      </p:sp>
    </p:spTree>
    <p:extLst>
      <p:ext uri="{BB962C8B-B14F-4D97-AF65-F5344CB8AC3E}">
        <p14:creationId xmlns:p14="http://schemas.microsoft.com/office/powerpoint/2010/main" val="1063575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4294967295"/>
          </p:nvPr>
        </p:nvSpPr>
        <p:spPr>
          <a:xfrm>
            <a:off x="0" y="1196975"/>
            <a:ext cx="6769100" cy="4248150"/>
          </a:xfrm>
        </p:spPr>
        <p:txBody>
          <a:bodyPr/>
          <a:lstStyle/>
          <a:p>
            <a:pPr marL="0" indent="-273050" algn="r" rtl="1" eaLnBrk="1" hangingPunct="1">
              <a:buFont typeface="Arial" charset="0"/>
              <a:buChar char="•"/>
            </a:pPr>
            <a:r>
              <a:rPr lang="ar-EG" altLang="zh-CN" sz="2000" b="1" smtClean="0">
                <a:solidFill>
                  <a:srgbClr val="FF0000"/>
                </a:solidFill>
                <a:latin typeface="Arial" charset="0"/>
                <a:cs typeface="Arial" charset="0"/>
              </a:rPr>
              <a:t>والخسارة الكلية تعني فقد الدخل جميعه أو فقد الأصل المملوك فقداً تاماً. فعلى سبيل المثال نلاحظه في حالة واقعة الحريق الذي يصيب أصلاً من الأصول التي يمتلكها الإنسان ويؤدي إلى فقده فقداً تاماً. وفي هذه الحالة نجد أن قيمة الأصل وعائده قد فقداً كليهما بسبب فقد الأصل ذاته، وبذلك تكون الخسارة كلية.</a:t>
            </a:r>
            <a:endParaRPr lang="ar-IQ" altLang="zh-CN" sz="2000" b="1" smtClean="0">
              <a:solidFill>
                <a:srgbClr val="FF0000"/>
              </a:solidFill>
              <a:latin typeface="Arial" charset="0"/>
              <a:cs typeface="Arial" charset="0"/>
            </a:endParaRPr>
          </a:p>
          <a:p>
            <a:pPr marL="0" indent="-273050" algn="r" rtl="1" eaLnBrk="1" hangingPunct="1">
              <a:buFont typeface="Arial" charset="0"/>
              <a:buChar char="•"/>
            </a:pPr>
            <a:r>
              <a:rPr lang="ar-IQ" altLang="zh-CN" sz="2000" b="1" smtClean="0">
                <a:solidFill>
                  <a:srgbClr val="0033CC"/>
                </a:solidFill>
                <a:latin typeface="Arial" charset="0"/>
                <a:cs typeface="Arial" charset="0"/>
              </a:rPr>
              <a:t>ا</a:t>
            </a:r>
            <a:r>
              <a:rPr lang="ar-EG" altLang="zh-CN" sz="2000" b="1" smtClean="0">
                <a:solidFill>
                  <a:srgbClr val="0033CC"/>
                </a:solidFill>
                <a:latin typeface="Arial" charset="0"/>
                <a:cs typeface="Arial" charset="0"/>
              </a:rPr>
              <a:t>ما الخسارة الجزئية فتنشأ في حالة إذا ما ترتب على حادث شخصي فقد الإنسان فيه أحد أطرافه أو أصيب بمرض أقعده عن عمله لفترة مؤقتة، ففي هذه الحالة تكون الخسارة جزئية، وتصادف أيضاً الخسارة الجزئية بالنسبة للأصول يمتلكها الإنسان، فقد يترتب على تحقق حادث الحريق مثلاً فقد قيمة جزء من الأصل وليس الأصل كله، فهنا تكون الخسارة جزئية.</a:t>
            </a:r>
            <a:endParaRPr lang="en-US" sz="2000" b="1" smtClean="0">
              <a:solidFill>
                <a:srgbClr val="0033CC"/>
              </a:solidFill>
              <a:latin typeface="Arial" charset="0"/>
              <a:ea typeface="仿宋" pitchFamily="49" charset="-122"/>
              <a:cs typeface="Arial" charset="0"/>
            </a:endParaRPr>
          </a:p>
        </p:txBody>
      </p:sp>
    </p:spTree>
    <p:extLst>
      <p:ext uri="{BB962C8B-B14F-4D97-AF65-F5344CB8AC3E}">
        <p14:creationId xmlns:p14="http://schemas.microsoft.com/office/powerpoint/2010/main" val="672747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TotalTime>
  <Words>666</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محاضرات في  التأمين وادارة الخطر</vt:lpstr>
      <vt:lpstr>    المحاضرة الاولى</vt:lpstr>
      <vt:lpstr>الخطـــــــــــــر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12</cp:revision>
  <dcterms:created xsi:type="dcterms:W3CDTF">2006-08-16T00:00:00Z</dcterms:created>
  <dcterms:modified xsi:type="dcterms:W3CDTF">2023-11-01T06:04:14Z</dcterms:modified>
</cp:coreProperties>
</file>