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notesMasterIdLst>
    <p:notesMasterId r:id="rId15"/>
  </p:notesMasterIdLst>
  <p:sldIdLst>
    <p:sldId id="256" r:id="rId2"/>
    <p:sldId id="257" r:id="rId3"/>
    <p:sldId id="258" r:id="rId4"/>
    <p:sldId id="260" r:id="rId5"/>
    <p:sldId id="261" r:id="rId6"/>
    <p:sldId id="275" r:id="rId7"/>
    <p:sldId id="262" r:id="rId8"/>
    <p:sldId id="270" r:id="rId9"/>
    <p:sldId id="271" r:id="rId10"/>
    <p:sldId id="273" r:id="rId11"/>
    <p:sldId id="272" r:id="rId12"/>
    <p:sldId id="276" r:id="rId13"/>
    <p:sldId id="267" r:id="rId14"/>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70A"/>
    <a:srgbClr val="0000CC"/>
    <a:srgbClr val="6699FF"/>
    <a:srgbClr val="000099"/>
    <a:srgbClr val="66FFFF"/>
    <a:srgbClr val="000066"/>
    <a:srgbClr val="FF4B4B"/>
    <a:srgbClr val="FF3300"/>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10" autoAdjust="0"/>
    <p:restoredTop sz="94563" autoAdjust="0"/>
  </p:normalViewPr>
  <p:slideViewPr>
    <p:cSldViewPr>
      <p:cViewPr varScale="1">
        <p:scale>
          <a:sx n="86" d="100"/>
          <a:sy n="86" d="100"/>
        </p:scale>
        <p:origin x="1512" y="102"/>
      </p:cViewPr>
      <p:guideLst>
        <p:guide orient="horz" pos="2160"/>
        <p:guide pos="2880"/>
      </p:guideLst>
    </p:cSldViewPr>
  </p:slideViewPr>
  <p:outlineViewPr>
    <p:cViewPr>
      <p:scale>
        <a:sx n="33" d="100"/>
        <a:sy n="33" d="100"/>
      </p:scale>
      <p:origin x="0" y="10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20532" y="3"/>
            <a:ext cx="2921582" cy="493633"/>
          </a:xfrm>
          <a:prstGeom prst="rect">
            <a:avLst/>
          </a:prstGeom>
        </p:spPr>
        <p:txBody>
          <a:bodyPr vert="horz" lIns="94917" tIns="47457" rIns="94917" bIns="47457" rtlCol="1"/>
          <a:lstStyle>
            <a:lvl1pPr algn="r">
              <a:defRPr sz="1300"/>
            </a:lvl1pPr>
          </a:lstStyle>
          <a:p>
            <a:endParaRPr lang="ar-IQ"/>
          </a:p>
        </p:txBody>
      </p:sp>
      <p:sp>
        <p:nvSpPr>
          <p:cNvPr id="3" name="عنصر نائب للتاريخ 2"/>
          <p:cNvSpPr>
            <a:spLocks noGrp="1"/>
          </p:cNvSpPr>
          <p:nvPr>
            <p:ph type="dt" idx="1"/>
          </p:nvPr>
        </p:nvSpPr>
        <p:spPr>
          <a:xfrm>
            <a:off x="1563" y="3"/>
            <a:ext cx="2921582" cy="493633"/>
          </a:xfrm>
          <a:prstGeom prst="rect">
            <a:avLst/>
          </a:prstGeom>
        </p:spPr>
        <p:txBody>
          <a:bodyPr vert="horz" lIns="94917" tIns="47457" rIns="94917" bIns="47457" rtlCol="1"/>
          <a:lstStyle>
            <a:lvl1pPr algn="l">
              <a:defRPr sz="1300"/>
            </a:lvl1pPr>
          </a:lstStyle>
          <a:p>
            <a:fld id="{AA13FB11-F6DA-4050-9CF2-8B5F94442072}" type="datetimeFigureOut">
              <a:rPr lang="ar-IQ" smtClean="0"/>
              <a:t>06/05/1444</a:t>
            </a:fld>
            <a:endParaRPr lang="ar-IQ"/>
          </a:p>
        </p:txBody>
      </p:sp>
      <p:sp>
        <p:nvSpPr>
          <p:cNvPr id="4" name="عنصر نائب لصورة الشريحة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4917" tIns="47457" rIns="94917" bIns="47457" rtlCol="1" anchor="ctr"/>
          <a:lstStyle/>
          <a:p>
            <a:endParaRPr lang="ar-IQ"/>
          </a:p>
        </p:txBody>
      </p:sp>
      <p:sp>
        <p:nvSpPr>
          <p:cNvPr id="5" name="عنصر نائب للملاحظات 4"/>
          <p:cNvSpPr>
            <a:spLocks noGrp="1"/>
          </p:cNvSpPr>
          <p:nvPr>
            <p:ph type="body" sz="quarter" idx="3"/>
          </p:nvPr>
        </p:nvSpPr>
        <p:spPr>
          <a:xfrm>
            <a:off x="674212" y="4689516"/>
            <a:ext cx="5393690" cy="4442698"/>
          </a:xfrm>
          <a:prstGeom prst="rect">
            <a:avLst/>
          </a:prstGeom>
        </p:spPr>
        <p:txBody>
          <a:bodyPr vert="horz" lIns="94917" tIns="47457" rIns="94917" bIns="47457"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20532" y="9377318"/>
            <a:ext cx="2921582" cy="493633"/>
          </a:xfrm>
          <a:prstGeom prst="rect">
            <a:avLst/>
          </a:prstGeom>
        </p:spPr>
        <p:txBody>
          <a:bodyPr vert="horz" lIns="94917" tIns="47457" rIns="94917" bIns="47457" rtlCol="1" anchor="b"/>
          <a:lstStyle>
            <a:lvl1pPr algn="r">
              <a:defRPr sz="1300"/>
            </a:lvl1pPr>
          </a:lstStyle>
          <a:p>
            <a:endParaRPr lang="ar-IQ"/>
          </a:p>
        </p:txBody>
      </p:sp>
      <p:sp>
        <p:nvSpPr>
          <p:cNvPr id="7" name="عنصر نائب لرقم الشريحة 6"/>
          <p:cNvSpPr>
            <a:spLocks noGrp="1"/>
          </p:cNvSpPr>
          <p:nvPr>
            <p:ph type="sldNum" sz="quarter" idx="5"/>
          </p:nvPr>
        </p:nvSpPr>
        <p:spPr>
          <a:xfrm>
            <a:off x="1563" y="9377318"/>
            <a:ext cx="2921582" cy="493633"/>
          </a:xfrm>
          <a:prstGeom prst="rect">
            <a:avLst/>
          </a:prstGeom>
        </p:spPr>
        <p:txBody>
          <a:bodyPr vert="horz" lIns="94917" tIns="47457" rIns="94917" bIns="47457" rtlCol="1" anchor="b"/>
          <a:lstStyle>
            <a:lvl1pPr algn="l">
              <a:defRPr sz="1300"/>
            </a:lvl1pPr>
          </a:lstStyle>
          <a:p>
            <a:fld id="{D8590C8D-BAC6-44E3-AF32-5B36B9BBD7A3}" type="slidenum">
              <a:rPr lang="ar-IQ" smtClean="0"/>
              <a:t>‹#›</a:t>
            </a:fld>
            <a:endParaRPr lang="ar-IQ"/>
          </a:p>
        </p:txBody>
      </p:sp>
    </p:spTree>
    <p:extLst>
      <p:ext uri="{BB962C8B-B14F-4D97-AF65-F5344CB8AC3E}">
        <p14:creationId xmlns:p14="http://schemas.microsoft.com/office/powerpoint/2010/main" val="35259097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smtClean="0"/>
          </a:p>
        </p:txBody>
      </p:sp>
      <p:sp>
        <p:nvSpPr>
          <p:cNvPr id="4" name="عنصر نائب لرقم الشريحة 3"/>
          <p:cNvSpPr>
            <a:spLocks noGrp="1"/>
          </p:cNvSpPr>
          <p:nvPr>
            <p:ph type="sldNum" sz="quarter" idx="10"/>
          </p:nvPr>
        </p:nvSpPr>
        <p:spPr/>
        <p:txBody>
          <a:bodyPr/>
          <a:lstStyle/>
          <a:p>
            <a:fld id="{D8590C8D-BAC6-44E3-AF32-5B36B9BBD7A3}" type="slidenum">
              <a:rPr lang="ar-IQ" smtClean="0"/>
              <a:t>1</a:t>
            </a:fld>
            <a:endParaRPr lang="ar-IQ"/>
          </a:p>
        </p:txBody>
      </p:sp>
    </p:spTree>
    <p:extLst>
      <p:ext uri="{BB962C8B-B14F-4D97-AF65-F5344CB8AC3E}">
        <p14:creationId xmlns:p14="http://schemas.microsoft.com/office/powerpoint/2010/main" val="28882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82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727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1791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840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72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566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5830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06/05/1444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3409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0144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80438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595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B8ABB09-4A1D-463E-8065-109CC2B7EFAA}" type="datetimeFigureOut">
              <a:rPr lang="ar-SA" smtClean="0"/>
              <a:t>06/05/1444</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B34F065-1154-456A-91E3-76DE8E75E17B}" type="slidenum">
              <a:rPr lang="ar-SA" smtClean="0"/>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1999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772816"/>
            <a:ext cx="7851648" cy="2376264"/>
          </a:xfrm>
        </p:spPr>
        <p:txBody>
          <a:bodyPr>
            <a:noAutofit/>
            <a:scene3d>
              <a:camera prst="orthographicFront"/>
              <a:lightRig rig="freezing" dir="t">
                <a:rot lat="0" lon="0" rev="5640000"/>
              </a:lightRig>
            </a:scene3d>
            <a:sp3d extrusionH="57150" prstMaterial="flat">
              <a:bevelT w="38100" h="38100" prst="angle"/>
              <a:contourClr>
                <a:schemeClr val="tx2"/>
              </a:contourClr>
            </a:sp3d>
          </a:bodyPr>
          <a:lstStyle/>
          <a:p>
            <a:pPr algn="ctr"/>
            <a:r>
              <a:rPr lang="ar-IQ" sz="3600" b="1" dirty="0" smtClean="0">
                <a:solidFill>
                  <a:schemeClr val="bg2">
                    <a:lumMod val="25000"/>
                  </a:schemeClr>
                </a:solidFill>
              </a:rPr>
              <a:t>عنوان المحاضرة</a:t>
            </a:r>
            <a:r>
              <a:rPr lang="en-US" sz="3600" b="1" dirty="0" smtClean="0">
                <a:solidFill>
                  <a:schemeClr val="bg2">
                    <a:lumMod val="25000"/>
                  </a:schemeClr>
                </a:solidFill>
              </a:rPr>
              <a:t/>
            </a:r>
            <a:br>
              <a:rPr lang="en-US" sz="3600" b="1" dirty="0" smtClean="0">
                <a:solidFill>
                  <a:schemeClr val="bg2">
                    <a:lumMod val="25000"/>
                  </a:schemeClr>
                </a:solidFill>
              </a:rPr>
            </a:br>
            <a:r>
              <a:rPr lang="en-US" sz="4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t/>
            </a:r>
            <a:br>
              <a:rPr lang="en-US" sz="4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br>
            <a:r>
              <a:rPr lang="ar-IQ" sz="6000" b="1" dirty="0" smtClean="0">
                <a:solidFill>
                  <a:srgbClr val="90170A"/>
                </a:solidFill>
              </a:rPr>
              <a:t>مفهوم التسويق</a:t>
            </a:r>
            <a:endParaRPr lang="ar-IQ" sz="6000" b="1" dirty="0">
              <a:ln>
                <a:solidFill>
                  <a:srgbClr val="00FFCC"/>
                </a:solidFill>
              </a:ln>
              <a:solidFill>
                <a:srgbClr val="90170A"/>
              </a:solidFill>
              <a:effectLst>
                <a:glow rad="101600">
                  <a:schemeClr val="accent3">
                    <a:satMod val="175000"/>
                    <a:alpha val="40000"/>
                  </a:schemeClr>
                </a:glow>
                <a:outerShdw blurRad="38100" dist="38100" dir="2700000" algn="tl">
                  <a:srgbClr val="000000">
                    <a:alpha val="43137"/>
                  </a:srgbClr>
                </a:outerShdw>
              </a:effectLst>
              <a:cs typeface="PT Bold Heading" pitchFamily="2" charset="-78"/>
            </a:endParaRPr>
          </a:p>
        </p:txBody>
      </p:sp>
      <p:sp>
        <p:nvSpPr>
          <p:cNvPr id="3" name="عنوان فرعي 2"/>
          <p:cNvSpPr>
            <a:spLocks noGrp="1"/>
          </p:cNvSpPr>
          <p:nvPr>
            <p:ph type="subTitle" idx="1"/>
          </p:nvPr>
        </p:nvSpPr>
        <p:spPr>
          <a:xfrm>
            <a:off x="750628" y="4797152"/>
            <a:ext cx="7854696" cy="1440160"/>
          </a:xfrm>
        </p:spPr>
        <p:txBody>
          <a:bodyPr>
            <a:normAutofit/>
            <a:scene3d>
              <a:camera prst="orthographicFront"/>
              <a:lightRig rig="threePt" dir="t"/>
            </a:scene3d>
            <a:sp3d extrusionH="57150">
              <a:bevelT h="25400" prst="softRound"/>
            </a:sp3d>
          </a:bodyPr>
          <a:lstStyle/>
          <a:p>
            <a:pPr algn="ctr">
              <a:lnSpc>
                <a:spcPct val="80000"/>
              </a:lnSpc>
            </a:pPr>
            <a:r>
              <a:rPr lang="ar-IQ" sz="4000" b="1" dirty="0">
                <a:solidFill>
                  <a:srgbClr val="7030A0"/>
                </a:solidFill>
              </a:rPr>
              <a:t>إعداد</a:t>
            </a:r>
          </a:p>
          <a:p>
            <a:pPr algn="ctr">
              <a:lnSpc>
                <a:spcPct val="80000"/>
              </a:lnSpc>
            </a:pPr>
            <a:r>
              <a:rPr lang="ar-IQ" sz="4000" b="1" dirty="0">
                <a:solidFill>
                  <a:schemeClr val="accent3">
                    <a:lumMod val="50000"/>
                  </a:schemeClr>
                </a:solidFill>
              </a:rPr>
              <a:t>م.م. مريم فخر الدين محمود</a:t>
            </a:r>
          </a:p>
        </p:txBody>
      </p:sp>
      <p:sp>
        <p:nvSpPr>
          <p:cNvPr id="4" name="عنوان 1"/>
          <p:cNvSpPr txBox="1">
            <a:spLocks/>
          </p:cNvSpPr>
          <p:nvPr/>
        </p:nvSpPr>
        <p:spPr>
          <a:xfrm>
            <a:off x="755576" y="0"/>
            <a:ext cx="7851648" cy="1503047"/>
          </a:xfrm>
          <a:prstGeom prst="rect">
            <a:avLst/>
          </a:prstGeom>
          <a:ln>
            <a:noFill/>
          </a:ln>
        </p:spPr>
        <p:txBody>
          <a:bodyPr vert="horz" lIns="0" tIns="0" rIns="18288" bIns="0" anchor="b">
            <a:noAutofit/>
            <a:scene3d>
              <a:camera prst="orthographicFront"/>
              <a:lightRig rig="freezing" dir="t">
                <a:rot lat="0" lon="0" rev="5640000"/>
              </a:lightRig>
            </a:scene3d>
            <a:sp3d extrusionH="57150" prstMaterial="flat">
              <a:bevelT w="38100" h="38100" prst="relaxedInset"/>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ar-IQ" sz="2000" dirty="0">
                <a:solidFill>
                  <a:schemeClr val="tx1">
                    <a:lumMod val="95000"/>
                    <a:lumOff val="5000"/>
                  </a:schemeClr>
                </a:solidFill>
              </a:rPr>
              <a:t>جامعة بغداد</a:t>
            </a:r>
          </a:p>
          <a:p>
            <a:pPr algn="ctr"/>
            <a:r>
              <a:rPr lang="ar-IQ" sz="2000" dirty="0">
                <a:solidFill>
                  <a:schemeClr val="tx1">
                    <a:lumMod val="95000"/>
                    <a:lumOff val="5000"/>
                  </a:schemeClr>
                </a:solidFill>
              </a:rPr>
              <a:t>كلية الادارة والاقتصاد</a:t>
            </a:r>
          </a:p>
          <a:p>
            <a:pPr algn="ctr"/>
            <a:r>
              <a:rPr lang="ar-IQ" sz="2000" dirty="0">
                <a:solidFill>
                  <a:schemeClr val="tx1">
                    <a:lumMod val="95000"/>
                    <a:lumOff val="5000"/>
                  </a:schemeClr>
                </a:solidFill>
              </a:rPr>
              <a:t>قسم الإدارة العامة</a:t>
            </a:r>
          </a:p>
        </p:txBody>
      </p:sp>
      <p:pic>
        <p:nvPicPr>
          <p:cNvPr id="13" name="صورة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688" y="44624"/>
            <a:ext cx="1512000" cy="1512000"/>
          </a:xfrm>
          <a:prstGeom prst="rect">
            <a:avLst/>
          </a:prstGeom>
          <a:ln>
            <a:noFill/>
          </a:ln>
          <a:effectLst>
            <a:outerShdw blurRad="292100" dist="139700" dir="2700000" algn="tl" rotWithShape="0">
              <a:srgbClr val="333333">
                <a:alpha val="65000"/>
              </a:srgbClr>
            </a:outerShdw>
          </a:effectLst>
        </p:spPr>
      </p:pic>
      <p:pic>
        <p:nvPicPr>
          <p:cNvPr id="16" name="صورة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96832"/>
            <a:ext cx="1440000" cy="1459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6629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fade">
                                      <p:cBhvr>
                                        <p:cTn id="41" dur="1000"/>
                                        <p:tgtEl>
                                          <p:spTgt spid="3">
                                            <p:txEl>
                                              <p:pRg st="1" end="1"/>
                                            </p:txEl>
                                          </p:spTgt>
                                        </p:tgtEl>
                                      </p:cBhvr>
                                    </p:animEffect>
                                    <p:anim calcmode="lin" valueType="num">
                                      <p:cBhvr>
                                        <p:cTn id="4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59" y="1196752"/>
            <a:ext cx="7543801" cy="4672342"/>
          </a:xfrm>
        </p:spPr>
        <p:txBody>
          <a:bodyPr/>
          <a:lstStyle/>
          <a:p>
            <a:r>
              <a:rPr lang="ar-IQ" sz="32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ثانياً. المنتجات والخدمات والخبرات:</a:t>
            </a:r>
            <a:endParaRPr lang="ar-SA" altLang="ar-IQ" sz="3200" b="1" dirty="0" smtClean="0">
              <a:cs typeface="Times New Roman (Arabic)" panose="02020603050405020304" pitchFamily="18" charset="0"/>
            </a:endParaRPr>
          </a:p>
          <a:p>
            <a:r>
              <a:rPr lang="ar-SA" altLang="ar-IQ" b="1" dirty="0" smtClean="0">
                <a:cs typeface="Times New Roman (Arabic)" panose="02020603050405020304" pitchFamily="18" charset="0"/>
              </a:rPr>
              <a:t>المنتجات والخدمات :</a:t>
            </a:r>
            <a:endParaRPr lang="ar-SA" altLang="ar-IQ" b="1" dirty="0">
              <a:cs typeface="Times New Roman (Arabic)" panose="02020603050405020304" pitchFamily="18" charset="0"/>
            </a:endParaRPr>
          </a:p>
          <a:p>
            <a:pPr>
              <a:spcBef>
                <a:spcPct val="50000"/>
              </a:spcBef>
            </a:pPr>
            <a:r>
              <a:rPr lang="ar-SA" altLang="ar-IQ" b="1" dirty="0">
                <a:cs typeface="Times New Roman (Arabic)" panose="02020603050405020304" pitchFamily="18" charset="0"/>
              </a:rPr>
              <a:t>  - </a:t>
            </a:r>
            <a:r>
              <a:rPr lang="ar-SA" altLang="ar-IQ" dirty="0">
                <a:cs typeface="Times New Roman (Arabic)" panose="02020603050405020304" pitchFamily="18" charset="0"/>
              </a:rPr>
              <a:t>يتم اشباع حاجات الافراد ورغباتهم عن طريق المنتجات التي يحصلون عليها .</a:t>
            </a:r>
          </a:p>
          <a:p>
            <a:pPr>
              <a:spcBef>
                <a:spcPct val="50000"/>
              </a:spcBef>
            </a:pPr>
            <a:r>
              <a:rPr lang="ar-SA" altLang="ar-IQ" dirty="0">
                <a:cs typeface="Times New Roman (Arabic)" panose="02020603050405020304" pitchFamily="18" charset="0"/>
              </a:rPr>
              <a:t>  - يستخدم مصطلح المنتج للاشارة الى سلعة او خدمة .</a:t>
            </a:r>
          </a:p>
          <a:p>
            <a:pPr>
              <a:spcBef>
                <a:spcPct val="50000"/>
              </a:spcBef>
            </a:pPr>
            <a:r>
              <a:rPr lang="ar-SA" altLang="ar-IQ" dirty="0">
                <a:cs typeface="Times New Roman (Arabic)" panose="02020603050405020304" pitchFamily="18" charset="0"/>
              </a:rPr>
              <a:t>  - يسعى المستهلك الى تحقيق اقصى اشباع او منافع مقابل ما يدفعه من مال </a:t>
            </a:r>
            <a:r>
              <a:rPr lang="ar-SA" altLang="ar-IQ" b="1" dirty="0" smtClean="0">
                <a:cs typeface="Times New Roman (Arabic)" panose="02020603050405020304" pitchFamily="18" charset="0"/>
              </a:rPr>
              <a:t>.</a:t>
            </a:r>
          </a:p>
          <a:p>
            <a:pPr>
              <a:spcBef>
                <a:spcPct val="50000"/>
              </a:spcBef>
            </a:pPr>
            <a:endParaRPr lang="ar-SA" altLang="ar-IQ" b="1" dirty="0">
              <a:cs typeface="Times New Roman (Arabic)" panose="02020603050405020304" pitchFamily="18" charset="0"/>
            </a:endParaRPr>
          </a:p>
          <a:p>
            <a:r>
              <a:rPr lang="ar-IQ" b="1" dirty="0" smtClean="0"/>
              <a:t>الخبرات : </a:t>
            </a:r>
            <a:r>
              <a:rPr lang="ar-IQ" dirty="0" smtClean="0"/>
              <a:t>مجمل الأفكار والآراء والخبرات التي يحملها المسوق لتحقيق التمييزه والأبداع عن غيره من المنتجين أو المسوقين .</a:t>
            </a:r>
            <a:endParaRPr lang="ar-IQ" dirty="0"/>
          </a:p>
        </p:txBody>
      </p:sp>
    </p:spTree>
    <p:extLst>
      <p:ext uri="{BB962C8B-B14F-4D97-AF65-F5344CB8AC3E}">
        <p14:creationId xmlns:p14="http://schemas.microsoft.com/office/powerpoint/2010/main" val="337484964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93204" y="980728"/>
            <a:ext cx="8229600" cy="5256584"/>
          </a:xfrm>
        </p:spPr>
        <p:txBody>
          <a:bodyPr>
            <a:normAutofit/>
            <a:scene3d>
              <a:camera prst="orthographicFront"/>
              <a:lightRig rig="threePt" dir="t"/>
            </a:scene3d>
            <a:sp3d extrusionH="57150">
              <a:bevelT h="25400" prst="softRound"/>
            </a:sp3d>
          </a:bodyPr>
          <a:lstStyle/>
          <a:p>
            <a:pPr marL="0" indent="0" algn="just">
              <a:lnSpc>
                <a:spcPct val="150000"/>
              </a:lnSpc>
              <a:buClr>
                <a:srgbClr val="000099"/>
              </a:buClr>
              <a:buNone/>
            </a:pPr>
            <a:r>
              <a:rPr lang="ar-IQ" sz="28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ثالثاً. القيمة والكلفة والرضا :</a:t>
            </a:r>
          </a:p>
          <a:p>
            <a:pPr>
              <a:spcBef>
                <a:spcPct val="50000"/>
              </a:spcBef>
            </a:pPr>
            <a:r>
              <a:rPr lang="ar-SA" altLang="ar-IQ" sz="2400" b="1" dirty="0" smtClean="0">
                <a:solidFill>
                  <a:schemeClr val="tx1"/>
                </a:solidFill>
                <a:cs typeface="+mj-cs"/>
              </a:rPr>
              <a:t>القيمة : </a:t>
            </a:r>
            <a:r>
              <a:rPr lang="ar-SA" altLang="ar-IQ" sz="2400" dirty="0">
                <a:solidFill>
                  <a:schemeClr val="tx1"/>
                </a:solidFill>
                <a:cs typeface="+mj-cs"/>
              </a:rPr>
              <a:t>تعني المعايير التي يضعها المستهلك للخدمة او السلعة مثل </a:t>
            </a:r>
            <a:r>
              <a:rPr lang="ar-SA" altLang="ar-IQ" sz="2400" b="1" dirty="0">
                <a:solidFill>
                  <a:schemeClr val="tx1"/>
                </a:solidFill>
                <a:cs typeface="+mj-cs"/>
              </a:rPr>
              <a:t>:</a:t>
            </a:r>
          </a:p>
          <a:p>
            <a:pPr>
              <a:spcBef>
                <a:spcPct val="50000"/>
              </a:spcBef>
            </a:pPr>
            <a:r>
              <a:rPr lang="ar-SA" altLang="ar-IQ" sz="2400" b="1" dirty="0">
                <a:solidFill>
                  <a:schemeClr val="tx1"/>
                </a:solidFill>
                <a:cs typeface="+mj-cs"/>
              </a:rPr>
              <a:t>      </a:t>
            </a:r>
            <a:r>
              <a:rPr lang="ar-SA" altLang="ar-IQ" sz="2400" b="1" dirty="0" smtClean="0">
                <a:solidFill>
                  <a:schemeClr val="tx1"/>
                </a:solidFill>
                <a:cs typeface="+mj-cs"/>
              </a:rPr>
              <a:t>*- </a:t>
            </a:r>
            <a:r>
              <a:rPr lang="ar-SA" altLang="ar-IQ" sz="2400" dirty="0">
                <a:solidFill>
                  <a:schemeClr val="tx1"/>
                </a:solidFill>
                <a:cs typeface="+mj-cs"/>
              </a:rPr>
              <a:t>سرعة الخدمة   *- التكلفة      *- الامان     *- اليسر     *- الموثوقية</a:t>
            </a:r>
          </a:p>
          <a:p>
            <a:pPr>
              <a:spcBef>
                <a:spcPct val="50000"/>
              </a:spcBef>
            </a:pPr>
            <a:r>
              <a:rPr lang="ar-SA" altLang="ar-IQ" sz="2400" b="1" dirty="0" smtClean="0">
                <a:solidFill>
                  <a:schemeClr val="tx1"/>
                </a:solidFill>
                <a:cs typeface="+mj-cs"/>
              </a:rPr>
              <a:t>- </a:t>
            </a:r>
            <a:r>
              <a:rPr lang="ar-SA" altLang="ar-IQ" sz="2400" b="1" dirty="0">
                <a:solidFill>
                  <a:schemeClr val="tx1"/>
                </a:solidFill>
                <a:cs typeface="+mj-cs"/>
              </a:rPr>
              <a:t>القيمة : </a:t>
            </a:r>
            <a:r>
              <a:rPr lang="ar-SA" altLang="ar-IQ" sz="2400" dirty="0" smtClean="0">
                <a:solidFill>
                  <a:schemeClr val="tx1"/>
                </a:solidFill>
                <a:cs typeface="+mj-cs"/>
              </a:rPr>
              <a:t>اجراء </a:t>
            </a:r>
            <a:r>
              <a:rPr lang="ar-SA" altLang="ar-IQ" sz="2400" dirty="0">
                <a:solidFill>
                  <a:schemeClr val="tx1"/>
                </a:solidFill>
                <a:cs typeface="+mj-cs"/>
              </a:rPr>
              <a:t>ترتيب للنتجات حسب اولويات المستهلك الاكثر حاجة ...... الى </a:t>
            </a:r>
            <a:r>
              <a:rPr lang="en-US" altLang="ar-IQ" sz="2400" dirty="0" smtClean="0">
                <a:solidFill>
                  <a:schemeClr val="tx1"/>
                </a:solidFill>
                <a:cs typeface="+mj-cs"/>
              </a:rPr>
              <a:t>      </a:t>
            </a:r>
            <a:r>
              <a:rPr lang="ar-SA" altLang="ar-IQ" sz="2400" dirty="0">
                <a:solidFill>
                  <a:schemeClr val="tx1"/>
                </a:solidFill>
                <a:cs typeface="+mj-cs"/>
              </a:rPr>
              <a:t>ادنى حاجة </a:t>
            </a:r>
            <a:r>
              <a:rPr lang="ar-SA" altLang="ar-IQ" sz="2400" b="1" dirty="0">
                <a:solidFill>
                  <a:schemeClr val="tx1"/>
                </a:solidFill>
                <a:cs typeface="+mj-cs"/>
              </a:rPr>
              <a:t>.</a:t>
            </a:r>
            <a:endParaRPr lang="en-US" altLang="ar-IQ" sz="2400" b="1" dirty="0">
              <a:solidFill>
                <a:schemeClr val="tx1"/>
              </a:solidFill>
              <a:cs typeface="+mj-cs"/>
            </a:endParaRPr>
          </a:p>
          <a:p>
            <a:pPr>
              <a:spcBef>
                <a:spcPct val="50000"/>
              </a:spcBef>
            </a:pPr>
            <a:r>
              <a:rPr lang="en-US" altLang="ar-IQ" sz="2400" b="1" dirty="0">
                <a:solidFill>
                  <a:schemeClr val="tx1"/>
                </a:solidFill>
                <a:cs typeface="+mj-cs"/>
              </a:rPr>
              <a:t>  </a:t>
            </a:r>
            <a:r>
              <a:rPr lang="ar-SA" altLang="ar-IQ" sz="2400" b="1" dirty="0">
                <a:solidFill>
                  <a:schemeClr val="tx1"/>
                </a:solidFill>
                <a:cs typeface="+mj-cs"/>
              </a:rPr>
              <a:t>- الكلفة : </a:t>
            </a:r>
            <a:r>
              <a:rPr lang="ar-SA" altLang="ar-IQ" sz="2400" dirty="0">
                <a:solidFill>
                  <a:schemeClr val="tx1"/>
                </a:solidFill>
                <a:cs typeface="+mj-cs"/>
              </a:rPr>
              <a:t>تمثل قدرة المستهلك على دفع النقود لشراء السلعة او الخدمة </a:t>
            </a:r>
            <a:r>
              <a:rPr lang="ar-SA" altLang="ar-IQ" sz="2400" b="1" dirty="0">
                <a:solidFill>
                  <a:schemeClr val="tx1"/>
                </a:solidFill>
                <a:cs typeface="+mj-cs"/>
              </a:rPr>
              <a:t>.</a:t>
            </a:r>
          </a:p>
          <a:p>
            <a:pPr>
              <a:spcBef>
                <a:spcPct val="50000"/>
              </a:spcBef>
            </a:pPr>
            <a:r>
              <a:rPr lang="ar-SA" altLang="ar-IQ" sz="2400" b="1" dirty="0">
                <a:solidFill>
                  <a:schemeClr val="tx1"/>
                </a:solidFill>
                <a:cs typeface="+mj-cs"/>
              </a:rPr>
              <a:t>  - الرضا </a:t>
            </a:r>
            <a:r>
              <a:rPr lang="ar-SA" altLang="ar-IQ" sz="2400" b="1" dirty="0" smtClean="0">
                <a:solidFill>
                  <a:schemeClr val="tx1"/>
                </a:solidFill>
                <a:cs typeface="+mj-cs"/>
              </a:rPr>
              <a:t>: </a:t>
            </a:r>
            <a:r>
              <a:rPr lang="ar-SA" altLang="ar-IQ" sz="2400" dirty="0">
                <a:solidFill>
                  <a:schemeClr val="tx1"/>
                </a:solidFill>
                <a:cs typeface="+mj-cs"/>
              </a:rPr>
              <a:t>يمثل النتائج المتحققة من الاستخدام للسلعة او الخدمة دون غيرها  ............  وقد لا يكون باقا </a:t>
            </a:r>
            <a:r>
              <a:rPr lang="ar-SA" altLang="ar-IQ" sz="2400" dirty="0" smtClean="0">
                <a:solidFill>
                  <a:schemeClr val="tx1"/>
                </a:solidFill>
                <a:cs typeface="+mj-cs"/>
              </a:rPr>
              <a:t>التكاليف </a:t>
            </a:r>
            <a:r>
              <a:rPr lang="ar-SA" altLang="ar-IQ" sz="2400" b="1" dirty="0" smtClean="0">
                <a:solidFill>
                  <a:schemeClr val="tx1"/>
                </a:solidFill>
                <a:cs typeface="+mj-cs"/>
              </a:rPr>
              <a:t>.</a:t>
            </a:r>
          </a:p>
          <a:p>
            <a:pPr>
              <a:spcBef>
                <a:spcPct val="50000"/>
              </a:spcBef>
            </a:pPr>
            <a:endParaRPr lang="ar-SA" altLang="ar-IQ" sz="2400" b="1" dirty="0">
              <a:solidFill>
                <a:schemeClr val="tx1"/>
              </a:solidFill>
              <a:cs typeface="+mj-cs"/>
            </a:endParaRPr>
          </a:p>
          <a:p>
            <a:pPr>
              <a:spcBef>
                <a:spcPct val="50000"/>
              </a:spcBef>
            </a:pPr>
            <a:endParaRPr lang="ar-SA" altLang="ar-IQ" sz="2400" b="1" dirty="0" smtClean="0">
              <a:solidFill>
                <a:schemeClr val="tx1"/>
              </a:solidFill>
              <a:cs typeface="+mj-cs"/>
            </a:endParaRPr>
          </a:p>
          <a:p>
            <a:pPr>
              <a:spcBef>
                <a:spcPct val="50000"/>
              </a:spcBef>
            </a:pPr>
            <a:endParaRPr lang="ar-SA" altLang="ar-IQ" sz="2400" b="1" dirty="0">
              <a:solidFill>
                <a:schemeClr val="tx1"/>
              </a:solidFill>
              <a:cs typeface="+mj-cs"/>
            </a:endParaRPr>
          </a:p>
          <a:p>
            <a:pPr marL="0" indent="0" algn="just">
              <a:lnSpc>
                <a:spcPct val="150000"/>
              </a:lnSpc>
              <a:buClr>
                <a:srgbClr val="000099"/>
              </a:buClr>
              <a:buSzPct val="100000"/>
              <a:buNone/>
            </a:pPr>
            <a:endParaRPr lang="ar-IQ" sz="28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93310568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50000"/>
              </a:lnSpc>
              <a:buClr>
                <a:srgbClr val="000099"/>
              </a:buClr>
            </a:pPr>
            <a:r>
              <a:rPr lang="ar-SA" altLang="ar-IQ" b="1" dirty="0" smtClean="0">
                <a:cs typeface="Times New Roman (Arabic)" panose="02020603050405020304" pitchFamily="18" charset="0"/>
              </a:rPr>
              <a:t> </a:t>
            </a:r>
            <a:r>
              <a:rPr lang="ar-SA" altLang="ar-IQ" b="1" dirty="0">
                <a:cs typeface="Times New Roman (Arabic)" panose="02020603050405020304" pitchFamily="18" charset="0"/>
              </a:rPr>
              <a:t/>
            </a:r>
            <a:br>
              <a:rPr lang="ar-SA" altLang="ar-IQ" b="1" dirty="0">
                <a:cs typeface="Times New Roman (Arabic)" panose="02020603050405020304" pitchFamily="18" charset="0"/>
              </a:rPr>
            </a:br>
            <a:r>
              <a:rPr lang="ar-IQ" sz="40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رابعاً</a:t>
            </a:r>
            <a:r>
              <a:rPr lang="ar-IQ" sz="4000" b="1" dirty="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 </a:t>
            </a:r>
            <a:r>
              <a:rPr lang="ar-IQ" sz="40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التبادل والعلاقات:</a:t>
            </a:r>
            <a:endParaRPr lang="ar-IQ" sz="4000" b="1" dirty="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fontScale="92500" lnSpcReduction="10000"/>
          </a:bodyPr>
          <a:lstStyle/>
          <a:p>
            <a:pPr>
              <a:spcBef>
                <a:spcPct val="50000"/>
              </a:spcBef>
            </a:pPr>
            <a:r>
              <a:rPr lang="ar-SA" altLang="ar-IQ" b="1" dirty="0" smtClean="0">
                <a:cs typeface="Times New Roman (Arabic)" panose="02020603050405020304" pitchFamily="18" charset="0"/>
              </a:rPr>
              <a:t>- </a:t>
            </a:r>
            <a:r>
              <a:rPr lang="ar-SA" altLang="ar-IQ" b="1" dirty="0">
                <a:cs typeface="Times New Roman (Arabic)" panose="02020603050405020304" pitchFamily="18" charset="0"/>
              </a:rPr>
              <a:t>يستطيع الافراد تلبية رغبالتهم من خلال التبادل </a:t>
            </a:r>
            <a:r>
              <a:rPr lang="ar-SA" altLang="ar-IQ" b="1" dirty="0" smtClean="0">
                <a:cs typeface="Times New Roman (Arabic)" panose="02020603050405020304" pitchFamily="18" charset="0"/>
              </a:rPr>
              <a:t>ما </a:t>
            </a:r>
            <a:r>
              <a:rPr lang="ar-SA" altLang="ar-IQ" b="1" dirty="0">
                <a:cs typeface="Times New Roman (Arabic)" panose="02020603050405020304" pitchFamily="18" charset="0"/>
              </a:rPr>
              <a:t>بين الاطراف .</a:t>
            </a:r>
          </a:p>
          <a:p>
            <a:pPr>
              <a:spcBef>
                <a:spcPct val="50000"/>
              </a:spcBef>
            </a:pPr>
            <a:r>
              <a:rPr lang="ar-SA" altLang="ar-IQ" b="1" dirty="0">
                <a:cs typeface="Times New Roman (Arabic)" panose="02020603050405020304" pitchFamily="18" charset="0"/>
              </a:rPr>
              <a:t>  - هو تعبير عن سلوك المستهلك للحصول على السلعة او الخدمة مقابل الثمن .</a:t>
            </a:r>
          </a:p>
          <a:p>
            <a:pPr>
              <a:spcBef>
                <a:spcPct val="50000"/>
              </a:spcBef>
            </a:pPr>
            <a:r>
              <a:rPr lang="ar-SA" altLang="ar-IQ" b="1" dirty="0">
                <a:cs typeface="Times New Roman (Arabic)" panose="02020603050405020304" pitchFamily="18" charset="0"/>
              </a:rPr>
              <a:t>  - يعتبر التبادل جوهر العملية التسويقية ومن شروطه :</a:t>
            </a:r>
          </a:p>
          <a:p>
            <a:pPr>
              <a:spcBef>
                <a:spcPct val="50000"/>
              </a:spcBef>
            </a:pPr>
            <a:r>
              <a:rPr lang="ar-SA" altLang="ar-IQ" b="1" dirty="0">
                <a:cs typeface="Times New Roman (Arabic)" panose="02020603050405020304" pitchFamily="18" charset="0"/>
              </a:rPr>
              <a:t>    أ- وجود طرفين على الاقل في عملية التبادل .</a:t>
            </a:r>
          </a:p>
          <a:p>
            <a:pPr>
              <a:spcBef>
                <a:spcPct val="50000"/>
              </a:spcBef>
            </a:pPr>
            <a:r>
              <a:rPr lang="ar-SA" altLang="ar-IQ" b="1" dirty="0">
                <a:cs typeface="Times New Roman (Arabic)" panose="02020603050405020304" pitchFamily="18" charset="0"/>
              </a:rPr>
              <a:t>   ب- كل طرف يمتلك شيء </a:t>
            </a:r>
            <a:r>
              <a:rPr lang="ar-SA" altLang="ar-IQ" b="1" dirty="0" smtClean="0">
                <a:cs typeface="Times New Roman (Arabic)" panose="02020603050405020304" pitchFamily="18" charset="0"/>
              </a:rPr>
              <a:t>ما، وهذا قد يكون ذا قيمة لدى الطرف الآخر </a:t>
            </a:r>
            <a:r>
              <a:rPr lang="ar-SA" altLang="ar-IQ" b="1" dirty="0">
                <a:cs typeface="Times New Roman (Arabic)" panose="02020603050405020304" pitchFamily="18" charset="0"/>
              </a:rPr>
              <a:t>.</a:t>
            </a:r>
          </a:p>
          <a:p>
            <a:pPr>
              <a:spcBef>
                <a:spcPct val="50000"/>
              </a:spcBef>
            </a:pPr>
            <a:r>
              <a:rPr lang="ar-SA" altLang="ar-IQ" b="1" dirty="0">
                <a:cs typeface="Times New Roman (Arabic)" panose="02020603050405020304" pitchFamily="18" charset="0"/>
              </a:rPr>
              <a:t>   ج- كل طرف لديه القدرة على </a:t>
            </a:r>
            <a:r>
              <a:rPr lang="ar-SA" altLang="ar-IQ" b="1" dirty="0" smtClean="0">
                <a:cs typeface="Times New Roman (Arabic)" panose="02020603050405020304" pitchFamily="18" charset="0"/>
              </a:rPr>
              <a:t>الاتصال </a:t>
            </a:r>
            <a:r>
              <a:rPr lang="ar-SA" altLang="ar-IQ" b="1" dirty="0">
                <a:cs typeface="Times New Roman (Arabic)" panose="02020603050405020304" pitchFamily="18" charset="0"/>
              </a:rPr>
              <a:t>والتسليم .</a:t>
            </a:r>
          </a:p>
          <a:p>
            <a:pPr>
              <a:spcBef>
                <a:spcPct val="50000"/>
              </a:spcBef>
            </a:pPr>
            <a:r>
              <a:rPr lang="ar-SA" altLang="ar-IQ" b="1" dirty="0">
                <a:cs typeface="Times New Roman (Arabic)" panose="02020603050405020304" pitchFamily="18" charset="0"/>
              </a:rPr>
              <a:t>   د- كل طرف لدية الحرية في قبول او رفض عملية التبادل .</a:t>
            </a:r>
          </a:p>
          <a:p>
            <a:pPr>
              <a:spcBef>
                <a:spcPct val="50000"/>
              </a:spcBef>
            </a:pPr>
            <a:r>
              <a:rPr lang="ar-SA" altLang="ar-IQ" b="1" dirty="0">
                <a:cs typeface="Times New Roman (Arabic)" panose="02020603050405020304" pitchFamily="18" charset="0"/>
              </a:rPr>
              <a:t>   ه- كل طرف يرغب في التعامل مع الطرف الاخر .</a:t>
            </a:r>
          </a:p>
          <a:p>
            <a:pPr>
              <a:spcBef>
                <a:spcPct val="50000"/>
              </a:spcBef>
            </a:pPr>
            <a:r>
              <a:rPr lang="ar-SA" altLang="ar-IQ" b="1" dirty="0">
                <a:cs typeface="Times New Roman (Arabic)" panose="02020603050405020304" pitchFamily="18" charset="0"/>
              </a:rPr>
              <a:t>  - لنجاح هذه العملية على المسوقين اجراء تحليل دقيق لتوقعات الطرف الاخر .</a:t>
            </a:r>
          </a:p>
          <a:p>
            <a:pPr>
              <a:spcBef>
                <a:spcPct val="50000"/>
              </a:spcBef>
            </a:pPr>
            <a:r>
              <a:rPr lang="ar-SA" altLang="ar-IQ" b="1" dirty="0">
                <a:cs typeface="Times New Roman (Arabic)" panose="02020603050405020304" pitchFamily="18" charset="0"/>
              </a:rPr>
              <a:t>  - كل طرف يسعى الى زيادة المنفعة والارباح او تقليل </a:t>
            </a:r>
            <a:r>
              <a:rPr lang="ar-SA" altLang="ar-IQ" b="1" dirty="0" smtClean="0">
                <a:cs typeface="Times New Roman (Arabic)" panose="02020603050405020304" pitchFamily="18" charset="0"/>
              </a:rPr>
              <a:t>التكاليف .</a:t>
            </a:r>
            <a:endParaRPr lang="ar-IQ" dirty="0"/>
          </a:p>
        </p:txBody>
      </p:sp>
    </p:spTree>
    <p:extLst>
      <p:ext uri="{BB962C8B-B14F-4D97-AF65-F5344CB8AC3E}">
        <p14:creationId xmlns:p14="http://schemas.microsoft.com/office/powerpoint/2010/main" val="205064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5589240"/>
            <a:ext cx="8229600" cy="1800200"/>
          </a:xfrm>
        </p:spPr>
        <p:txBody>
          <a:bodyPr>
            <a:normAutofit fontScale="90000"/>
            <a:scene3d>
              <a:camera prst="orthographicFront"/>
              <a:lightRig rig="threePt" dir="t"/>
            </a:scene3d>
            <a:sp3d extrusionH="57150">
              <a:bevelT h="25400" prst="softRound"/>
            </a:sp3d>
          </a:bodyPr>
          <a:lstStyle/>
          <a:p>
            <a:pPr algn="ctr"/>
            <a:r>
              <a:rPr lang="ar-IQ" sz="6700" b="1" dirty="0">
                <a:solidFill>
                  <a:schemeClr val="tx1">
                    <a:lumMod val="95000"/>
                    <a:lumOff val="5000"/>
                  </a:schemeClr>
                </a:solidFill>
              </a:rPr>
              <a:t>شكراً لحسن استماعكم واصغائكم</a:t>
            </a:r>
            <a: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t/>
            </a:r>
            <a:b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br>
            <a:endParaRPr lang="ar-IQ" sz="4800" dirty="0">
              <a:ln>
                <a:solidFill>
                  <a:schemeClr val="accent4">
                    <a:lumMod val="60000"/>
                    <a:lumOff val="40000"/>
                  </a:schemeClr>
                </a:solidFill>
              </a:ln>
              <a:effectLst>
                <a:glow rad="63500">
                  <a:srgbClr val="99FF66"/>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40690247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204" y="620688"/>
            <a:ext cx="8229600" cy="1080120"/>
          </a:xfrm>
        </p:spPr>
        <p:txBody>
          <a:bodyPr>
            <a:normAutofit/>
            <a:scene3d>
              <a:camera prst="orthographicFront"/>
              <a:lightRig rig="threePt" dir="t"/>
            </a:scene3d>
            <a:sp3d extrusionH="57150">
              <a:bevelT h="25400" prst="softRound"/>
            </a:sp3d>
          </a:bodyPr>
          <a:lstStyle/>
          <a:p>
            <a:pPr algn="r"/>
            <a:r>
              <a:rPr lang="ar-IQ" sz="4400" b="1" dirty="0"/>
              <a:t>اهداف المحاضرة </a:t>
            </a:r>
            <a:r>
              <a:rPr lang="ar-IQ" dirty="0"/>
              <a:t>:</a:t>
            </a:r>
            <a:endParaRPr lang="ar-IQ" sz="4400" b="1" dirty="0">
              <a:ln>
                <a:solidFill>
                  <a:srgbClr val="66FFFF"/>
                </a:solidFill>
              </a:ln>
              <a:solidFill>
                <a:srgbClr val="000099"/>
              </a:solidFill>
              <a:effectLst>
                <a:glow rad="63500">
                  <a:schemeClr val="accent5">
                    <a:satMod val="175000"/>
                    <a:alpha val="40000"/>
                  </a:schemeClr>
                </a:glow>
                <a:outerShdw blurRad="50800" dist="38100" algn="l" rotWithShape="0">
                  <a:prstClr val="black">
                    <a:alpha val="40000"/>
                  </a:prstClr>
                </a:outerShdw>
              </a:effectLst>
              <a:cs typeface="PT Bold Heading" pitchFamily="2" charset="-78"/>
            </a:endParaRPr>
          </a:p>
        </p:txBody>
      </p:sp>
      <p:sp>
        <p:nvSpPr>
          <p:cNvPr id="3" name="عنصر نائب للمحتوى 2"/>
          <p:cNvSpPr>
            <a:spLocks noGrp="1"/>
          </p:cNvSpPr>
          <p:nvPr>
            <p:ph idx="1"/>
          </p:nvPr>
        </p:nvSpPr>
        <p:spPr>
          <a:xfrm>
            <a:off x="323528" y="1988840"/>
            <a:ext cx="8568952" cy="3240360"/>
          </a:xfrm>
        </p:spPr>
        <p:txBody>
          <a:bodyPr>
            <a:normAutofit/>
            <a:scene3d>
              <a:camera prst="orthographicFront"/>
              <a:lightRig rig="threePt" dir="t"/>
            </a:scene3d>
            <a:sp3d extrusionH="57150">
              <a:bevelT h="25400" prst="softRound"/>
            </a:sp3d>
          </a:bodyPr>
          <a:lstStyle/>
          <a:p>
            <a:pPr marL="0" indent="0" algn="just">
              <a:lnSpc>
                <a:spcPct val="150000"/>
              </a:lnSpc>
              <a:buClr>
                <a:srgbClr val="000099"/>
              </a:buClr>
              <a:buSzPct val="100000"/>
              <a:buNone/>
            </a:pPr>
            <a:r>
              <a:rPr lang="ar-IQ" sz="33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أن يتعرف الطالب على :</a:t>
            </a:r>
            <a:endParaRPr lang="ar-IQ" sz="33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a:p>
            <a:pPr marL="0" indent="0" algn="just">
              <a:lnSpc>
                <a:spcPct val="110000"/>
              </a:lnSpc>
              <a:buClr>
                <a:srgbClr val="000099"/>
              </a:buClr>
              <a:buSzPct val="100000"/>
              <a:buNone/>
            </a:pP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1.مفهوم وتعريف التسويق .</a:t>
            </a:r>
          </a:p>
          <a:p>
            <a:pPr marL="0" indent="0" algn="just">
              <a:lnSpc>
                <a:spcPct val="110000"/>
              </a:lnSpc>
              <a:buClr>
                <a:srgbClr val="000099"/>
              </a:buClr>
              <a:buSzPct val="100000"/>
              <a:buNone/>
            </a:pPr>
            <a:r>
              <a:rPr lang="ar-IQ" sz="26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2</a:t>
            </a: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.اهمية التسويق .</a:t>
            </a:r>
            <a:endParaRPr lang="ar-IQ" sz="26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a:p>
            <a:pPr marL="0" indent="0" algn="just">
              <a:lnSpc>
                <a:spcPct val="110000"/>
              </a:lnSpc>
              <a:buClr>
                <a:srgbClr val="000099"/>
              </a:buClr>
              <a:buSzPct val="100000"/>
              <a:buNone/>
            </a:pP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3.الجواهر الاساسية للمفهوم الحديث للتسويق </a:t>
            </a:r>
            <a:r>
              <a:rPr lang="ar-IQ" sz="32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a:t>
            </a:r>
          </a:p>
        </p:txBody>
      </p:sp>
    </p:spTree>
    <p:extLst>
      <p:ext uri="{BB962C8B-B14F-4D97-AF65-F5344CB8AC3E}">
        <p14:creationId xmlns:p14="http://schemas.microsoft.com/office/powerpoint/2010/main" val="16840358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8313" y="1056953"/>
            <a:ext cx="8229600" cy="710952"/>
          </a:xfrm>
        </p:spPr>
        <p:txBody>
          <a:bodyPr>
            <a:noAutofit/>
            <a:scene3d>
              <a:camera prst="orthographicFront"/>
              <a:lightRig rig="threePt" dir="t"/>
            </a:scene3d>
            <a:sp3d extrusionH="57150">
              <a:bevelT h="25400" prst="softRound"/>
            </a:sp3d>
          </a:bodyPr>
          <a:lstStyle/>
          <a:p>
            <a:pPr algn="r"/>
            <a:r>
              <a:rPr lang="ar-IQ" b="1" dirty="0">
                <a:solidFill>
                  <a:schemeClr val="tx1"/>
                </a:solidFill>
              </a:rPr>
              <a:t>المقدمة :</a:t>
            </a:r>
          </a:p>
        </p:txBody>
      </p:sp>
      <p:sp>
        <p:nvSpPr>
          <p:cNvPr id="4" name="عنصر نائب للمحتوى 2"/>
          <p:cNvSpPr>
            <a:spLocks noGrp="1"/>
          </p:cNvSpPr>
          <p:nvPr>
            <p:ph idx="1"/>
          </p:nvPr>
        </p:nvSpPr>
        <p:spPr>
          <a:xfrm>
            <a:off x="611560" y="1124744"/>
            <a:ext cx="8229600" cy="5400947"/>
          </a:xfrm>
        </p:spPr>
        <p:txBody>
          <a:bodyPr>
            <a:noAutofit/>
            <a:scene3d>
              <a:camera prst="orthographicFront"/>
              <a:lightRig rig="threePt" dir="t"/>
            </a:scene3d>
            <a:sp3d extrusionH="57150">
              <a:bevelT h="25400" prst="softRound"/>
            </a:sp3d>
          </a:bodyPr>
          <a:lstStyle/>
          <a:p>
            <a:pPr marL="0" indent="0" algn="just">
              <a:lnSpc>
                <a:spcPct val="150000"/>
              </a:lnSpc>
              <a:spcBef>
                <a:spcPts val="0"/>
              </a:spcBef>
              <a:buClr>
                <a:srgbClr val="000099"/>
              </a:buClr>
              <a:buNone/>
            </a:pPr>
            <a:endParaRPr lang="ar-IQ" sz="2400" dirty="0" smtClean="0">
              <a:solidFill>
                <a:schemeClr val="tx1">
                  <a:lumMod val="95000"/>
                  <a:lumOff val="5000"/>
                </a:schemeClr>
              </a:solidFill>
              <a:cs typeface="+mj-cs"/>
            </a:endParaRPr>
          </a:p>
          <a:p>
            <a:pPr marL="0" indent="0" algn="just">
              <a:lnSpc>
                <a:spcPct val="150000"/>
              </a:lnSpc>
              <a:spcBef>
                <a:spcPts val="0"/>
              </a:spcBef>
              <a:buClr>
                <a:srgbClr val="000099"/>
              </a:buClr>
              <a:buNone/>
            </a:pPr>
            <a:r>
              <a:rPr lang="ar-IQ" sz="2400" dirty="0" smtClean="0">
                <a:solidFill>
                  <a:schemeClr val="tx1">
                    <a:lumMod val="95000"/>
                    <a:lumOff val="5000"/>
                  </a:schemeClr>
                </a:solidFill>
                <a:cs typeface="+mj-cs"/>
              </a:rPr>
              <a:t>يُعَد </a:t>
            </a:r>
            <a:r>
              <a:rPr lang="ar-IQ" sz="2400" dirty="0">
                <a:solidFill>
                  <a:schemeClr val="tx1">
                    <a:lumMod val="95000"/>
                    <a:lumOff val="5000"/>
                  </a:schemeClr>
                </a:solidFill>
                <a:cs typeface="+mj-cs"/>
              </a:rPr>
              <a:t>التسويق أحد أهم العلوم في عصرنا </a:t>
            </a:r>
            <a:r>
              <a:rPr lang="ar-IQ" sz="2400" dirty="0" smtClean="0">
                <a:solidFill>
                  <a:schemeClr val="tx1">
                    <a:lumMod val="95000"/>
                    <a:lumOff val="5000"/>
                  </a:schemeClr>
                </a:solidFill>
                <a:cs typeface="+mj-cs"/>
              </a:rPr>
              <a:t>الحالي, </a:t>
            </a:r>
            <a:r>
              <a:rPr lang="ar-IQ" sz="2400" dirty="0">
                <a:solidFill>
                  <a:schemeClr val="tx1">
                    <a:lumMod val="95000"/>
                    <a:lumOff val="5000"/>
                  </a:schemeClr>
                </a:solidFill>
                <a:cs typeface="+mj-cs"/>
              </a:rPr>
              <a:t>فهو لم يعد مجرد وظيفة يمتهنها البعض </a:t>
            </a:r>
            <a:r>
              <a:rPr lang="ar-IQ" sz="2400" dirty="0" smtClean="0">
                <a:solidFill>
                  <a:schemeClr val="tx1">
                    <a:lumMod val="95000"/>
                    <a:lumOff val="5000"/>
                  </a:schemeClr>
                </a:solidFill>
                <a:cs typeface="+mj-cs"/>
              </a:rPr>
              <a:t>فحسب، بل أصبح </a:t>
            </a:r>
            <a:r>
              <a:rPr lang="ar-IQ" sz="2400" dirty="0">
                <a:solidFill>
                  <a:schemeClr val="tx1">
                    <a:lumMod val="95000"/>
                    <a:lumOff val="5000"/>
                  </a:schemeClr>
                </a:solidFill>
                <a:cs typeface="+mj-cs"/>
              </a:rPr>
              <a:t>يشكل جزء أساسي في حياة كل فرد دون ان يشعر, </a:t>
            </a:r>
            <a:r>
              <a:rPr lang="ar-IQ" sz="2400" dirty="0" smtClean="0">
                <a:solidFill>
                  <a:schemeClr val="tx1">
                    <a:lumMod val="95000"/>
                    <a:lumOff val="5000"/>
                  </a:schemeClr>
                </a:solidFill>
                <a:cs typeface="+mj-cs"/>
              </a:rPr>
              <a:t>فالفرد </a:t>
            </a:r>
            <a:r>
              <a:rPr lang="ar-IQ" sz="2400" dirty="0">
                <a:solidFill>
                  <a:schemeClr val="tx1">
                    <a:lumMod val="95000"/>
                    <a:lumOff val="5000"/>
                  </a:schemeClr>
                </a:solidFill>
                <a:cs typeface="+mj-cs"/>
              </a:rPr>
              <a:t>عندما يقع </a:t>
            </a:r>
            <a:r>
              <a:rPr lang="ar-IQ" sz="2400" dirty="0" smtClean="0">
                <a:solidFill>
                  <a:schemeClr val="tx1">
                    <a:lumMod val="95000"/>
                    <a:lumOff val="5000"/>
                  </a:schemeClr>
                </a:solidFill>
                <a:cs typeface="+mj-cs"/>
              </a:rPr>
              <a:t>اختياره </a:t>
            </a:r>
            <a:r>
              <a:rPr lang="ar-IQ" sz="2400" dirty="0">
                <a:solidFill>
                  <a:schemeClr val="tx1">
                    <a:lumMod val="95000"/>
                    <a:lumOff val="5000"/>
                  </a:schemeClr>
                </a:solidFill>
                <a:cs typeface="+mj-cs"/>
              </a:rPr>
              <a:t>لشراء سلعة معينة او عند بحثه عن خدمة معينة كمدرسة لأطفاله او شراء منزل لأسرته فانه بذلك يشارك في العملية التسويقية دون شعوره , </a:t>
            </a:r>
            <a:r>
              <a:rPr lang="ar-IQ" sz="2400" dirty="0" smtClean="0">
                <a:solidFill>
                  <a:schemeClr val="tx1">
                    <a:lumMod val="95000"/>
                    <a:lumOff val="5000"/>
                  </a:schemeClr>
                </a:solidFill>
                <a:cs typeface="+mj-cs"/>
              </a:rPr>
              <a:t>أضافة عند </a:t>
            </a:r>
            <a:r>
              <a:rPr lang="ar-IQ" sz="2400" dirty="0">
                <a:solidFill>
                  <a:schemeClr val="tx1">
                    <a:lumMod val="95000"/>
                    <a:lumOff val="5000"/>
                  </a:schemeClr>
                </a:solidFill>
                <a:cs typeface="+mj-cs"/>
              </a:rPr>
              <a:t>تقديمه لسيرته الذاتية و محاولته لاظهار قدراته لصاحب العمل فهو لذلك يقوم بتسويق </a:t>
            </a:r>
            <a:r>
              <a:rPr lang="ar-IQ" sz="2400" dirty="0" smtClean="0">
                <a:solidFill>
                  <a:schemeClr val="tx1">
                    <a:lumMod val="95000"/>
                    <a:lumOff val="5000"/>
                  </a:schemeClr>
                </a:solidFill>
                <a:cs typeface="+mj-cs"/>
              </a:rPr>
              <a:t>نفسه, </a:t>
            </a:r>
            <a:r>
              <a:rPr lang="ar-IQ" sz="2400" dirty="0">
                <a:solidFill>
                  <a:schemeClr val="tx1">
                    <a:lumMod val="95000"/>
                    <a:lumOff val="5000"/>
                  </a:schemeClr>
                </a:solidFill>
                <a:cs typeface="+mj-cs"/>
              </a:rPr>
              <a:t>لذا يعتبر التسويق عملية تبادلية بين الزبون </a:t>
            </a:r>
            <a:r>
              <a:rPr lang="ar-IQ" sz="2400" dirty="0" smtClean="0">
                <a:solidFill>
                  <a:schemeClr val="tx1">
                    <a:lumMod val="95000"/>
                    <a:lumOff val="5000"/>
                  </a:schemeClr>
                </a:solidFill>
                <a:cs typeface="+mj-cs"/>
              </a:rPr>
              <a:t>والفرد </a:t>
            </a:r>
            <a:r>
              <a:rPr lang="ar-IQ" sz="2400" dirty="0">
                <a:solidFill>
                  <a:schemeClr val="tx1">
                    <a:lumMod val="95000"/>
                    <a:lumOff val="5000"/>
                  </a:schemeClr>
                </a:solidFill>
                <a:cs typeface="+mj-cs"/>
              </a:rPr>
              <a:t>الذي يقوم بعملية </a:t>
            </a:r>
            <a:r>
              <a:rPr lang="ar-IQ" sz="2400" dirty="0" smtClean="0">
                <a:solidFill>
                  <a:schemeClr val="tx1">
                    <a:lumMod val="95000"/>
                    <a:lumOff val="5000"/>
                  </a:schemeClr>
                </a:solidFill>
                <a:cs typeface="+mj-cs"/>
              </a:rPr>
              <a:t>التسويق .</a:t>
            </a:r>
            <a:endParaRPr lang="ar-IQ" sz="2400" b="1" dirty="0">
              <a:solidFill>
                <a:schemeClr val="tx1">
                  <a:lumMod val="95000"/>
                  <a:lumOff val="5000"/>
                </a:schemeClr>
              </a:solidFill>
              <a:effectLst>
                <a:outerShdw blurRad="50800" dist="38100" algn="l" rotWithShape="0">
                  <a:prstClr val="black">
                    <a:alpha val="40000"/>
                  </a:prstClr>
                </a:outerShdw>
              </a:effectLst>
              <a:latin typeface="Simplified Arabic" pitchFamily="18" charset="-78"/>
              <a:cs typeface="+mj-cs"/>
            </a:endParaRPr>
          </a:p>
        </p:txBody>
      </p:sp>
    </p:spTree>
    <p:extLst>
      <p:ext uri="{BB962C8B-B14F-4D97-AF65-F5344CB8AC3E}">
        <p14:creationId xmlns:p14="http://schemas.microsoft.com/office/powerpoint/2010/main" val="28612844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184" y="908720"/>
            <a:ext cx="8712968" cy="794352"/>
          </a:xfrm>
        </p:spPr>
        <p:txBody>
          <a:bodyPr>
            <a:normAutofit/>
            <a:scene3d>
              <a:camera prst="orthographicFront"/>
              <a:lightRig rig="threePt" dir="t"/>
            </a:scene3d>
            <a:sp3d extrusionH="57150">
              <a:bevelT h="25400" prst="softRound"/>
            </a:sp3d>
          </a:bodyPr>
          <a:lstStyle/>
          <a:p>
            <a:pPr algn="r">
              <a:buClr>
                <a:srgbClr val="000099"/>
              </a:buClr>
            </a:pPr>
            <a:r>
              <a:rPr lang="ar-IQ" sz="3600" b="1" dirty="0">
                <a:solidFill>
                  <a:schemeClr val="bg2">
                    <a:lumMod val="50000"/>
                  </a:schemeClr>
                </a:solidFill>
              </a:rPr>
              <a:t>مفهوم التسويق </a:t>
            </a:r>
          </a:p>
        </p:txBody>
      </p:sp>
      <p:sp>
        <p:nvSpPr>
          <p:cNvPr id="3" name="عنصر نائب للمحتوى 2"/>
          <p:cNvSpPr>
            <a:spLocks noGrp="1"/>
          </p:cNvSpPr>
          <p:nvPr>
            <p:ph idx="1"/>
          </p:nvPr>
        </p:nvSpPr>
        <p:spPr>
          <a:xfrm>
            <a:off x="539552" y="1556792"/>
            <a:ext cx="8229600" cy="4536504"/>
          </a:xfrm>
        </p:spPr>
        <p:txBody>
          <a:bodyPr>
            <a:normAutofit fontScale="92500" lnSpcReduction="10000"/>
            <a:scene3d>
              <a:camera prst="orthographicFront"/>
              <a:lightRig rig="threePt" dir="t"/>
            </a:scene3d>
            <a:sp3d extrusionH="57150">
              <a:bevelT h="25400" prst="softRound"/>
            </a:sp3d>
          </a:bodyPr>
          <a:lstStyle/>
          <a:p>
            <a:pPr>
              <a:spcBef>
                <a:spcPct val="50000"/>
              </a:spcBef>
            </a:pPr>
            <a:endParaRPr lang="ar-SA" altLang="ar-IQ" sz="3300" b="1" dirty="0" smtClean="0">
              <a:solidFill>
                <a:schemeClr val="tx1"/>
              </a:solidFill>
            </a:endParaRPr>
          </a:p>
          <a:p>
            <a:pPr marL="0" indent="0">
              <a:lnSpc>
                <a:spcPct val="170000"/>
              </a:lnSpc>
              <a:spcBef>
                <a:spcPct val="50000"/>
              </a:spcBef>
              <a:buNone/>
            </a:pPr>
            <a:r>
              <a:rPr lang="ar-SA" altLang="ar-IQ" sz="2600" b="1" dirty="0" smtClean="0">
                <a:solidFill>
                  <a:schemeClr val="tx1"/>
                </a:solidFill>
              </a:rPr>
              <a:t>تعريف </a:t>
            </a:r>
            <a:r>
              <a:rPr lang="ar-SA" altLang="ar-IQ" sz="2600" b="1" dirty="0">
                <a:solidFill>
                  <a:schemeClr val="tx1"/>
                </a:solidFill>
              </a:rPr>
              <a:t>جمعية التسويق الامريكية (1950</a:t>
            </a:r>
            <a:r>
              <a:rPr lang="ar-SA" altLang="ar-IQ" sz="2600" b="1" dirty="0" smtClean="0">
                <a:solidFill>
                  <a:schemeClr val="tx1"/>
                </a:solidFill>
              </a:rPr>
              <a:t>) </a:t>
            </a:r>
            <a:r>
              <a:rPr lang="ar-SA" altLang="ar-IQ" sz="2600" dirty="0" smtClean="0">
                <a:solidFill>
                  <a:schemeClr val="tx1"/>
                </a:solidFill>
              </a:rPr>
              <a:t>: </a:t>
            </a:r>
            <a:r>
              <a:rPr lang="ar-SA" altLang="ar-IQ" sz="2600" dirty="0">
                <a:solidFill>
                  <a:schemeClr val="tx1"/>
                </a:solidFill>
              </a:rPr>
              <a:t>القيام بالانشطة المختلفة لاحداث تدفق مباشر للسلع والخدمات من المنتج الى المستهلك أو المستعمل النهائي .</a:t>
            </a:r>
          </a:p>
          <a:p>
            <a:pPr>
              <a:spcBef>
                <a:spcPct val="50000"/>
              </a:spcBef>
            </a:pPr>
            <a:r>
              <a:rPr lang="ar-SA" altLang="ar-IQ" sz="2600" dirty="0">
                <a:solidFill>
                  <a:schemeClr val="tx1"/>
                </a:solidFill>
              </a:rPr>
              <a:t>   - ركز هذا التعريف على تدفق السلع والخدمات من المنتج الى المستهلك .</a:t>
            </a:r>
          </a:p>
          <a:p>
            <a:pPr>
              <a:spcBef>
                <a:spcPct val="50000"/>
              </a:spcBef>
            </a:pPr>
            <a:r>
              <a:rPr lang="ar-SA" altLang="ar-IQ" sz="2600" dirty="0">
                <a:solidFill>
                  <a:schemeClr val="tx1"/>
                </a:solidFill>
              </a:rPr>
              <a:t>   - لم يشير </a:t>
            </a:r>
            <a:r>
              <a:rPr lang="ar-SA" altLang="ar-IQ" sz="2600" dirty="0" smtClean="0">
                <a:solidFill>
                  <a:schemeClr val="tx1"/>
                </a:solidFill>
              </a:rPr>
              <a:t>التعريف </a:t>
            </a:r>
            <a:r>
              <a:rPr lang="ar-SA" altLang="ar-IQ" sz="2600" dirty="0">
                <a:solidFill>
                  <a:schemeClr val="tx1"/>
                </a:solidFill>
              </a:rPr>
              <a:t>الى ان العملية التسويقية تبداء قبل مرحلة الانتاج من حيث :</a:t>
            </a:r>
          </a:p>
          <a:p>
            <a:pPr>
              <a:spcBef>
                <a:spcPct val="50000"/>
              </a:spcBef>
            </a:pPr>
            <a:r>
              <a:rPr lang="ar-SA" altLang="ar-IQ" sz="2600" dirty="0">
                <a:solidFill>
                  <a:schemeClr val="tx1"/>
                </a:solidFill>
              </a:rPr>
              <a:t>     أ- دراسة السوق والبحث عن حاجات المستهلك كما ونوعا .</a:t>
            </a:r>
          </a:p>
          <a:p>
            <a:pPr>
              <a:spcBef>
                <a:spcPct val="50000"/>
              </a:spcBef>
            </a:pPr>
            <a:r>
              <a:rPr lang="ar-SA" altLang="ar-IQ" sz="2600" dirty="0">
                <a:solidFill>
                  <a:schemeClr val="tx1"/>
                </a:solidFill>
              </a:rPr>
              <a:t>    ب- تهيئة المواد الاولية لانتاج السلع والخدمات .</a:t>
            </a:r>
          </a:p>
          <a:p>
            <a:pPr>
              <a:spcBef>
                <a:spcPct val="50000"/>
              </a:spcBef>
            </a:pPr>
            <a:r>
              <a:rPr lang="ar-SA" altLang="ar-IQ" sz="2600" dirty="0">
                <a:solidFill>
                  <a:schemeClr val="tx1"/>
                </a:solidFill>
              </a:rPr>
              <a:t>    ج- استقصاء اراء الجمهور حول النتجات او السلع او </a:t>
            </a:r>
            <a:r>
              <a:rPr lang="ar-SA" altLang="ar-IQ" sz="2600">
                <a:solidFill>
                  <a:schemeClr val="tx1"/>
                </a:solidFill>
              </a:rPr>
              <a:t>الخدمات </a:t>
            </a:r>
            <a:r>
              <a:rPr lang="ar-SA" altLang="ar-IQ" sz="2600" smtClean="0">
                <a:solidFill>
                  <a:schemeClr val="tx1"/>
                </a:solidFill>
              </a:rPr>
              <a:t>المباعة</a:t>
            </a:r>
            <a:r>
              <a:rPr lang="ar-SA" altLang="ar-IQ" sz="3300" smtClean="0">
                <a:solidFill>
                  <a:schemeClr val="tx1"/>
                </a:solidFill>
              </a:rPr>
              <a:t> </a:t>
            </a:r>
            <a:r>
              <a:rPr lang="ar-SA" altLang="ar-IQ" sz="3300" dirty="0">
                <a:solidFill>
                  <a:schemeClr val="tx1"/>
                </a:solidFill>
              </a:rPr>
              <a:t>.</a:t>
            </a:r>
          </a:p>
          <a:p>
            <a:pPr marL="0" indent="0" algn="just">
              <a:lnSpc>
                <a:spcPct val="150000"/>
              </a:lnSpc>
              <a:buClr>
                <a:srgbClr val="000099"/>
              </a:buClr>
              <a:buNone/>
            </a:pPr>
            <a:endParaRPr lang="ar-IQ" b="1" dirty="0">
              <a:solidFill>
                <a:schemeClr val="tx1">
                  <a:lumMod val="95000"/>
                  <a:lumOff val="5000"/>
                </a:schemeClr>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93865243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par>
                          <p:cTn id="37" fill="hold">
                            <p:stCondLst>
                              <p:cond delay="4000"/>
                            </p:stCondLst>
                            <p:childTnLst>
                              <p:par>
                                <p:cTn id="38" presetID="22" presetClass="entr" presetSubtype="4"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down)">
                                      <p:cBhvr>
                                        <p:cTn id="40" dur="500"/>
                                        <p:tgtEl>
                                          <p:spTgt spid="3">
                                            <p:txEl>
                                              <p:pRg st="5" end="5"/>
                                            </p:txEl>
                                          </p:spTgt>
                                        </p:tgtEl>
                                      </p:cBhvr>
                                    </p:animEffect>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1988840"/>
            <a:ext cx="8229600" cy="4128472"/>
          </a:xfrm>
        </p:spPr>
        <p:txBody>
          <a:bodyPr>
            <a:normAutofit/>
            <a:scene3d>
              <a:camera prst="orthographicFront"/>
              <a:lightRig rig="threePt" dir="t"/>
            </a:scene3d>
            <a:sp3d extrusionH="57150">
              <a:bevelT h="25400" prst="softRound"/>
            </a:sp3d>
          </a:bodyPr>
          <a:lstStyle/>
          <a:p>
            <a:pPr>
              <a:spcBef>
                <a:spcPct val="50000"/>
              </a:spcBef>
            </a:pPr>
            <a:r>
              <a:rPr lang="ar-SA" b="1" u="sng" dirty="0" smtClean="0">
                <a:solidFill>
                  <a:schemeClr val="bg2">
                    <a:lumMod val="50000"/>
                  </a:schemeClr>
                </a:solidFill>
              </a:rPr>
              <a:t>الا ان جمعية </a:t>
            </a:r>
            <a:r>
              <a:rPr lang="ar-SA" b="1" u="sng" dirty="0">
                <a:solidFill>
                  <a:schemeClr val="bg2">
                    <a:lumMod val="50000"/>
                  </a:schemeClr>
                </a:solidFill>
              </a:rPr>
              <a:t>التسويق الامريكية </a:t>
            </a:r>
            <a:r>
              <a:rPr lang="ar-SA" b="1" u="sng" dirty="0" smtClean="0">
                <a:solidFill>
                  <a:schemeClr val="bg2">
                    <a:lumMod val="50000"/>
                  </a:schemeClr>
                </a:solidFill>
              </a:rPr>
              <a:t>عادت في سنة </a:t>
            </a:r>
            <a:r>
              <a:rPr lang="ar-SA" b="1" u="sng" dirty="0">
                <a:solidFill>
                  <a:schemeClr val="bg2">
                    <a:lumMod val="50000"/>
                  </a:schemeClr>
                </a:solidFill>
              </a:rPr>
              <a:t>1985</a:t>
            </a:r>
            <a:r>
              <a:rPr lang="ar-SA" b="1" u="sng" dirty="0" smtClean="0">
                <a:solidFill>
                  <a:schemeClr val="bg2">
                    <a:lumMod val="50000"/>
                  </a:schemeClr>
                </a:solidFill>
              </a:rPr>
              <a:t> </a:t>
            </a:r>
            <a:r>
              <a:rPr lang="ar-SA" b="1" u="sng" dirty="0">
                <a:solidFill>
                  <a:schemeClr val="bg2">
                    <a:lumMod val="50000"/>
                  </a:schemeClr>
                </a:solidFill>
              </a:rPr>
              <a:t>تعريف </a:t>
            </a:r>
            <a:r>
              <a:rPr lang="ar-SA" b="1" u="sng" dirty="0" smtClean="0">
                <a:solidFill>
                  <a:schemeClr val="bg2">
                    <a:lumMod val="50000"/>
                  </a:schemeClr>
                </a:solidFill>
              </a:rPr>
              <a:t>التسويق على انه :</a:t>
            </a:r>
            <a:endParaRPr lang="ar-SA" b="1" u="sng" dirty="0">
              <a:solidFill>
                <a:schemeClr val="bg2">
                  <a:lumMod val="50000"/>
                </a:schemeClr>
              </a:solidFill>
            </a:endParaRPr>
          </a:p>
          <a:p>
            <a:pPr>
              <a:spcBef>
                <a:spcPct val="50000"/>
              </a:spcBef>
            </a:pPr>
            <a:r>
              <a:rPr lang="ar-SA" altLang="ar-IQ" sz="1800" dirty="0">
                <a:solidFill>
                  <a:schemeClr val="tx1"/>
                </a:solidFill>
              </a:rPr>
              <a:t/>
            </a:r>
            <a:br>
              <a:rPr lang="ar-SA" altLang="ar-IQ" sz="1800" dirty="0">
                <a:solidFill>
                  <a:schemeClr val="tx1"/>
                </a:solidFill>
              </a:rPr>
            </a:br>
            <a:r>
              <a:rPr lang="ar-SA" altLang="ar-IQ" sz="1800" dirty="0">
                <a:solidFill>
                  <a:schemeClr val="tx1"/>
                </a:solidFill>
              </a:rPr>
              <a:t>  العمليات </a:t>
            </a:r>
            <a:r>
              <a:rPr lang="ar-SA" altLang="ar-IQ" sz="1800" dirty="0" smtClean="0">
                <a:solidFill>
                  <a:schemeClr val="tx1"/>
                </a:solidFill>
              </a:rPr>
              <a:t>المتعلقة </a:t>
            </a:r>
            <a:r>
              <a:rPr lang="ar-SA" altLang="ar-IQ" sz="1800" dirty="0">
                <a:solidFill>
                  <a:schemeClr val="tx1"/>
                </a:solidFill>
              </a:rPr>
              <a:t>بتخطيط وتنفيذ الفاهيم المتعلقة بالتسعير، والترويج والتوزيع للافكار والسلع والخدمات بهدف تحقيق عمليات التبادل لارضاء المستهلك وتحقيق اهداف المنظمة .</a:t>
            </a:r>
          </a:p>
          <a:p>
            <a:pPr>
              <a:spcBef>
                <a:spcPct val="50000"/>
              </a:spcBef>
            </a:pPr>
            <a:r>
              <a:rPr lang="ar-SA" altLang="ar-IQ" sz="1800" dirty="0">
                <a:solidFill>
                  <a:schemeClr val="tx1"/>
                </a:solidFill>
              </a:rPr>
              <a:t> </a:t>
            </a:r>
            <a:r>
              <a:rPr lang="ar-SA" altLang="ar-IQ" sz="1800" dirty="0">
                <a:solidFill>
                  <a:schemeClr val="bg2">
                    <a:lumMod val="50000"/>
                  </a:schemeClr>
                </a:solidFill>
              </a:rPr>
              <a:t>- تعريف اخر </a:t>
            </a:r>
            <a:r>
              <a:rPr lang="ar-SA" altLang="ar-IQ" sz="1800" dirty="0">
                <a:solidFill>
                  <a:schemeClr val="tx1"/>
                </a:solidFill>
              </a:rPr>
              <a:t>: تلك العمليات الادارية التي يتم بواسطتها تحقيق التلائم بين المنتجات وما تتطلبه الاسواق .</a:t>
            </a:r>
          </a:p>
          <a:p>
            <a:pPr>
              <a:spcBef>
                <a:spcPct val="50000"/>
              </a:spcBef>
            </a:pPr>
            <a:r>
              <a:rPr lang="ar-SA" altLang="ar-IQ" sz="1800" dirty="0">
                <a:solidFill>
                  <a:schemeClr val="tx1"/>
                </a:solidFill>
              </a:rPr>
              <a:t>   - يشوب هذا التعريف : </a:t>
            </a:r>
          </a:p>
          <a:p>
            <a:pPr>
              <a:spcBef>
                <a:spcPct val="50000"/>
              </a:spcBef>
            </a:pPr>
            <a:r>
              <a:rPr lang="ar-SA" altLang="ar-IQ" sz="1800" b="1" dirty="0">
                <a:solidFill>
                  <a:schemeClr val="tx1"/>
                </a:solidFill>
              </a:rPr>
              <a:t>        أ- البساطة </a:t>
            </a:r>
            <a:r>
              <a:rPr lang="ar-SA" altLang="ar-IQ" sz="1800" dirty="0">
                <a:solidFill>
                  <a:schemeClr val="tx1"/>
                </a:solidFill>
              </a:rPr>
              <a:t>.</a:t>
            </a:r>
          </a:p>
          <a:p>
            <a:pPr>
              <a:spcBef>
                <a:spcPct val="50000"/>
              </a:spcBef>
            </a:pPr>
            <a:r>
              <a:rPr lang="ar-SA" altLang="ar-IQ" sz="1800" dirty="0">
                <a:solidFill>
                  <a:schemeClr val="tx1"/>
                </a:solidFill>
              </a:rPr>
              <a:t>       </a:t>
            </a:r>
            <a:r>
              <a:rPr lang="ar-SA" altLang="ar-IQ" sz="1800" b="1" dirty="0">
                <a:solidFill>
                  <a:schemeClr val="tx1"/>
                </a:solidFill>
              </a:rPr>
              <a:t>ب- المحدودية في الابعاد </a:t>
            </a:r>
            <a:r>
              <a:rPr lang="ar-SA" altLang="ar-IQ" sz="1800" dirty="0">
                <a:solidFill>
                  <a:schemeClr val="tx1"/>
                </a:solidFill>
              </a:rPr>
              <a:t>.</a:t>
            </a:r>
          </a:p>
          <a:p>
            <a:pPr>
              <a:spcBef>
                <a:spcPct val="50000"/>
              </a:spcBef>
            </a:pPr>
            <a:r>
              <a:rPr lang="ar-SA" altLang="ar-IQ" sz="1800" dirty="0">
                <a:solidFill>
                  <a:schemeClr val="tx1"/>
                </a:solidFill>
              </a:rPr>
              <a:t> </a:t>
            </a:r>
            <a:r>
              <a:rPr lang="ar-SA" altLang="ar-IQ" sz="1800" dirty="0">
                <a:solidFill>
                  <a:schemeClr val="bg2">
                    <a:lumMod val="50000"/>
                  </a:schemeClr>
                </a:solidFill>
              </a:rPr>
              <a:t>- تعريف اخر </a:t>
            </a:r>
            <a:r>
              <a:rPr lang="ar-SA" altLang="ar-IQ" sz="1800" dirty="0">
                <a:solidFill>
                  <a:schemeClr val="tx1"/>
                </a:solidFill>
              </a:rPr>
              <a:t>: التسويق مجموعة من العمليات التي تحدث التوزيع ، الترويج ، التسعير للسلع والخدمات والافكار التي تسهل وتعجل في اشباع علاقات التبادل مع المستهلك في ظل بيئة ديناميكية </a:t>
            </a:r>
            <a:r>
              <a:rPr lang="ar-SA" altLang="ar-IQ" sz="1800" b="1" dirty="0">
                <a:solidFill>
                  <a:schemeClr val="tx1"/>
                </a:solidFill>
                <a:cs typeface="Times New Roman (Arabic)" panose="02020603050405020304" pitchFamily="18" charset="0"/>
              </a:rPr>
              <a:t>.</a:t>
            </a:r>
          </a:p>
          <a:p>
            <a:pPr marL="0" lvl="0" indent="0" algn="just">
              <a:lnSpc>
                <a:spcPct val="150000"/>
              </a:lnSpc>
              <a:buClr>
                <a:srgbClr val="000099"/>
              </a:buClr>
              <a:buSzPct val="100000"/>
              <a:buNone/>
            </a:pPr>
            <a:endParaRPr lang="ar-IQ" sz="1050" b="1" dirty="0" smtClean="0">
              <a:solidFill>
                <a:srgbClr val="0000CC"/>
              </a:solidFill>
              <a:effectLst>
                <a:glow rad="63500">
                  <a:srgbClr val="10CF9B">
                    <a:satMod val="175000"/>
                    <a:alpha val="40000"/>
                  </a:srgbClr>
                </a:glow>
                <a:outerShdw blurRad="50800" dist="38100" algn="l" rotWithShape="0">
                  <a:prstClr val="black">
                    <a:alpha val="40000"/>
                  </a:prstClr>
                </a:outerShdw>
              </a:effectLst>
              <a:latin typeface="Simplified Arabic" pitchFamily="18" charset="-78"/>
              <a:cs typeface="Simplified Arabic" pitchFamily="18" charset="-78"/>
            </a:endParaRPr>
          </a:p>
        </p:txBody>
      </p:sp>
      <p:sp>
        <p:nvSpPr>
          <p:cNvPr id="4" name="عنوان 1"/>
          <p:cNvSpPr txBox="1">
            <a:spLocks/>
          </p:cNvSpPr>
          <p:nvPr/>
        </p:nvSpPr>
        <p:spPr>
          <a:xfrm>
            <a:off x="467544" y="723240"/>
            <a:ext cx="8229600" cy="648072"/>
          </a:xfrm>
          <a:prstGeom prst="rect">
            <a:avLst/>
          </a:prstGeom>
        </p:spPr>
        <p:txBody>
          <a:bodyPr vert="horz" lIns="0" rIns="0" bIns="0" anchor="b">
            <a:normAutofit/>
            <a:scene3d>
              <a:camera prst="orthographicFront"/>
              <a:lightRig rig="threePt" dir="t"/>
            </a:scene3d>
            <a:sp3d extrusionH="57150">
              <a:bevelT h="25400" prst="softRound"/>
            </a:sp3d>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ar-IQ" sz="3600" dirty="0">
              <a:effectLst>
                <a:glow rad="63500">
                  <a:schemeClr val="accent4">
                    <a:satMod val="175000"/>
                    <a:alpha val="10000"/>
                  </a:schemeClr>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64753018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Left)">
                                      <p:cBhvr>
                                        <p:cTn id="11" dur="500"/>
                                        <p:tgtEl>
                                          <p:spTgt spid="3">
                                            <p:txEl>
                                              <p:pRg st="1" end="1"/>
                                            </p:txEl>
                                          </p:spTgt>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500"/>
                                        <p:tgtEl>
                                          <p:spTgt spid="3">
                                            <p:txEl>
                                              <p:pRg st="3" end="3"/>
                                            </p:txEl>
                                          </p:spTgt>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Left)">
                                      <p:cBhvr>
                                        <p:cTn id="31" dur="500"/>
                                        <p:tgtEl>
                                          <p:spTgt spid="3">
                                            <p:txEl>
                                              <p:pRg st="6" end="6"/>
                                            </p:txEl>
                                          </p:spTgt>
                                        </p:tgtEl>
                                      </p:cBhvr>
                                    </p:animEffect>
                                  </p:childTnLst>
                                </p:cTn>
                              </p:par>
                              <p:par>
                                <p:cTn id="32" presetID="15" presetClass="entr" presetSubtype="0" fill="hold" grpId="0" nodeType="withEffect" nodePh="1">
                                  <p:stCondLst>
                                    <p:cond delay="0"/>
                                  </p:stCondLst>
                                  <p:endCondLst>
                                    <p:cond evt="begin" delay="0">
                                      <p:tn val="32"/>
                                    </p:cond>
                                  </p:end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340768"/>
            <a:ext cx="7543801" cy="4528326"/>
          </a:xfrm>
        </p:spPr>
        <p:txBody>
          <a:bodyPr/>
          <a:lstStyle/>
          <a:p>
            <a:pPr>
              <a:spcBef>
                <a:spcPct val="50000"/>
              </a:spcBef>
              <a:buFontTx/>
              <a:buChar char="-"/>
            </a:pPr>
            <a:r>
              <a:rPr lang="ar-SA" altLang="ar-IQ" sz="2400" b="1" dirty="0">
                <a:solidFill>
                  <a:schemeClr val="bg2">
                    <a:lumMod val="50000"/>
                  </a:schemeClr>
                </a:solidFill>
                <a:cs typeface="Times New Roman (Arabic)" panose="02020603050405020304" pitchFamily="18" charset="0"/>
              </a:rPr>
              <a:t>الجديد في هذا التعريف :</a:t>
            </a:r>
            <a:r>
              <a:rPr lang="ar-SA" altLang="ar-IQ" sz="2400" dirty="0">
                <a:solidFill>
                  <a:schemeClr val="bg2">
                    <a:lumMod val="50000"/>
                  </a:schemeClr>
                </a:solidFill>
                <a:cs typeface="Times New Roman (Arabic)" panose="02020603050405020304" pitchFamily="18" charset="0"/>
              </a:rPr>
              <a:t> </a:t>
            </a:r>
          </a:p>
          <a:p>
            <a:pPr>
              <a:spcBef>
                <a:spcPct val="50000"/>
              </a:spcBef>
            </a:pPr>
            <a:r>
              <a:rPr lang="ar-SA" altLang="ar-IQ" dirty="0">
                <a:cs typeface="Times New Roman (Arabic)" panose="02020603050405020304" pitchFamily="18" charset="0"/>
              </a:rPr>
              <a:t> </a:t>
            </a:r>
            <a:r>
              <a:rPr lang="ar-SA" altLang="ar-IQ" b="1" dirty="0">
                <a:cs typeface="Times New Roman (Arabic)" panose="02020603050405020304" pitchFamily="18" charset="0"/>
              </a:rPr>
              <a:t>- </a:t>
            </a:r>
            <a:r>
              <a:rPr lang="ar-SA" altLang="ar-IQ" dirty="0"/>
              <a:t>هناك علاقة تبادلية مع المستهلك في ظل بيئة ديناميكية .</a:t>
            </a:r>
          </a:p>
          <a:p>
            <a:pPr>
              <a:spcBef>
                <a:spcPct val="50000"/>
              </a:spcBef>
            </a:pPr>
            <a:r>
              <a:rPr lang="ar-SA" altLang="ar-IQ" dirty="0"/>
              <a:t> - الظروف المحيطة بالمنظمة غير مستقرة .</a:t>
            </a:r>
          </a:p>
          <a:p>
            <a:pPr>
              <a:spcBef>
                <a:spcPct val="50000"/>
              </a:spcBef>
            </a:pPr>
            <a:r>
              <a:rPr lang="ar-SA" altLang="ar-IQ" dirty="0"/>
              <a:t> - تُعاني البيئة المحيطة بالمنظمة بالتغيَر المستمر والدائم .ولتحقيق رضا المستهلك واشباع رغباته يتطلب التكيف مع البيئة .</a:t>
            </a:r>
            <a:endParaRPr lang="en-US" altLang="ar-IQ" sz="1800" b="1" dirty="0">
              <a:cs typeface="Times New Roman (Arabic)" panose="02020603050405020304" pitchFamily="18" charset="0"/>
            </a:endParaRPr>
          </a:p>
          <a:p>
            <a:pPr>
              <a:spcBef>
                <a:spcPct val="50000"/>
              </a:spcBef>
              <a:buFontTx/>
              <a:buChar char="-"/>
            </a:pPr>
            <a:r>
              <a:rPr lang="ar-JO" altLang="ar-IQ" b="1" dirty="0">
                <a:solidFill>
                  <a:schemeClr val="bg2">
                    <a:lumMod val="50000"/>
                  </a:schemeClr>
                </a:solidFill>
              </a:rPr>
              <a:t>تعريف (</a:t>
            </a:r>
            <a:r>
              <a:rPr lang="en-US" altLang="ar-IQ" b="1" dirty="0" err="1">
                <a:solidFill>
                  <a:schemeClr val="bg2">
                    <a:lumMod val="50000"/>
                  </a:schemeClr>
                </a:solidFill>
              </a:rPr>
              <a:t>kotler</a:t>
            </a:r>
            <a:r>
              <a:rPr lang="ar-SA" altLang="ar-IQ" b="1" dirty="0">
                <a:solidFill>
                  <a:schemeClr val="bg2">
                    <a:lumMod val="50000"/>
                  </a:schemeClr>
                </a:solidFill>
              </a:rPr>
              <a:t>) : </a:t>
            </a:r>
          </a:p>
          <a:p>
            <a:pPr>
              <a:spcBef>
                <a:spcPct val="50000"/>
              </a:spcBef>
            </a:pPr>
            <a:r>
              <a:rPr lang="ar-SA" altLang="ar-IQ" dirty="0">
                <a:cs typeface="Times New Roman (Arabic)" panose="02020603050405020304" pitchFamily="18" charset="0"/>
              </a:rPr>
              <a:t> - </a:t>
            </a:r>
            <a:r>
              <a:rPr lang="ar-SA" altLang="ar-IQ" b="1" dirty="0">
                <a:cs typeface="Times New Roman (Arabic)" panose="02020603050405020304" pitchFamily="18" charset="0"/>
              </a:rPr>
              <a:t>التسويق </a:t>
            </a:r>
            <a:r>
              <a:rPr lang="ar-SA" altLang="ar-IQ" b="1" dirty="0" smtClean="0">
                <a:cs typeface="Times New Roman (Arabic)" panose="02020603050405020304" pitchFamily="18" charset="0"/>
              </a:rPr>
              <a:t>: </a:t>
            </a:r>
            <a:r>
              <a:rPr lang="ar-SA" altLang="ar-IQ" dirty="0" smtClean="0">
                <a:cs typeface="Times New Roman (Arabic)" panose="02020603050405020304" pitchFamily="18" charset="0"/>
              </a:rPr>
              <a:t>الأنشطة الموجهة نحو تحقيق  إشباع للحاجات والرغبات من خلال عملية التبادل</a:t>
            </a:r>
            <a:endParaRPr lang="ar-IQ" dirty="0"/>
          </a:p>
        </p:txBody>
      </p:sp>
    </p:spTree>
    <p:extLst>
      <p:ext uri="{BB962C8B-B14F-4D97-AF65-F5344CB8AC3E}">
        <p14:creationId xmlns:p14="http://schemas.microsoft.com/office/powerpoint/2010/main" val="71667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39552" y="980728"/>
            <a:ext cx="8229600" cy="5616624"/>
          </a:xfrm>
        </p:spPr>
        <p:txBody>
          <a:bodyPr>
            <a:normAutofit fontScale="92500" lnSpcReduction="20000"/>
            <a:scene3d>
              <a:camera prst="orthographicFront"/>
              <a:lightRig rig="threePt" dir="t"/>
            </a:scene3d>
            <a:sp3d extrusionH="57150">
              <a:bevelT h="25400" prst="softRound"/>
            </a:sp3d>
          </a:bodyPr>
          <a:lstStyle/>
          <a:p>
            <a:pPr marL="0" indent="0" algn="just">
              <a:lnSpc>
                <a:spcPct val="150000"/>
              </a:lnSpc>
              <a:buClr>
                <a:srgbClr val="000099"/>
              </a:buClr>
              <a:buNone/>
            </a:pPr>
            <a:r>
              <a:rPr lang="ar-IQ" sz="3000" b="1" dirty="0">
                <a:solidFill>
                  <a:schemeClr val="bg2">
                    <a:lumMod val="50000"/>
                  </a:schemeClr>
                </a:solidFill>
                <a:cs typeface="+mj-cs"/>
              </a:rPr>
              <a:t>أهمية التسويق : تتضح اهمية التسويق  وفق الآتي :</a:t>
            </a:r>
          </a:p>
          <a:p>
            <a:pPr marL="0" indent="0" algn="just">
              <a:lnSpc>
                <a:spcPct val="150000"/>
              </a:lnSpc>
              <a:buClr>
                <a:srgbClr val="000099"/>
              </a:buClr>
              <a:buNone/>
            </a:pPr>
            <a:r>
              <a:rPr lang="ar-IQ" dirty="0">
                <a:solidFill>
                  <a:schemeClr val="tx1"/>
                </a:solidFill>
                <a:cs typeface="+mj-cs"/>
              </a:rPr>
              <a:t>1- مساهمة التّسويق في نمو الاقتصاد وتَطوره، حيث إنَّ تَعزيز وتَسهيل تبادل السلع والخدمات يعد الوظيفة الرّئيسة للتّسويق والذي يعمل على زيادة الأموال وبالتالي نمو الاقتصاد وتطوّره.</a:t>
            </a:r>
          </a:p>
          <a:p>
            <a:pPr marL="0" indent="0" algn="just">
              <a:lnSpc>
                <a:spcPct val="150000"/>
              </a:lnSpc>
              <a:buClr>
                <a:srgbClr val="000099"/>
              </a:buClr>
              <a:buNone/>
            </a:pPr>
            <a:r>
              <a:rPr lang="ar-IQ" dirty="0">
                <a:solidFill>
                  <a:schemeClr val="tx1"/>
                </a:solidFill>
                <a:cs typeface="+mj-cs"/>
              </a:rPr>
              <a:t>2-تَعزيز العلاقة مع الزبائن، بحيث تُساهم في حصول الأفراد والجماعات على ما يحتاجون إليه ويُريدونه من خلال تَبادل المنتجات والخدمات مع الأطراف الأخرى.</a:t>
            </a:r>
          </a:p>
          <a:p>
            <a:pPr marL="0" indent="0" algn="just">
              <a:lnSpc>
                <a:spcPct val="150000"/>
              </a:lnSpc>
              <a:buClr>
                <a:srgbClr val="000099"/>
              </a:buClr>
              <a:buNone/>
            </a:pPr>
            <a:r>
              <a:rPr lang="ar-IQ" dirty="0">
                <a:solidFill>
                  <a:schemeClr val="tx1"/>
                </a:solidFill>
                <a:cs typeface="+mj-cs"/>
              </a:rPr>
              <a:t>3-مُساهمة التّسويق في جعل استراتيجية الشركة متوافقة مع متطلبات السوق، حيث يَهتم التّسويق بعملية التّرويج لبَيع السلع والخدمات للمستهلكين أي البيع بالتجزئة وبالتالي فهي أكثر خصوصية لاقتصاديات السوق الحرة.</a:t>
            </a:r>
          </a:p>
          <a:p>
            <a:pPr marL="0" indent="0" algn="just">
              <a:lnSpc>
                <a:spcPct val="150000"/>
              </a:lnSpc>
              <a:buClr>
                <a:srgbClr val="000099"/>
              </a:buClr>
              <a:buNone/>
            </a:pPr>
            <a:r>
              <a:rPr lang="ar-IQ" dirty="0">
                <a:solidFill>
                  <a:schemeClr val="tx1"/>
                </a:solidFill>
                <a:cs typeface="+mj-cs"/>
              </a:rPr>
              <a:t>4-مُساهمة التّسويق في إيصال المُنتج للزبائن، حيث إنَّ التّسويق يَهتم بعملية التَّرويج لبيع السلع والخدمات للمستهلكين بمُختلف الطّرق والأشكال.</a:t>
            </a:r>
          </a:p>
          <a:p>
            <a:pPr marL="0" indent="0" algn="just">
              <a:lnSpc>
                <a:spcPct val="150000"/>
              </a:lnSpc>
              <a:buClr>
                <a:srgbClr val="000099"/>
              </a:buClr>
              <a:buNone/>
            </a:pPr>
            <a:r>
              <a:rPr lang="ar-IQ" dirty="0">
                <a:solidFill>
                  <a:schemeClr val="tx1"/>
                </a:solidFill>
                <a:cs typeface="+mj-cs"/>
              </a:rPr>
              <a:t>5-مساهمة التّسويق في زيادة فرص العَمل، حيث إنَّ هناك حاجةً مستمرةً للمسوّقين في سوق العمل .</a:t>
            </a:r>
            <a:endParaRPr lang="ar-IQ" sz="1900" b="1" dirty="0">
              <a:solidFill>
                <a:schemeClr val="tx1"/>
              </a:solidFill>
              <a:effectLst>
                <a:outerShdw blurRad="50800" dist="38100" algn="l" rotWithShape="0">
                  <a:prstClr val="black">
                    <a:alpha val="40000"/>
                  </a:prstClr>
                </a:outerShdw>
              </a:effectLst>
              <a:latin typeface="Simplified Arabic" pitchFamily="18" charset="-78"/>
              <a:cs typeface="+mj-cs"/>
            </a:endParaRPr>
          </a:p>
        </p:txBody>
      </p:sp>
    </p:spTree>
    <p:extLst>
      <p:ext uri="{BB962C8B-B14F-4D97-AF65-F5344CB8AC3E}">
        <p14:creationId xmlns:p14="http://schemas.microsoft.com/office/powerpoint/2010/main" val="2067754692"/>
      </p:ext>
    </p:extLst>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971600" y="980728"/>
            <a:ext cx="7543800" cy="802685"/>
          </a:xfrm>
        </p:spPr>
        <p:txBody>
          <a:bodyPr>
            <a:normAutofit/>
          </a:bodyPr>
          <a:lstStyle/>
          <a:p>
            <a:pPr algn="r" rtl="0"/>
            <a:r>
              <a:rPr lang="ar-IQ" sz="3600" b="1" dirty="0" smtClean="0">
                <a:solidFill>
                  <a:schemeClr val="bg2">
                    <a:lumMod val="50000"/>
                  </a:schemeClr>
                </a:solidFill>
              </a:rPr>
              <a:t>ألجواهر الاساسية للمفهوم الحديث للتسويق</a:t>
            </a:r>
            <a:endParaRPr lang="en-US" sz="3600" b="1" dirty="0">
              <a:solidFill>
                <a:schemeClr val="bg2">
                  <a:lumMod val="50000"/>
                </a:schemeClr>
              </a:solidFill>
            </a:endParaRPr>
          </a:p>
        </p:txBody>
      </p:sp>
      <p:sp>
        <p:nvSpPr>
          <p:cNvPr id="4" name="عنصر نائب للمحتوى 2"/>
          <p:cNvSpPr>
            <a:spLocks noGrp="1"/>
          </p:cNvSpPr>
          <p:nvPr>
            <p:ph idx="1"/>
          </p:nvPr>
        </p:nvSpPr>
        <p:spPr>
          <a:xfrm>
            <a:off x="457200" y="1783412"/>
            <a:ext cx="8229600" cy="4813939"/>
          </a:xfrm>
        </p:spPr>
        <p:txBody>
          <a:bodyPr>
            <a:normAutofit fontScale="92500" lnSpcReduction="20000"/>
            <a:scene3d>
              <a:camera prst="orthographicFront"/>
              <a:lightRig rig="threePt" dir="t"/>
            </a:scene3d>
            <a:sp3d extrusionH="57150">
              <a:bevelT h="25400" prst="softRound"/>
            </a:sp3d>
          </a:bodyPr>
          <a:lstStyle/>
          <a:p>
            <a:pPr marL="0" indent="0" algn="just">
              <a:lnSpc>
                <a:spcPct val="150000"/>
              </a:lnSpc>
              <a:buClr>
                <a:srgbClr val="000099"/>
              </a:buClr>
              <a:buSzPct val="100000"/>
              <a:buNone/>
            </a:pPr>
            <a:r>
              <a:rPr lang="ar-IQ" sz="39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 </a:t>
            </a:r>
            <a:r>
              <a:rPr lang="ar-IQ" sz="35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اولاً. الحاجات والرغبات والطلب </a:t>
            </a:r>
            <a:r>
              <a:rPr lang="ar-IQ" sz="39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a:t>
            </a:r>
          </a:p>
          <a:p>
            <a:pPr fontAlgn="base"/>
            <a:r>
              <a:rPr lang="ar-IQ" sz="30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الحاجات: </a:t>
            </a:r>
            <a:r>
              <a:rPr lang="ar-IQ" dirty="0" smtClean="0"/>
              <a:t>الأساسيات </a:t>
            </a:r>
            <a:r>
              <a:rPr lang="ar-IQ" dirty="0"/>
              <a:t>الضرورية في </a:t>
            </a:r>
            <a:r>
              <a:rPr lang="ar-IQ" dirty="0" smtClean="0"/>
              <a:t>حياة الفرد </a:t>
            </a:r>
            <a:r>
              <a:rPr lang="ar-IQ" dirty="0"/>
              <a:t>والتي </a:t>
            </a:r>
            <a:r>
              <a:rPr lang="ar-IQ" dirty="0" smtClean="0"/>
              <a:t>لايمكن </a:t>
            </a:r>
            <a:r>
              <a:rPr lang="ar-IQ" dirty="0"/>
              <a:t>الاستغناء عنها، </a:t>
            </a:r>
            <a:r>
              <a:rPr lang="ar-IQ" dirty="0" smtClean="0"/>
              <a:t>لأن فقدانها يولد </a:t>
            </a:r>
            <a:r>
              <a:rPr lang="ar-IQ" dirty="0"/>
              <a:t>العديد من </a:t>
            </a:r>
            <a:r>
              <a:rPr lang="ar-IQ" dirty="0" smtClean="0"/>
              <a:t>المشكلات .</a:t>
            </a:r>
            <a:endParaRPr lang="ar-IQ" dirty="0"/>
          </a:p>
          <a:p>
            <a:pPr fontAlgn="base"/>
            <a:r>
              <a:rPr lang="ar-IQ" dirty="0"/>
              <a:t>تنقسم الحاجات عند الإنسان من الناحية النفسية إلى خمسة عناصر طبقًا لتسلسل ماسلو الهرمي </a:t>
            </a:r>
            <a:r>
              <a:rPr lang="ar-IQ" dirty="0" smtClean="0"/>
              <a:t>للاحتياجات :</a:t>
            </a:r>
            <a:endParaRPr lang="ar-IQ" dirty="0"/>
          </a:p>
          <a:p>
            <a:pPr fontAlgn="base"/>
            <a:r>
              <a:rPr lang="ar-IQ" dirty="0"/>
              <a:t>1- الاحتياجات الفسيلوجية: الاحتياجات اللازمة لاستمرار الحياة مثل المأكل والمشرب الملبس.</a:t>
            </a:r>
          </a:p>
          <a:p>
            <a:pPr fontAlgn="base"/>
            <a:r>
              <a:rPr lang="ar-IQ" dirty="0"/>
              <a:t>2- الاحتياج للأمان: الأمان الشخصي أو الاجتماعي أو الوظيفي.</a:t>
            </a:r>
          </a:p>
          <a:p>
            <a:pPr fontAlgn="base"/>
            <a:r>
              <a:rPr lang="ar-IQ" dirty="0"/>
              <a:t>3- الاحتياجات العاطفية أو الاجتماعية: تكوين العائلة والصداقات.</a:t>
            </a:r>
          </a:p>
          <a:p>
            <a:pPr fontAlgn="base"/>
            <a:r>
              <a:rPr lang="ar-IQ" dirty="0"/>
              <a:t>4- الاحتياج للتقدير: الصورة التي ترغب في أن يراك الآخرون بها.</a:t>
            </a:r>
          </a:p>
          <a:p>
            <a:pPr fontAlgn="base"/>
            <a:r>
              <a:rPr lang="ar-IQ" dirty="0"/>
              <a:t>5- احتياجاتك لتحقيق الذات والنجاح المستمر: نهم الأشخاص لتحقيق النجاحات، وتفسِّر سعي روَّاد الأعمال الحثيث إلى تحقيق نجاحات في شتى المجالات.</a:t>
            </a:r>
          </a:p>
          <a:p>
            <a:r>
              <a:rPr lang="ar-IQ" sz="2400" dirty="0"/>
              <a:t/>
            </a:r>
            <a:br>
              <a:rPr lang="ar-IQ" sz="2400" dirty="0"/>
            </a:br>
            <a:endParaRPr lang="ar-IQ" sz="24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6363208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196752"/>
            <a:ext cx="8229600" cy="5400600"/>
          </a:xfrm>
        </p:spPr>
        <p:txBody>
          <a:bodyPr>
            <a:normAutofit/>
            <a:scene3d>
              <a:camera prst="orthographicFront"/>
              <a:lightRig rig="threePt" dir="t"/>
            </a:scene3d>
            <a:sp3d extrusionH="57150">
              <a:bevelT h="25400" prst="softRound"/>
            </a:sp3d>
          </a:bodyPr>
          <a:lstStyle/>
          <a:p>
            <a:pPr>
              <a:spcBef>
                <a:spcPct val="50000"/>
              </a:spcBef>
            </a:pPr>
            <a:r>
              <a:rPr lang="ar-IQ" sz="28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الرغبات:</a:t>
            </a:r>
            <a:r>
              <a:rPr lang="ar-SA" altLang="ar-IQ" sz="2800" dirty="0" smtClean="0">
                <a:cs typeface="Times New Roman (Arabic)" panose="02020603050405020304" pitchFamily="18" charset="0"/>
              </a:rPr>
              <a:t> </a:t>
            </a:r>
            <a:r>
              <a:rPr lang="ar-SA" altLang="ar-IQ" sz="2800" dirty="0">
                <a:cs typeface="Times New Roman (Arabic)" panose="02020603050405020304" pitchFamily="18" charset="0"/>
              </a:rPr>
              <a:t>الامنيات التي يرغب الافراد تحقيقها .</a:t>
            </a:r>
          </a:p>
          <a:p>
            <a:pPr>
              <a:spcBef>
                <a:spcPct val="50000"/>
              </a:spcBef>
            </a:pPr>
            <a:r>
              <a:rPr lang="ar-SA" altLang="ar-IQ" sz="2800" dirty="0">
                <a:cs typeface="Times New Roman (Arabic)" panose="02020603050405020304" pitchFamily="18" charset="0"/>
              </a:rPr>
              <a:t>    *- </a:t>
            </a:r>
            <a:r>
              <a:rPr lang="ar-SA" altLang="ar-IQ" dirty="0">
                <a:cs typeface="Times New Roman (Arabic)" panose="02020603050405020304" pitchFamily="18" charset="0"/>
              </a:rPr>
              <a:t>قذ تختلف من مكان لاخر .</a:t>
            </a:r>
          </a:p>
          <a:p>
            <a:pPr>
              <a:spcBef>
                <a:spcPct val="50000"/>
              </a:spcBef>
            </a:pPr>
            <a:r>
              <a:rPr lang="ar-SA" altLang="ar-IQ" dirty="0">
                <a:cs typeface="Times New Roman (Arabic)" panose="02020603050405020304" pitchFamily="18" charset="0"/>
              </a:rPr>
              <a:t>    *- يعود ذلك الى القوة التاثيرية للمجتمع والى شخصية الفرد والعائلة </a:t>
            </a:r>
            <a:r>
              <a:rPr lang="ar-SA" altLang="ar-IQ" dirty="0" smtClean="0">
                <a:cs typeface="Times New Roman (Arabic)" panose="02020603050405020304" pitchFamily="18" charset="0"/>
              </a:rPr>
              <a:t>.</a:t>
            </a:r>
            <a:endParaRPr lang="ar-IQ"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endParaRPr>
          </a:p>
          <a:p>
            <a:pPr marL="0" indent="0" algn="just">
              <a:lnSpc>
                <a:spcPct val="150000"/>
              </a:lnSpc>
              <a:buClr>
                <a:srgbClr val="000099"/>
              </a:buClr>
              <a:buNone/>
            </a:pPr>
            <a:r>
              <a:rPr lang="ar-IQ" sz="28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الطلب:</a:t>
            </a:r>
            <a:r>
              <a:rPr lang="ar-IQ" dirty="0"/>
              <a:t> القدرة الشرائية على إشباع الحاجة بالرغبة المتأججة داخل العميل، وهي عملية متغيرة وترتبط ارتباطًا وثيقًا بحالة العملاء المادية، فالجميع قد يرغب في اقتناء سيارة فيراري ولكن هناك فئة محدودة ممن تؤهلهم إمكانياتهم المادة من الحصول على تلك السيارة.</a:t>
            </a:r>
            <a:endParaRPr lang="en-US" sz="2800" b="1" dirty="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87134407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1453</TotalTime>
  <Words>860</Words>
  <Application>Microsoft Office PowerPoint</Application>
  <PresentationFormat>On-screen Show (4:3)</PresentationFormat>
  <Paragraphs>83</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PT Bold Heading</vt:lpstr>
      <vt:lpstr>Simplified Arabic</vt:lpstr>
      <vt:lpstr>Times New Roman</vt:lpstr>
      <vt:lpstr>Times New Roman (Arabic)</vt:lpstr>
      <vt:lpstr>Retrospect</vt:lpstr>
      <vt:lpstr>عنوان المحاضرة  مفهوم التسويق</vt:lpstr>
      <vt:lpstr>اهداف المحاضرة :</vt:lpstr>
      <vt:lpstr>المقدمة :</vt:lpstr>
      <vt:lpstr>مفهوم التسويق </vt:lpstr>
      <vt:lpstr>PowerPoint Presentation</vt:lpstr>
      <vt:lpstr>PowerPoint Presentation</vt:lpstr>
      <vt:lpstr>PowerPoint Presentation</vt:lpstr>
      <vt:lpstr>ألجواهر الاساسية للمفهوم الحديث للتسويق</vt:lpstr>
      <vt:lpstr>PowerPoint Presentation</vt:lpstr>
      <vt:lpstr>PowerPoint Presentation</vt:lpstr>
      <vt:lpstr>PowerPoint Presentation</vt:lpstr>
      <vt:lpstr>  رابعاً. التبادل والعلاقات:</vt:lpstr>
      <vt:lpstr>شكراً لحسن استماعكم واصغائكم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Farooq Al-wendawy</dc:creator>
  <cp:lastModifiedBy>Sabir</cp:lastModifiedBy>
  <cp:revision>121</cp:revision>
  <cp:lastPrinted>2016-02-27T22:24:22Z</cp:lastPrinted>
  <dcterms:created xsi:type="dcterms:W3CDTF">2016-02-19T18:55:48Z</dcterms:created>
  <dcterms:modified xsi:type="dcterms:W3CDTF">2022-11-29T14:54:22Z</dcterms:modified>
</cp:coreProperties>
</file>