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75" r:id="rId6"/>
    <p:sldId id="262" r:id="rId7"/>
    <p:sldId id="267" r:id="rId8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170A"/>
    <a:srgbClr val="0000CC"/>
    <a:srgbClr val="6699FF"/>
    <a:srgbClr val="000099"/>
    <a:srgbClr val="66FFFF"/>
    <a:srgbClr val="000066"/>
    <a:srgbClr val="FF4B4B"/>
    <a:srgbClr val="FF3300"/>
    <a:srgbClr val="99FF66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10" autoAdjust="0"/>
    <p:restoredTop sz="94563" autoAdjust="0"/>
  </p:normalViewPr>
  <p:slideViewPr>
    <p:cSldViewPr>
      <p:cViewPr varScale="1">
        <p:scale>
          <a:sx n="86" d="100"/>
          <a:sy n="86" d="100"/>
        </p:scale>
        <p:origin x="15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20532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3" y="3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/>
          <a:lstStyle>
            <a:lvl1pPr algn="l">
              <a:defRPr sz="1300"/>
            </a:lvl1pPr>
          </a:lstStyle>
          <a:p>
            <a:fld id="{AA13FB11-F6DA-4050-9CF2-8B5F94442072}" type="datetimeFigureOut">
              <a:rPr lang="ar-IQ" smtClean="0"/>
              <a:t>28/06/1444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7" tIns="47457" rIns="94917" bIns="47457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4917" tIns="47457" rIns="94917" bIns="47457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20532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r">
              <a:defRPr sz="13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3" y="9377318"/>
            <a:ext cx="2921582" cy="493633"/>
          </a:xfrm>
          <a:prstGeom prst="rect">
            <a:avLst/>
          </a:prstGeom>
        </p:spPr>
        <p:txBody>
          <a:bodyPr vert="horz" lIns="94917" tIns="47457" rIns="94917" bIns="47457" rtlCol="1" anchor="b"/>
          <a:lstStyle>
            <a:lvl1pPr algn="l">
              <a:defRPr sz="1300"/>
            </a:lvl1pPr>
          </a:lstStyle>
          <a:p>
            <a:fld id="{D8590C8D-BAC6-44E3-AF32-5B36B9BBD7A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590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90C8D-BAC6-44E3-AF32-5B36B9BBD7A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3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8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27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79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40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7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3021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09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4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38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95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28/06/1444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1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851648" cy="2376264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angle"/>
              <a:contourClr>
                <a:schemeClr val="tx2"/>
              </a:contourClr>
            </a:sp3d>
          </a:bodyPr>
          <a:lstStyle/>
          <a:p>
            <a:pPr algn="ctr"/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عنوان المحاضرة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ar-IQ" sz="3600" b="1" dirty="0" smtClean="0">
                <a:solidFill>
                  <a:schemeClr val="bg2">
                    <a:lumMod val="25000"/>
                  </a:schemeClr>
                </a:solidFill>
              </a:rPr>
              <a:t>التاسعة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en-US" sz="4800" dirty="0" smtClean="0">
                <a:ln>
                  <a:solidFill>
                    <a:srgbClr val="00FFCC"/>
                  </a:solidFill>
                </a:ln>
                <a:solidFill>
                  <a:srgbClr val="001848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r>
              <a:rPr lang="ar-IQ" sz="5400" b="1" dirty="0" smtClean="0">
                <a:solidFill>
                  <a:srgbClr val="90170A"/>
                </a:solidFill>
              </a:rPr>
              <a:t>اسواق المستهلك وسلوك الشراء</a:t>
            </a:r>
            <a:endParaRPr lang="ar-IQ" sz="5400" b="1" dirty="0">
              <a:ln>
                <a:solidFill>
                  <a:srgbClr val="00FFCC"/>
                </a:solidFill>
              </a:ln>
              <a:solidFill>
                <a:srgbClr val="90170A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0628" y="4797152"/>
            <a:ext cx="7854696" cy="14401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rgbClr val="7030A0"/>
                </a:solidFill>
              </a:rPr>
              <a:t>إعداد</a:t>
            </a:r>
          </a:p>
          <a:p>
            <a:pPr algn="ctr">
              <a:lnSpc>
                <a:spcPct val="80000"/>
              </a:lnSpc>
            </a:pPr>
            <a:r>
              <a:rPr lang="ar-IQ" sz="4000" b="1" dirty="0">
                <a:solidFill>
                  <a:schemeClr val="accent3">
                    <a:lumMod val="50000"/>
                  </a:schemeClr>
                </a:solidFill>
              </a:rPr>
              <a:t>م.م. مريم فخر الدين محمود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755576" y="0"/>
            <a:ext cx="7851648" cy="1503047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جامعة بغداد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كلية الادارة والاقتصاد</a:t>
            </a:r>
          </a:p>
          <a:p>
            <a:pPr algn="ctr"/>
            <a:r>
              <a:rPr lang="ar-IQ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قسم الإدارة العامة</a:t>
            </a: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8" y="44624"/>
            <a:ext cx="1512000" cy="151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صورة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96832"/>
            <a:ext cx="1440000" cy="1459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6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08012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r"/>
            <a:r>
              <a:rPr lang="ar-IQ" sz="4400" b="1" dirty="0"/>
              <a:t>اهداف المحاضرة </a:t>
            </a:r>
            <a:r>
              <a:rPr lang="ar-IQ" dirty="0"/>
              <a:t>:</a:t>
            </a:r>
            <a:endParaRPr lang="ar-IQ" sz="4400" b="1" dirty="0">
              <a:ln>
                <a:solidFill>
                  <a:srgbClr val="66FFFF"/>
                </a:solidFill>
              </a:ln>
              <a:solidFill>
                <a:srgbClr val="000099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24036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 algn="just">
              <a:lnSpc>
                <a:spcPct val="150000"/>
              </a:lnSpc>
              <a:buClr>
                <a:srgbClr val="000099"/>
              </a:buClr>
              <a:buSzPct val="100000"/>
              <a:buNone/>
            </a:pPr>
            <a:r>
              <a:rPr lang="ar-IQ" sz="33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أن يتعرف الطالب على :</a:t>
            </a:r>
            <a:endParaRPr lang="ar-IQ" sz="33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SzPct val="100000"/>
              <a:buNone/>
            </a:pP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1.مفهوم </a:t>
            </a:r>
            <a:r>
              <a:rPr lang="ar-IQ" sz="2600" b="1" dirty="0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المستهلك وسوق المستهلك.</a:t>
            </a:r>
            <a:endParaRPr lang="ar-IQ" sz="2600" b="1" dirty="0" smtClean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indent="0" algn="just">
              <a:lnSpc>
                <a:spcPct val="110000"/>
              </a:lnSpc>
              <a:buClr>
                <a:srgbClr val="000099"/>
              </a:buClr>
              <a:buNone/>
            </a:pPr>
            <a:r>
              <a:rPr lang="ar-IQ" sz="2600" b="1" smtClean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2.انواع السلع الأستهلاكية .</a:t>
            </a:r>
            <a:endParaRPr lang="ar-IQ" sz="2600" b="1" dirty="0" smtClean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03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097360"/>
            <a:ext cx="8229600" cy="576064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ar-IQ" sz="2800" b="1" dirty="0">
                <a:solidFill>
                  <a:schemeClr val="tx2"/>
                </a:solidFill>
              </a:rPr>
              <a:t>مفهوم المستهلك </a:t>
            </a:r>
            <a:r>
              <a:rPr lang="ar-IQ" sz="2800" b="1" dirty="0" smtClean="0">
                <a:solidFill>
                  <a:schemeClr val="tx2"/>
                </a:solidFill>
              </a:rPr>
              <a:t>:</a:t>
            </a:r>
            <a:r>
              <a:rPr lang="ar-IQ" dirty="0" smtClean="0">
                <a:solidFill>
                  <a:schemeClr val="tx1"/>
                </a:solidFill>
              </a:rPr>
              <a:t>هو </a:t>
            </a:r>
            <a:r>
              <a:rPr lang="ar-IQ" dirty="0">
                <a:solidFill>
                  <a:schemeClr val="tx1"/>
                </a:solidFill>
              </a:rPr>
              <a:t>ذلك الشخص الذي يقتني البضاعة أو يشتريها بهدف أشباع حاجاته المادية أو </a:t>
            </a:r>
            <a:r>
              <a:rPr lang="ar-IQ" dirty="0" smtClean="0">
                <a:solidFill>
                  <a:schemeClr val="tx1"/>
                </a:solidFill>
              </a:rPr>
              <a:t>النفسية </a:t>
            </a:r>
            <a:r>
              <a:rPr lang="ar-IQ" dirty="0">
                <a:solidFill>
                  <a:schemeClr val="tx1"/>
                </a:solidFill>
              </a:rPr>
              <a:t>أو لأفراد عائلته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sz="2400" b="1" dirty="0">
                <a:solidFill>
                  <a:schemeClr val="tx2"/>
                </a:solidFill>
              </a:rPr>
              <a:t>سوق المستهلك : </a:t>
            </a:r>
            <a:r>
              <a:rPr lang="ar-IQ" dirty="0">
                <a:solidFill>
                  <a:schemeClr val="tx1"/>
                </a:solidFill>
              </a:rPr>
              <a:t>هو ذلك السوق الذي يحتوي على السلع الأستهلاكية التي يقوم بشرائها </a:t>
            </a:r>
            <a:r>
              <a:rPr lang="ar-IQ" dirty="0" smtClean="0">
                <a:solidFill>
                  <a:schemeClr val="tx1"/>
                </a:solidFill>
              </a:rPr>
              <a:t>المستهلك </a:t>
            </a:r>
            <a:r>
              <a:rPr lang="ar-IQ" dirty="0">
                <a:solidFill>
                  <a:schemeClr val="tx1"/>
                </a:solidFill>
              </a:rPr>
              <a:t>بهدف أشباع حاجاته ورغباته الشخصية وحاجات أسرته ومن الممكن أن تكون سلع </a:t>
            </a:r>
            <a:r>
              <a:rPr lang="ar-IQ" dirty="0" smtClean="0">
                <a:solidFill>
                  <a:schemeClr val="tx1"/>
                </a:solidFill>
              </a:rPr>
              <a:t>معمرة </a:t>
            </a:r>
            <a:r>
              <a:rPr lang="ar-IQ" dirty="0">
                <a:solidFill>
                  <a:schemeClr val="tx1"/>
                </a:solidFill>
              </a:rPr>
              <a:t>أو سلع غير معمرة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u="sng" dirty="0">
                <a:solidFill>
                  <a:schemeClr val="tx1"/>
                </a:solidFill>
              </a:rPr>
              <a:t>السلع المعمرة : </a:t>
            </a:r>
            <a:r>
              <a:rPr lang="ar-IQ" dirty="0">
                <a:solidFill>
                  <a:schemeClr val="tx1"/>
                </a:solidFill>
              </a:rPr>
              <a:t>وهي تلك السلع التي يمكن الأنتفاع منها لفترة طويلة مثل التلفزيون والثلاجة </a:t>
            </a:r>
            <a:r>
              <a:rPr lang="ar-IQ" dirty="0" smtClean="0">
                <a:solidFill>
                  <a:schemeClr val="tx1"/>
                </a:solidFill>
              </a:rPr>
              <a:t>والأثاث </a:t>
            </a:r>
            <a:r>
              <a:rPr lang="ar-IQ" dirty="0">
                <a:solidFill>
                  <a:schemeClr val="tx1"/>
                </a:solidFill>
              </a:rPr>
              <a:t>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u="sng" dirty="0">
                <a:solidFill>
                  <a:schemeClr val="tx1"/>
                </a:solidFill>
              </a:rPr>
              <a:t>السلع غير معمرة : </a:t>
            </a:r>
            <a:r>
              <a:rPr lang="ar-IQ" dirty="0">
                <a:solidFill>
                  <a:schemeClr val="tx1"/>
                </a:solidFill>
              </a:rPr>
              <a:t>وهي تلك السلع التي يتم أستهلاكها في فترة قصيرة جدا مثل الطعام </a:t>
            </a:r>
            <a:r>
              <a:rPr lang="ar-IQ" dirty="0" smtClean="0">
                <a:solidFill>
                  <a:schemeClr val="tx1"/>
                </a:solidFill>
              </a:rPr>
              <a:t>والمشروبات </a:t>
            </a:r>
            <a:r>
              <a:rPr lang="ar-IQ" dirty="0">
                <a:solidFill>
                  <a:schemeClr val="tx1"/>
                </a:solidFill>
              </a:rPr>
              <a:t>والملابس </a:t>
            </a:r>
            <a:r>
              <a:rPr lang="ar-IQ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b="1" u="sng" dirty="0">
                <a:solidFill>
                  <a:schemeClr val="accent2"/>
                </a:solidFill>
              </a:rPr>
              <a:t>تتصف السلع الأستهلاكية ؟</a:t>
            </a:r>
            <a:r>
              <a:rPr lang="ar-IQ" dirty="0">
                <a:solidFill>
                  <a:schemeClr val="tx1"/>
                </a:solidFill>
              </a:rPr>
              <a:t/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أثمانها </a:t>
            </a:r>
            <a:r>
              <a:rPr lang="ar-IQ" dirty="0">
                <a:solidFill>
                  <a:schemeClr val="tx1"/>
                </a:solidFill>
              </a:rPr>
              <a:t>في الغالب تكون غير مرتفعة قياسا بما هو عليه في البضائع الصناعية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باعتها </a:t>
            </a:r>
            <a:r>
              <a:rPr lang="ar-IQ" dirty="0">
                <a:solidFill>
                  <a:schemeClr val="tx1"/>
                </a:solidFill>
              </a:rPr>
              <a:t>منتشرون بشكل واسع وكبير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تكرار </a:t>
            </a:r>
            <a:r>
              <a:rPr lang="ar-IQ" dirty="0">
                <a:solidFill>
                  <a:schemeClr val="tx1"/>
                </a:solidFill>
              </a:rPr>
              <a:t>صفقات الشراء وبشكل دوري وخصوصا للسلع غير المعمرة .</a:t>
            </a:r>
            <a:br>
              <a:rPr lang="ar-IQ" dirty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- قرار </a:t>
            </a:r>
            <a:r>
              <a:rPr lang="ar-IQ" dirty="0">
                <a:solidFill>
                  <a:schemeClr val="tx1"/>
                </a:solidFill>
              </a:rPr>
              <a:t>الشراء المتخذ من قبل المشتري في الغالب يكون بصفة عاطفية أكثر مما هو عقلاني .</a:t>
            </a:r>
            <a:br>
              <a:rPr lang="ar-IQ" dirty="0">
                <a:solidFill>
                  <a:schemeClr val="tx1"/>
                </a:solidFill>
              </a:rPr>
            </a:br>
            <a:endParaRPr lang="ar-IQ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6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92568"/>
          </a:xfrm>
        </p:spPr>
        <p:txBody>
          <a:bodyPr>
            <a:normAutofit fontScale="25000" lnSpcReduction="2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800" b="1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ar-IQ" sz="11200" b="1" dirty="0" smtClean="0">
                <a:solidFill>
                  <a:schemeClr val="bg2">
                    <a:lumMod val="50000"/>
                  </a:schemeClr>
                </a:solidFill>
              </a:rPr>
              <a:t>انواع السلع الاستهلاكية:</a:t>
            </a:r>
          </a:p>
          <a:p>
            <a:pPr marL="0" lvl="0" indent="0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42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4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ar-IQ" sz="96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ا</a:t>
            </a:r>
            <a:r>
              <a:rPr lang="ar-IQ" sz="96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ولاً:</a:t>
            </a:r>
            <a:r>
              <a:rPr lang="ar-IQ" sz="9600" b="1" dirty="0" smtClean="0">
                <a:solidFill>
                  <a:schemeClr val="accent2"/>
                </a:solidFill>
                <a:latin typeface="Arial" panose="020B0604020202020204" pitchFamily="34" charset="0"/>
                <a:cs typeface="+mj-cs"/>
              </a:rPr>
              <a:t>السلع </a:t>
            </a:r>
            <a:r>
              <a:rPr lang="ar-IQ" sz="9600" b="1" dirty="0">
                <a:solidFill>
                  <a:schemeClr val="accent2"/>
                </a:solidFill>
                <a:latin typeface="Arial" panose="020B0604020202020204" pitchFamily="34" charset="0"/>
                <a:cs typeface="+mj-cs"/>
              </a:rPr>
              <a:t>الميسرة </a:t>
            </a:r>
            <a:r>
              <a:rPr lang="ar-IQ" sz="8000" b="1" dirty="0">
                <a:solidFill>
                  <a:schemeClr val="accent2"/>
                </a:solidFill>
                <a:latin typeface="Arial" panose="020B0604020202020204" pitchFamily="34" charset="0"/>
                <a:cs typeface="+mj-cs"/>
              </a:rPr>
              <a:t>: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ويمكن تسميتها أيضا بالسلع السهلة المنال أي أن المستهلك لا يبذل جهدا كبيرا </a:t>
            </a: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في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الحصول عليها لأنها متيسرة ومتاحة بشكل كبير وواضح ومن الأمثلة الواضحة على </a:t>
            </a: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السلع الميسرة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هي السكائر والمشروبات الغازية والصحف والخبز ومن صفات هذه السلع هي </a:t>
            </a: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: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/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-أثمانها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زهيدة جدا .</a:t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-باعتها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منتشرون بشكل كبير جدا لذلك لا تتطلب جهدا في الحصول عليها .</a:t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-تتكرر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عملية شرائها وربما لأكثر من مرة في اليوم الواحد .</a:t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-لا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تحتاج الى تفكير معمق عند الشراء لأن ثمنها منخفض وليس بذا بتأثير على دخل المشتري .</a:t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-هامش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الربح قليل في الوحدة الواحدة لأنخفاض ثمنها بالأساس .</a:t>
            </a:r>
            <a:b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</a:b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-يمكن </a:t>
            </a:r>
            <a:r>
              <a:rPr lang="ar-IQ" sz="8000" dirty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أستخدام أكثر من منفذ توزيعي لغرض أيصالها للمستهلك وخصوصا باعة المفرد وذلك </a:t>
            </a:r>
            <a:r>
              <a:rPr lang="ar-IQ" sz="8000" dirty="0" smtClean="0">
                <a:solidFill>
                  <a:srgbClr val="000000"/>
                </a:solidFill>
                <a:latin typeface="Arial" panose="020B0604020202020204" pitchFamily="34" charset="0"/>
                <a:cs typeface="+mj-cs"/>
              </a:rPr>
              <a:t>لسعة أنتشارهم .</a:t>
            </a:r>
          </a:p>
          <a:p>
            <a:pPr marL="0" lvl="0" indent="0" algn="just">
              <a:lnSpc>
                <a:spcPct val="150000"/>
              </a:lnSpc>
              <a:buClr>
                <a:srgbClr val="000099"/>
              </a:buClr>
              <a:buNone/>
            </a:pPr>
            <a:r>
              <a:rPr lang="ar-IQ" sz="2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ar-IQ" sz="2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ar-IQ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3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764704"/>
            <a:ext cx="7543801" cy="510439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ar-IQ" sz="9600" b="1" dirty="0">
                <a:solidFill>
                  <a:schemeClr val="accent2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ثانياً:سلع التسوق :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هي تلك السلع التي يشتريها المستهلك بعد أجراء سلسلة من المقارنات من حيث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السعر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والنوعية ما بين عدد من المتاجر ومثال على ذلك هي الملابس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والأحذيـــــــــة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والأدوات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المنزلية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والعطور والمفروشات وتمتاز هذه السلع بالمواصفات التالية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-أثمانها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مرتفعة نسبيا قياسيا لما هو عليه بالنسبة للسلع الميسرة .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-باعتها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غالبا ما يكونون مجتمعين في مناطق معينة ومتاجرهم متقاربة وهم قليلون نسبيا .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-أن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المستهلك يجري أكثر من عملية مقارنة ما بين المتاجر للوقوف على أفضل مواصفات 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وأسعار للبضاعة المشتراة .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-تحتاج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الى تفكير أطول نسبيا عند عملية الشراء لأن أثمانها غالبا ما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تؤثرعلى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دخل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المستهلك.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-هامش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الربح فيها للوحدة يكون مناسب وجيد وهو أكثر مما عليه بالنسبة للسلع الميسرة .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-يمكن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أستخدام أكثر من منفذ توزيعي لأيصال السلع الى المستهلك الأخير .</a:t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-عمليات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شراء هذا البضائع قد لا تتكرر بشكل مستمر وربما تتباعد بين فترات زمنية تطول </a:t>
            </a:r>
            <a:r>
              <a:rPr lang="ar-IQ" sz="8000" dirty="0" smtClean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أوتقصر نسبيا . </a:t>
            </a:r>
            <a: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8000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IQ" sz="8000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ar-IQ" sz="6200" dirty="0"/>
              <a:t/>
            </a:r>
            <a:br>
              <a:rPr lang="ar-IQ" sz="6200" dirty="0"/>
            </a:br>
            <a:endParaRPr lang="ar-IQ" sz="62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667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700808"/>
            <a:ext cx="727280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400" b="1" dirty="0" smtClean="0">
                <a:solidFill>
                  <a:schemeClr val="accent1">
                    <a:lumMod val="75000"/>
                  </a:schemeClr>
                </a:solidFill>
              </a:rPr>
              <a:t>ثالثا: السلع الخاصة :</a:t>
            </a:r>
            <a:r>
              <a:rPr lang="ar-IQ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IQ" sz="2000" dirty="0" smtClean="0"/>
              <a:t>وهي </a:t>
            </a:r>
            <a:r>
              <a:rPr lang="ar-IQ" sz="2000" dirty="0"/>
              <a:t>تلك البضائع التي يبذل المشتري </a:t>
            </a:r>
            <a:r>
              <a:rPr lang="ar-IQ" sz="2000" dirty="0" smtClean="0"/>
              <a:t>جهـــــدا </a:t>
            </a:r>
            <a:r>
              <a:rPr lang="ar-IQ" sz="2000" dirty="0"/>
              <a:t>كبيرا </a:t>
            </a:r>
            <a:r>
              <a:rPr lang="ar-IQ" sz="2000" dirty="0" smtClean="0"/>
              <a:t>فــــــي </a:t>
            </a:r>
            <a:r>
              <a:rPr lang="ar-IQ" sz="2000" dirty="0"/>
              <a:t>سبيل الحصول عليها </a:t>
            </a:r>
            <a:r>
              <a:rPr lang="ar-IQ" sz="2000" dirty="0" smtClean="0"/>
              <a:t>ومن </a:t>
            </a:r>
            <a:r>
              <a:rPr lang="ar-IQ" sz="2000" dirty="0"/>
              <a:t>الأمثلة على هذه السلع هي الثلاجات والتلفزيون والسيارات وتمتاز هذه السلع بالمواصفات </a:t>
            </a:r>
            <a:r>
              <a:rPr lang="ar-IQ" sz="2000" dirty="0" smtClean="0"/>
              <a:t>التالية </a:t>
            </a:r>
            <a:r>
              <a:rPr lang="ar-IQ" sz="2000" dirty="0"/>
              <a:t>:</a:t>
            </a:r>
            <a:br>
              <a:rPr lang="ar-IQ" sz="2000" dirty="0"/>
            </a:br>
            <a:endParaRPr lang="ar-IQ" sz="2000" dirty="0" smtClean="0"/>
          </a:p>
          <a:p>
            <a:pPr algn="r"/>
            <a:r>
              <a:rPr lang="ar-IQ" sz="2000" dirty="0"/>
              <a:t>-</a:t>
            </a:r>
            <a:r>
              <a:rPr lang="ar-IQ" sz="2000" dirty="0" smtClean="0"/>
              <a:t>أسعارها </a:t>
            </a:r>
            <a:r>
              <a:rPr lang="ar-IQ" sz="2000" dirty="0"/>
              <a:t>في الغالب مرتفعة الثمن .</a:t>
            </a:r>
            <a:br>
              <a:rPr lang="ar-IQ" sz="2000" dirty="0"/>
            </a:br>
            <a:r>
              <a:rPr lang="ar-IQ" sz="2000" dirty="0" smtClean="0"/>
              <a:t>-باعتها </a:t>
            </a:r>
            <a:r>
              <a:rPr lang="ar-IQ" sz="2000" dirty="0"/>
              <a:t>منفردين في مناطق بيعية معينة أي أنهم قليلون نسبيا وحتى بالمقارنة مع باعة سلع </a:t>
            </a:r>
            <a:r>
              <a:rPr lang="ar-IQ" sz="2000" dirty="0" smtClean="0"/>
              <a:t>التسوق </a:t>
            </a:r>
            <a:r>
              <a:rPr lang="ar-IQ" sz="2000" dirty="0"/>
              <a:t>.</a:t>
            </a:r>
            <a:br>
              <a:rPr lang="ar-IQ" sz="2000" dirty="0"/>
            </a:br>
            <a:r>
              <a:rPr lang="ar-IQ" sz="2000" dirty="0" smtClean="0"/>
              <a:t>-يبذل </a:t>
            </a:r>
            <a:r>
              <a:rPr lang="ar-IQ" sz="2000" dirty="0"/>
              <a:t>المنتج جهدا واضحا في أختيار الباعة لأن البضاعة تحتاج الى مواصفات مناسبة للبائع </a:t>
            </a:r>
            <a:r>
              <a:rPr lang="ar-IQ" sz="2000" dirty="0" smtClean="0"/>
              <a:t>وقدرة </a:t>
            </a:r>
            <a:r>
              <a:rPr lang="ar-IQ" sz="2000" dirty="0"/>
              <a:t>على أنجاح السلعة في السوق .</a:t>
            </a:r>
            <a:br>
              <a:rPr lang="ar-IQ" sz="2000" dirty="0"/>
            </a:br>
            <a:r>
              <a:rPr lang="ar-IQ" sz="2000" dirty="0" smtClean="0"/>
              <a:t>-لا </a:t>
            </a:r>
            <a:r>
              <a:rPr lang="ar-IQ" sz="2000" dirty="0"/>
              <a:t>تتكرر عملية الشراء </a:t>
            </a:r>
            <a:r>
              <a:rPr lang="ar-IQ" sz="2000" dirty="0" smtClean="0"/>
              <a:t>الابفترات </a:t>
            </a:r>
            <a:r>
              <a:rPr lang="ar-IQ" sz="2000" dirty="0"/>
              <a:t>زمنية متباعدة وقد تكون طويلة جدا وتتجاوز </a:t>
            </a:r>
            <a:r>
              <a:rPr lang="ar-IQ" sz="2000" dirty="0" smtClean="0"/>
              <a:t>السنوات. -هامش </a:t>
            </a:r>
            <a:r>
              <a:rPr lang="ar-IQ" sz="2000" dirty="0"/>
              <a:t>الربح في الوحدة الواحدة عالي نسبيا ولصالح البائع .</a:t>
            </a:r>
            <a:br>
              <a:rPr lang="ar-IQ" sz="2000" dirty="0"/>
            </a:br>
            <a:r>
              <a:rPr lang="ar-IQ" sz="2000" dirty="0" smtClean="0"/>
              <a:t>-غالبا </a:t>
            </a:r>
            <a:r>
              <a:rPr lang="ar-IQ" sz="2000" dirty="0"/>
              <a:t>ما يتفق البائع والمنتج على تصميم وتنفيذ الحملة الأعلانية .</a:t>
            </a:r>
            <a:br>
              <a:rPr lang="ar-IQ" sz="2000" dirty="0"/>
            </a:br>
            <a:endParaRPr lang="ar-IQ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ar-IQ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75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5589240"/>
            <a:ext cx="8229600" cy="1800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ar-IQ" sz="6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شكراً لحسن استماعكم واصغائكم</a:t>
            </a:r>
            <a: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  <a:t/>
            </a:r>
            <a:br>
              <a:rPr lang="ar-IQ" sz="5400" b="1" i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rgbClr val="000099"/>
                </a:solidFill>
                <a:effectLst>
                  <a:glow rad="63500">
                    <a:srgbClr val="99FF66"/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PT Bold Heading" pitchFamily="2" charset="-78"/>
              </a:rPr>
            </a:br>
            <a:endParaRPr lang="ar-IQ" sz="48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glow rad="63500">
                  <a:srgbClr val="99FF66"/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9024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1573</TotalTime>
  <Words>137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PT Bold Heading</vt:lpstr>
      <vt:lpstr>Simplified Arabic</vt:lpstr>
      <vt:lpstr>Times New Roman</vt:lpstr>
      <vt:lpstr>Retrospect</vt:lpstr>
      <vt:lpstr>عنوان المحاضرة التاسعة  اسواق المستهلك وسلوك الشراء</vt:lpstr>
      <vt:lpstr>اهداف المحاضرة :</vt:lpstr>
      <vt:lpstr>PowerPoint Presentation</vt:lpstr>
      <vt:lpstr>PowerPoint Presentation</vt:lpstr>
      <vt:lpstr>PowerPoint Presentation</vt:lpstr>
      <vt:lpstr>PowerPoint Presentation</vt:lpstr>
      <vt:lpstr>شكراً لحسن استماعكم واصغائكم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Farooq Al-wendawy</dc:creator>
  <cp:lastModifiedBy>Sabir</cp:lastModifiedBy>
  <cp:revision>156</cp:revision>
  <cp:lastPrinted>2016-02-27T22:24:22Z</cp:lastPrinted>
  <dcterms:created xsi:type="dcterms:W3CDTF">2016-02-19T18:55:48Z</dcterms:created>
  <dcterms:modified xsi:type="dcterms:W3CDTF">2023-01-20T16:03:47Z</dcterms:modified>
</cp:coreProperties>
</file>