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331913" y="2459038"/>
            <a:ext cx="66246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sz="8000" b="1">
                <a:solidFill>
                  <a:srgbClr val="0000FF"/>
                </a:solidFill>
              </a:rPr>
              <a:t>المحاضرة التاسعة</a:t>
            </a:r>
          </a:p>
        </p:txBody>
      </p:sp>
    </p:spTree>
    <p:extLst>
      <p:ext uri="{BB962C8B-B14F-4D97-AF65-F5344CB8AC3E}">
        <p14:creationId xmlns:p14="http://schemas.microsoft.com/office/powerpoint/2010/main" val="2969274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6013" y="2133600"/>
            <a:ext cx="6911975" cy="2676525"/>
          </a:xfrm>
          <a:prstGeom prst="rect">
            <a:avLst/>
          </a:prstGeom>
        </p:spPr>
        <p:txBody>
          <a:bodyPr>
            <a:spAutoFit/>
          </a:bodyPr>
          <a:lstStyle/>
          <a:p>
            <a:pPr indent="-274320" algn="r" rtl="1" fontAlgn="auto">
              <a:lnSpc>
                <a:spcPct val="150000"/>
              </a:lnSpc>
              <a:spcBef>
                <a:spcPct val="20000"/>
              </a:spcBef>
              <a:spcAft>
                <a:spcPts val="0"/>
              </a:spcAft>
              <a:buFont typeface="Arial" pitchFamily="34" charset="0"/>
              <a:buChar char="•"/>
              <a:defRPr/>
            </a:pPr>
            <a:r>
              <a:rPr lang="ar-EG" sz="2800" b="1" dirty="0">
                <a:solidFill>
                  <a:srgbClr val="FF6600"/>
                </a:solidFill>
                <a:latin typeface="Garamond"/>
                <a:cs typeface="Times New Roman"/>
              </a:rPr>
              <a:t>هذه الوثيقة لا تضمن هي الأخرى تغطية خسارة العيب الذاتي للشحنة، والتأخير، ومياه الأمطار، والسرقة، والإهمال من جانب المؤمن له ووكلائه، والحجز، الحرب الأهلية، والاضطرابات الداخلية</a:t>
            </a:r>
            <a:endParaRPr lang="en-US" sz="2800" b="1" dirty="0">
              <a:solidFill>
                <a:srgbClr val="FF6600"/>
              </a:solidFill>
              <a:latin typeface="Garamond"/>
              <a:cs typeface="+mn-cs"/>
            </a:endParaRPr>
          </a:p>
        </p:txBody>
      </p:sp>
    </p:spTree>
    <p:extLst>
      <p:ext uri="{BB962C8B-B14F-4D97-AF65-F5344CB8AC3E}">
        <p14:creationId xmlns:p14="http://schemas.microsoft.com/office/powerpoint/2010/main" val="72518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25727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857250" y="928688"/>
            <a:ext cx="71437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endParaRPr lang="ar-SA" sz="6000" b="1"/>
          </a:p>
          <a:p>
            <a:pPr algn="ctr" rtl="1"/>
            <a:r>
              <a:rPr lang="ar-SA" sz="6000" b="1">
                <a:solidFill>
                  <a:srgbClr val="FF0000"/>
                </a:solidFill>
              </a:rPr>
              <a:t>تأمين النقل البري </a:t>
            </a:r>
            <a:endParaRPr lang="ar-IQ" sz="6000" b="1">
              <a:solidFill>
                <a:srgbClr val="FF0000"/>
              </a:solidFill>
            </a:endParaRPr>
          </a:p>
          <a:p>
            <a:pPr algn="ctr" rtl="1"/>
            <a:r>
              <a:rPr lang="ar-SA" sz="6000" b="1">
                <a:solidFill>
                  <a:srgbClr val="FF0000"/>
                </a:solidFill>
              </a:rPr>
              <a:t>والبحري</a:t>
            </a:r>
          </a:p>
          <a:p>
            <a:pPr algn="ctr" rtl="1"/>
            <a:endParaRPr lang="ar-SA"/>
          </a:p>
          <a:p>
            <a:pPr algn="ctr" rtl="1"/>
            <a:endParaRPr lang="ar-SA"/>
          </a:p>
        </p:txBody>
      </p:sp>
    </p:spTree>
    <p:extLst>
      <p:ext uri="{BB962C8B-B14F-4D97-AF65-F5344CB8AC3E}">
        <p14:creationId xmlns:p14="http://schemas.microsoft.com/office/powerpoint/2010/main" val="1817666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لمحتوى 2"/>
          <p:cNvSpPr>
            <a:spLocks noGrp="1"/>
          </p:cNvSpPr>
          <p:nvPr>
            <p:ph idx="4294967295"/>
          </p:nvPr>
        </p:nvSpPr>
        <p:spPr>
          <a:xfrm>
            <a:off x="0" y="928688"/>
            <a:ext cx="7416800" cy="4445000"/>
          </a:xfrm>
        </p:spPr>
        <p:txBody>
          <a:bodyPr/>
          <a:lstStyle/>
          <a:p>
            <a:pPr marL="0" indent="0" algn="ctr" rtl="1" eaLnBrk="1" hangingPunct="1">
              <a:buFont typeface="Wingdings" pitchFamily="2" charset="2"/>
              <a:buNone/>
              <a:defRPr/>
            </a:pPr>
            <a:r>
              <a:rPr lang="ar-EG" sz="2800" b="1" dirty="0" smtClean="0">
                <a:solidFill>
                  <a:srgbClr val="FF0000"/>
                </a:solidFill>
                <a:latin typeface="Arial" charset="0"/>
                <a:cs typeface="Arial" charset="0"/>
              </a:rPr>
              <a:t>أولاً: تأمين النقل البري</a:t>
            </a:r>
            <a:endParaRPr lang="en-US" sz="2800" dirty="0" smtClean="0">
              <a:solidFill>
                <a:srgbClr val="FF0000"/>
              </a:solidFill>
              <a:latin typeface="Arial" charset="0"/>
              <a:cs typeface="Arial" charset="0"/>
            </a:endParaRPr>
          </a:p>
          <a:p>
            <a:pPr marL="0" indent="-273050" algn="r" rtl="1" eaLnBrk="1" hangingPunct="1">
              <a:defRPr/>
            </a:pPr>
            <a:r>
              <a:rPr lang="ar-EG" sz="2800" b="1" dirty="0" smtClean="0">
                <a:latin typeface="Arial" charset="0"/>
                <a:cs typeface="Arial" charset="0"/>
              </a:rPr>
              <a:t>تختص وثائق تأمين النقل البري بتغطية خسائر النقل براً سواء بالسكك الحديدية أو بسيارات النقل، وتغطي هذه الوثائق الخسائر الكلية أو الجزئية التي تنتج خلال أو بسبب النقل. حيث تصدر وثيقة تأمين شحنات السكك الحديدية ووثيقة تأمين شحنات سيارات النقل ووثيقة تأمين الطرود البريدية.</a:t>
            </a:r>
            <a:endParaRPr lang="en-US" sz="2800" b="1" dirty="0" smtClean="0">
              <a:latin typeface="Arial" charset="0"/>
              <a:cs typeface="Arial" charset="0"/>
            </a:endParaRPr>
          </a:p>
        </p:txBody>
      </p:sp>
    </p:spTree>
    <p:extLst>
      <p:ext uri="{BB962C8B-B14F-4D97-AF65-F5344CB8AC3E}">
        <p14:creationId xmlns:p14="http://schemas.microsoft.com/office/powerpoint/2010/main" val="303261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403350" y="2112963"/>
            <a:ext cx="6481763" cy="259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73050" algn="r" rtl="1">
              <a:lnSpc>
                <a:spcPct val="150000"/>
              </a:lnSpc>
              <a:spcBef>
                <a:spcPct val="20000"/>
              </a:spcBef>
              <a:buFont typeface="Wingdings" pitchFamily="2" charset="2"/>
              <a:buChar char="v"/>
            </a:pPr>
            <a:r>
              <a:rPr lang="ar-EG" sz="2800" b="1">
                <a:solidFill>
                  <a:srgbClr val="CC00FF"/>
                </a:solidFill>
                <a:latin typeface="Arial" charset="0"/>
              </a:rPr>
              <a:t>وثيقة تأمين النقل البري الموحدة تصدر بحيث تضمن الخسارة الناتجة عن الفقد أو التلف الكلي أو الجزئي للشحنة المؤمن عليها الناتج عن حريق أو وقوع حادث انقلاب أو خروج عربات السكك الحديدية عن قضبانها.</a:t>
            </a:r>
            <a:endParaRPr lang="en-US" sz="2800" b="1">
              <a:solidFill>
                <a:srgbClr val="CC00FF"/>
              </a:solidFill>
              <a:latin typeface="Arial" charset="0"/>
            </a:endParaRPr>
          </a:p>
        </p:txBody>
      </p:sp>
    </p:spTree>
    <p:extLst>
      <p:ext uri="{BB962C8B-B14F-4D97-AF65-F5344CB8AC3E}">
        <p14:creationId xmlns:p14="http://schemas.microsoft.com/office/powerpoint/2010/main" val="213874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عنصر نائب للمحتوى 2"/>
          <p:cNvSpPr>
            <a:spLocks noGrp="1"/>
          </p:cNvSpPr>
          <p:nvPr>
            <p:ph idx="4294967295"/>
          </p:nvPr>
        </p:nvSpPr>
        <p:spPr>
          <a:xfrm>
            <a:off x="0" y="1052513"/>
            <a:ext cx="7272338" cy="4537075"/>
          </a:xfrm>
        </p:spPr>
        <p:txBody>
          <a:bodyPr rtlCol="0">
            <a:normAutofit/>
          </a:bodyPr>
          <a:lstStyle/>
          <a:p>
            <a:pPr marL="0" indent="-274320" algn="r" rtl="1" eaLnBrk="1" fontAlgn="auto" hangingPunct="1">
              <a:spcAft>
                <a:spcPts val="0"/>
              </a:spcAft>
              <a:defRPr/>
            </a:pPr>
            <a:r>
              <a:rPr lang="ar-EG" sz="2800" b="1" dirty="0" smtClean="0">
                <a:solidFill>
                  <a:srgbClr val="0070C0"/>
                </a:solidFill>
              </a:rPr>
              <a:t>تشترط الوثيقة لسريان مفعولها أن تكون الوحدة الناقلة مشحونة بطريقة سليمة وأن تكون صالحة للقيام بالرحلة، وأن تبدأ الرحلة بعد إتمام شحنها مباشرة، الوثيقة لا تضمن فقد أو تلف الشحنة الناتج عن العيوب الذاتية لها.. كذلك الأضرار والمصروفات الناتجة عن التأخير ومياه الأمطار أو السرقة أو عدم التسليم أو العجز إلا إذا كان ذلك ناشئاً عن حادث حريق أو وقوع حادث انقلاب أو تصادم.. كذلك لا تضمن الوثيقة الفقد أو التلف الناتج عن الإهمال من جانب المؤمن له أو وكلائه كذلك المصادرة أو الحجز وكذلك ما يترتب على الحرب أو الاضطرابات الداخلية.</a:t>
            </a:r>
            <a:endParaRPr lang="en-US" sz="2800" b="1" dirty="0" smtClean="0">
              <a:solidFill>
                <a:srgbClr val="0070C0"/>
              </a:solidFill>
            </a:endParaRPr>
          </a:p>
          <a:p>
            <a:pPr marL="0" indent="-274320" algn="r" rtl="1" eaLnBrk="1" fontAlgn="auto" hangingPunct="1">
              <a:spcAft>
                <a:spcPts val="0"/>
              </a:spcAft>
              <a:buFont typeface="Arial" charset="0"/>
              <a:buNone/>
              <a:defRPr/>
            </a:pPr>
            <a:endParaRPr lang="en-US" dirty="0" smtClean="0"/>
          </a:p>
        </p:txBody>
      </p:sp>
    </p:spTree>
    <p:extLst>
      <p:ext uri="{BB962C8B-B14F-4D97-AF65-F5344CB8AC3E}">
        <p14:creationId xmlns:p14="http://schemas.microsoft.com/office/powerpoint/2010/main" val="3116447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عنصر نائب للمحتوى 2"/>
          <p:cNvSpPr>
            <a:spLocks noGrp="1"/>
          </p:cNvSpPr>
          <p:nvPr>
            <p:ph idx="4294967295"/>
          </p:nvPr>
        </p:nvSpPr>
        <p:spPr>
          <a:xfrm>
            <a:off x="0" y="1123950"/>
            <a:ext cx="7345363" cy="4752975"/>
          </a:xfrm>
        </p:spPr>
        <p:txBody>
          <a:bodyPr rtlCol="1">
            <a:normAutofit/>
          </a:bodyPr>
          <a:lstStyle/>
          <a:p>
            <a:pPr marL="0" indent="0" algn="ctr" rtl="1" eaLnBrk="1" fontAlgn="auto" hangingPunct="1">
              <a:spcAft>
                <a:spcPts val="0"/>
              </a:spcAft>
              <a:buFont typeface="Wingdings" pitchFamily="2" charset="2"/>
              <a:buNone/>
              <a:defRPr/>
            </a:pPr>
            <a:r>
              <a:rPr lang="ar-EG" sz="3100" b="1" dirty="0" smtClean="0">
                <a:solidFill>
                  <a:srgbClr val="FF0000"/>
                </a:solidFill>
                <a:latin typeface="Arial" pitchFamily="34" charset="0"/>
                <a:cs typeface="Arial" pitchFamily="34" charset="0"/>
              </a:rPr>
              <a:t>ثانياً: تأمين النقل ال</a:t>
            </a:r>
            <a:r>
              <a:rPr lang="ar-SA" sz="3100" b="1" dirty="0" smtClean="0">
                <a:solidFill>
                  <a:srgbClr val="FF0000"/>
                </a:solidFill>
                <a:latin typeface="Arial" pitchFamily="34" charset="0"/>
                <a:cs typeface="Arial" pitchFamily="34" charset="0"/>
              </a:rPr>
              <a:t>بحر</a:t>
            </a:r>
            <a:r>
              <a:rPr lang="ar-EG" sz="3100" b="1" dirty="0" smtClean="0">
                <a:solidFill>
                  <a:srgbClr val="FF0000"/>
                </a:solidFill>
                <a:latin typeface="Arial" pitchFamily="34" charset="0"/>
                <a:cs typeface="Arial" pitchFamily="34" charset="0"/>
              </a:rPr>
              <a:t>ي</a:t>
            </a:r>
            <a:endParaRPr lang="en-US" sz="3100" dirty="0" smtClean="0">
              <a:solidFill>
                <a:srgbClr val="FF0000"/>
              </a:solidFill>
              <a:latin typeface="Arial" pitchFamily="34" charset="0"/>
              <a:cs typeface="Arial" pitchFamily="34" charset="0"/>
            </a:endParaRPr>
          </a:p>
          <a:p>
            <a:pPr marL="0" indent="-274320" algn="r" rtl="1" eaLnBrk="1" fontAlgn="auto" hangingPunct="1">
              <a:spcAft>
                <a:spcPts val="0"/>
              </a:spcAft>
              <a:buFont typeface="Arial" pitchFamily="34" charset="0"/>
              <a:buChar char="•"/>
              <a:defRPr/>
            </a:pPr>
            <a:r>
              <a:rPr lang="ar-EG" sz="2800" b="1" dirty="0" smtClean="0">
                <a:solidFill>
                  <a:srgbClr val="00B0F0"/>
                </a:solidFill>
              </a:rPr>
              <a:t>تختص وثائق تأمين النقل ال</a:t>
            </a:r>
            <a:r>
              <a:rPr lang="ar-SA" sz="2800" b="1" dirty="0" smtClean="0">
                <a:solidFill>
                  <a:srgbClr val="00B0F0"/>
                </a:solidFill>
              </a:rPr>
              <a:t>بح</a:t>
            </a:r>
            <a:r>
              <a:rPr lang="ar-EG" sz="2800" b="1" dirty="0" smtClean="0">
                <a:solidFill>
                  <a:srgbClr val="00B0F0"/>
                </a:solidFill>
              </a:rPr>
              <a:t>ري بتغطية خسائر النقل بالقنوات المائية داخل البلد سواء تم ذلك عن طريق الصنادل أو المراكب البخارية أو الشراعية أو غيرها. وثائق تأمين النقل النهري تغطي خسائر أقل من تلك التي تغطيها وثائق تأمين النقل البري، فقي مصر تقتصر وثيقة تأمين النقل ال</a:t>
            </a:r>
            <a:r>
              <a:rPr lang="ar-SA" sz="2800" b="1" dirty="0" smtClean="0">
                <a:solidFill>
                  <a:srgbClr val="00B0F0"/>
                </a:solidFill>
              </a:rPr>
              <a:t>بح</a:t>
            </a:r>
            <a:r>
              <a:rPr lang="ar-EG" sz="2800" b="1" dirty="0" smtClean="0">
                <a:solidFill>
                  <a:srgbClr val="00B0F0"/>
                </a:solidFill>
              </a:rPr>
              <a:t>ري على تغطية الخسارة الكلية دون الخسارة الجزئية للبضائع أو المنقولات المشحونة.</a:t>
            </a:r>
            <a:endParaRPr lang="en-US" sz="2800" b="1" dirty="0" smtClean="0">
              <a:solidFill>
                <a:srgbClr val="00B0F0"/>
              </a:solidFill>
            </a:endParaRPr>
          </a:p>
          <a:p>
            <a:pPr marL="0" indent="-274320" algn="r" rt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607835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5213" y="1268413"/>
            <a:ext cx="6769100" cy="3970337"/>
          </a:xfrm>
          <a:prstGeom prst="rect">
            <a:avLst/>
          </a:prstGeom>
        </p:spPr>
        <p:txBody>
          <a:bodyPr>
            <a:spAutoFit/>
          </a:bodyPr>
          <a:lstStyle/>
          <a:p>
            <a:pPr indent="-274320" algn="r" rtl="1" fontAlgn="auto">
              <a:lnSpc>
                <a:spcPct val="150000"/>
              </a:lnSpc>
              <a:spcBef>
                <a:spcPct val="20000"/>
              </a:spcBef>
              <a:spcAft>
                <a:spcPts val="0"/>
              </a:spcAft>
              <a:buFont typeface="Arial" pitchFamily="34" charset="0"/>
              <a:buChar char="•"/>
              <a:defRPr/>
            </a:pPr>
            <a:r>
              <a:rPr lang="ar-EG" sz="2800" b="1" dirty="0">
                <a:solidFill>
                  <a:srgbClr val="002060"/>
                </a:solidFill>
                <a:latin typeface="Garamond"/>
                <a:cs typeface="Times New Roman"/>
              </a:rPr>
              <a:t>وثيقة النقل ال</a:t>
            </a:r>
            <a:r>
              <a:rPr lang="ar-SA" sz="2800" b="1" dirty="0">
                <a:solidFill>
                  <a:srgbClr val="002060"/>
                </a:solidFill>
                <a:latin typeface="Garamond"/>
                <a:cs typeface="Times New Roman"/>
              </a:rPr>
              <a:t>بح</a:t>
            </a:r>
            <a:r>
              <a:rPr lang="ar-EG" sz="2800" b="1" dirty="0">
                <a:solidFill>
                  <a:srgbClr val="002060"/>
                </a:solidFill>
                <a:latin typeface="Garamond"/>
                <a:cs typeface="Times New Roman"/>
              </a:rPr>
              <a:t>ري التي تصدر في مصر تغطي العقد الكلي الناتج عن حريق أو حادث ملاحي للوحدة الناقلة.. والمقصود بالفقد الكلي هو ضياع أو تلف البضاعة المؤمن عليها تلفاً كلياً بحيث تزيد تكاليف إنقاذها وتسليمها في جهة الوصول عن قيمتها عند وصلها، أو أن تصبح البضاعة مغايرة لطبيعتها الأولى.</a:t>
            </a:r>
            <a:endParaRPr lang="en-US" sz="2800" b="1" dirty="0">
              <a:solidFill>
                <a:srgbClr val="002060"/>
              </a:solidFill>
              <a:latin typeface="Garamond"/>
              <a:cs typeface="+mn-cs"/>
            </a:endParaRPr>
          </a:p>
        </p:txBody>
      </p:sp>
    </p:spTree>
    <p:extLst>
      <p:ext uri="{BB962C8B-B14F-4D97-AF65-F5344CB8AC3E}">
        <p14:creationId xmlns:p14="http://schemas.microsoft.com/office/powerpoint/2010/main" val="2854177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4294967295"/>
          </p:nvPr>
        </p:nvSpPr>
        <p:spPr>
          <a:xfrm>
            <a:off x="0" y="1628775"/>
            <a:ext cx="7272338" cy="3816350"/>
          </a:xfrm>
        </p:spPr>
        <p:txBody>
          <a:bodyPr/>
          <a:lstStyle/>
          <a:p>
            <a:pPr marL="0" indent="-273050" algn="r" rtl="1" eaLnBrk="1" hangingPunct="1">
              <a:buFont typeface="Arial" charset="0"/>
              <a:buChar char="•"/>
            </a:pPr>
            <a:r>
              <a:rPr lang="ar-EG" sz="2800" b="1" smtClean="0">
                <a:solidFill>
                  <a:srgbClr val="C00000"/>
                </a:solidFill>
              </a:rPr>
              <a:t>ويشترط لسريان مفعول الوثيقة نفس الشروط السابق الإشارة إليها بالنسبة لوثيقة التأمين البري وهي أن تكون الوحدة الناقلة مشحونة بطريقة سليمة، وإلا تزيد حمولتها على الحد المقرر لها، وأن تكون صالحة للقيام بالرحلة،وأن تبدأ رحلتها بعد إتمام شحنها مباشرة.</a:t>
            </a:r>
            <a:endParaRPr lang="en-US" sz="2800" b="1" smtClean="0">
              <a:solidFill>
                <a:srgbClr val="C00000"/>
              </a:solidFill>
            </a:endParaRPr>
          </a:p>
        </p:txBody>
      </p:sp>
    </p:spTree>
    <p:extLst>
      <p:ext uri="{BB962C8B-B14F-4D97-AF65-F5344CB8AC3E}">
        <p14:creationId xmlns:p14="http://schemas.microsoft.com/office/powerpoint/2010/main" val="1492306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TotalTime>
  <Words>393</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3</cp:revision>
  <dcterms:created xsi:type="dcterms:W3CDTF">2006-08-16T00:00:00Z</dcterms:created>
  <dcterms:modified xsi:type="dcterms:W3CDTF">2023-11-01T06:02:55Z</dcterms:modified>
</cp:coreProperties>
</file>