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187450" y="2636838"/>
            <a:ext cx="66976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altLang="zh-CN" sz="8000" b="1">
                <a:solidFill>
                  <a:srgbClr val="0000FF"/>
                </a:solidFill>
                <a:latin typeface="Arial" charset="0"/>
              </a:rPr>
              <a:t>المحاضرة الثالثة</a:t>
            </a:r>
          </a:p>
        </p:txBody>
      </p:sp>
    </p:spTree>
    <p:extLst>
      <p:ext uri="{BB962C8B-B14F-4D97-AF65-F5344CB8AC3E}">
        <p14:creationId xmlns:p14="http://schemas.microsoft.com/office/powerpoint/2010/main" val="772462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4294967295"/>
          </p:nvPr>
        </p:nvSpPr>
        <p:spPr>
          <a:xfrm>
            <a:off x="0" y="1125538"/>
            <a:ext cx="7273925" cy="4464050"/>
          </a:xfrm>
        </p:spPr>
        <p:txBody>
          <a:bodyPr rtlCol="1">
            <a:normAutofit fontScale="77500" lnSpcReduction="20000"/>
          </a:bodyPr>
          <a:lstStyle/>
          <a:p>
            <a:pPr marL="0" indent="-274320" algn="r" rtl="1" eaLnBrk="1" fontAlgn="auto" hangingPunct="1">
              <a:lnSpc>
                <a:spcPct val="120000"/>
              </a:lnSpc>
              <a:spcAft>
                <a:spcPts val="0"/>
              </a:spcAft>
              <a:buFont typeface="Arial" pitchFamily="34" charset="0"/>
              <a:buChar char="•"/>
              <a:defRPr/>
            </a:pPr>
            <a:r>
              <a:rPr lang="ar-EG" altLang="zh-CN" sz="2800" b="1" dirty="0" smtClean="0">
                <a:solidFill>
                  <a:srgbClr val="C00000"/>
                </a:solidFill>
              </a:rPr>
              <a:t>يطلق على القائم بإدارة الخطر عادة "مدير الأخطار" ويقصد بمدير الأخطار الشخص أو الهيئة التي تأخذ وعلى عاتقها التفكير في إدارة الأخطار أو إبداء النصيحة في الطريقة المثلى لإدارتها ومجابهتها المدير المالي في المشروع التجاري والمدير الفني في المشروع الصناعي يمكن أن يمارساً وظيفة مدير الأخطار كل في مجال قراراته واختصاصاته، كما يمكن أن يلجأ كل منهما إلى شخص أو هيئة متخصصة في إدارة الأخطار المالية والصناعية بإدارة أخطار المشروع.</a:t>
            </a:r>
            <a:endParaRPr lang="ar-SA" altLang="zh-CN" sz="2800" b="1" dirty="0" smtClean="0">
              <a:solidFill>
                <a:srgbClr val="C00000"/>
              </a:solidFill>
            </a:endParaRPr>
          </a:p>
          <a:p>
            <a:pPr marL="0" indent="-274320" algn="r" rtl="1" eaLnBrk="1" fontAlgn="auto" hangingPunct="1">
              <a:lnSpc>
                <a:spcPct val="120000"/>
              </a:lnSpc>
              <a:spcAft>
                <a:spcPts val="0"/>
              </a:spcAft>
              <a:buFont typeface="Arial" pitchFamily="34" charset="0"/>
              <a:buNone/>
              <a:defRPr/>
            </a:pPr>
            <a:endParaRPr lang="ar-EG" altLang="zh-CN" sz="2400" dirty="0" smtClean="0"/>
          </a:p>
          <a:p>
            <a:pPr marL="0" indent="-274320" algn="r" rtl="1" eaLnBrk="1" fontAlgn="auto" hangingPunct="1">
              <a:lnSpc>
                <a:spcPct val="120000"/>
              </a:lnSpc>
              <a:spcAft>
                <a:spcPts val="0"/>
              </a:spcAft>
              <a:buFont typeface="Arial" pitchFamily="34" charset="0"/>
              <a:buChar char="•"/>
              <a:defRPr/>
            </a:pPr>
            <a:r>
              <a:rPr lang="ar-EG" altLang="zh-CN" sz="2800" b="1" dirty="0" smtClean="0">
                <a:solidFill>
                  <a:schemeClr val="accent3">
                    <a:lumMod val="50000"/>
                  </a:schemeClr>
                </a:solidFill>
              </a:rPr>
              <a:t>أصبحت وظيفة مدير الأخطار متبلورة ومتخصصة لدرجة أن المشروعات أصبحت تلجأ إلى فنيين متخصصين في مهنة إدارة الأخطار، وفي المشروعات التجارية والصناعية الكبيرة أصبحت وظيفة مدير الأخطار لا تقل أهمية عن وظيفة المدير المالي، وبذلك أصبحت إدارة الأخطار من الوظائف الإدارية الهامة.</a:t>
            </a:r>
            <a:endParaRPr lang="en-US" sz="2800" b="1" dirty="0" smtClean="0">
              <a:solidFill>
                <a:schemeClr val="accent3">
                  <a:lumMod val="50000"/>
                </a:schemeClr>
              </a:solidFill>
            </a:endParaRPr>
          </a:p>
        </p:txBody>
      </p:sp>
    </p:spTree>
    <p:extLst>
      <p:ext uri="{BB962C8B-B14F-4D97-AF65-F5344CB8AC3E}">
        <p14:creationId xmlns:p14="http://schemas.microsoft.com/office/powerpoint/2010/main" val="1413640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4294967295"/>
          </p:nvPr>
        </p:nvSpPr>
        <p:spPr>
          <a:xfrm>
            <a:off x="0" y="1052513"/>
            <a:ext cx="7056438" cy="4392612"/>
          </a:xfrm>
        </p:spPr>
        <p:txBody>
          <a:bodyPr rtlCol="1">
            <a:noAutofit/>
          </a:bodyPr>
          <a:lstStyle/>
          <a:p>
            <a:pPr marL="0" indent="-274320" algn="r" rtl="1" eaLnBrk="1" fontAlgn="auto" hangingPunct="1">
              <a:spcAft>
                <a:spcPts val="0"/>
              </a:spcAft>
              <a:buFont typeface="Arial" pitchFamily="34" charset="0"/>
              <a:buNone/>
              <a:defRPr/>
            </a:pPr>
            <a:r>
              <a:rPr lang="ar-SA" altLang="zh-CN" sz="2400" b="1" dirty="0" smtClean="0"/>
              <a:t> </a:t>
            </a:r>
            <a:r>
              <a:rPr lang="ar-SA" altLang="zh-CN" sz="2400" b="1" dirty="0" smtClean="0">
                <a:solidFill>
                  <a:srgbClr val="FF0000"/>
                </a:solidFill>
              </a:rPr>
              <a:t> </a:t>
            </a:r>
            <a:r>
              <a:rPr lang="ar-EG" altLang="zh-CN" sz="2400" b="1" dirty="0" smtClean="0">
                <a:solidFill>
                  <a:srgbClr val="FF0000"/>
                </a:solidFill>
              </a:rPr>
              <a:t>وتنحصر أهم وظائف مدير الأخطار فيما يلي</a:t>
            </a:r>
            <a:r>
              <a:rPr lang="ar-SA" altLang="zh-CN" sz="2400" b="1" dirty="0" smtClean="0">
                <a:solidFill>
                  <a:srgbClr val="FF0000"/>
                </a:solidFill>
              </a:rPr>
              <a:t>:</a:t>
            </a:r>
            <a:endParaRPr lang="ar-EG" altLang="zh-CN" sz="2400" dirty="0" smtClean="0"/>
          </a:p>
          <a:p>
            <a:pPr marL="0" indent="-274320" algn="r" rtl="1" eaLnBrk="1" fontAlgn="auto" hangingPunct="1">
              <a:spcAft>
                <a:spcPts val="0"/>
              </a:spcAft>
              <a:buFont typeface="Arial" pitchFamily="34" charset="0"/>
              <a:buChar char="•"/>
              <a:defRPr/>
            </a:pPr>
            <a:r>
              <a:rPr lang="ar-EG" altLang="zh-CN" sz="2400" b="1" dirty="0" smtClean="0">
                <a:solidFill>
                  <a:srgbClr val="0070C0"/>
                </a:solidFill>
              </a:rPr>
              <a:t>تحديد أهداف إدارة الأخطار وتقرير احتياجات المنشأة من إدارة الخطر، </a:t>
            </a:r>
            <a:r>
              <a:rPr lang="ar-IQ" altLang="zh-CN" sz="2400" b="1" dirty="0" smtClean="0">
                <a:solidFill>
                  <a:srgbClr val="0070C0"/>
                </a:solidFill>
              </a:rPr>
              <a:t>ب</a:t>
            </a:r>
            <a:r>
              <a:rPr lang="ar-EG" altLang="zh-CN" sz="2400" b="1" dirty="0" smtClean="0">
                <a:solidFill>
                  <a:srgbClr val="0070C0"/>
                </a:solidFill>
              </a:rPr>
              <a:t>تجنب الخسائر الضخمة التي تعوق المنشأة من أداء أنشطتها المختلفة أو ينتج عنها إفلاس، وأيضاً حماية العاملين بالمنشأة من أخطار العمل مثل الوفاة أو الإصابة أو المرض.</a:t>
            </a:r>
          </a:p>
          <a:p>
            <a:pPr marL="0" indent="-274320" algn="r" rtl="1" eaLnBrk="1" fontAlgn="auto" hangingPunct="1">
              <a:spcAft>
                <a:spcPts val="0"/>
              </a:spcAft>
              <a:buFont typeface="Arial" pitchFamily="34" charset="0"/>
              <a:buChar char="•"/>
              <a:defRPr/>
            </a:pPr>
            <a:r>
              <a:rPr lang="ar-EG" altLang="zh-CN" sz="2400" b="1" dirty="0" smtClean="0">
                <a:solidFill>
                  <a:schemeClr val="accent6"/>
                </a:solidFill>
              </a:rPr>
              <a:t>اكتشاف الأخطار الخاصة بكل حالة وبكل عملية على حدة وذلك عن طريق دراسة النشاط الاقتصادي الخاص بالمشروع ودراسة القرارات  الواجب اتخاذها من حين لآخر بغرض الاستمرار في النشاط.</a:t>
            </a:r>
            <a:endParaRPr lang="en-US" sz="2400" b="1" dirty="0" smtClean="0">
              <a:solidFill>
                <a:schemeClr val="accent6"/>
              </a:solidFill>
            </a:endParaRPr>
          </a:p>
        </p:txBody>
      </p:sp>
    </p:spTree>
    <p:extLst>
      <p:ext uri="{BB962C8B-B14F-4D97-AF65-F5344CB8AC3E}">
        <p14:creationId xmlns:p14="http://schemas.microsoft.com/office/powerpoint/2010/main" val="25211142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4294967295"/>
          </p:nvPr>
        </p:nvSpPr>
        <p:spPr>
          <a:xfrm>
            <a:off x="0" y="1700213"/>
            <a:ext cx="6985000" cy="3673475"/>
          </a:xfrm>
        </p:spPr>
        <p:txBody>
          <a:bodyPr/>
          <a:lstStyle/>
          <a:p>
            <a:pPr marL="609600" indent="-609600" algn="r" rtl="1" eaLnBrk="1" hangingPunct="1">
              <a:buFont typeface="Arial" charset="0"/>
              <a:buChar char="•"/>
            </a:pPr>
            <a:r>
              <a:rPr lang="ar-EG" altLang="zh-CN" sz="2400" b="1" smtClean="0">
                <a:solidFill>
                  <a:srgbClr val="B7BB05"/>
                </a:solidFill>
                <a:latin typeface="Arial" charset="0"/>
                <a:cs typeface="Arial" charset="0"/>
              </a:rPr>
              <a:t>تحليل كل خطر من الأخطار التي تم اكتشافها ومعرفة طبيعية ومسبباته وعلاقته بالأخطار الأخرى.</a:t>
            </a:r>
          </a:p>
          <a:p>
            <a:pPr marL="609600" indent="-609600" algn="r" rtl="1" eaLnBrk="1" hangingPunct="1">
              <a:buFont typeface="Arial" charset="0"/>
              <a:buChar char="•"/>
            </a:pPr>
            <a:r>
              <a:rPr lang="ar-EG" altLang="zh-CN" sz="2400" b="1" smtClean="0">
                <a:solidFill>
                  <a:srgbClr val="FF6600"/>
                </a:solidFill>
                <a:latin typeface="Arial" charset="0"/>
                <a:cs typeface="Arial" charset="0"/>
              </a:rPr>
              <a:t>قياس درجة الخطورة واحتمال الحادث وتقدير أقصى خسارة متوقعة وتوقع الخسائر سواء الحاضر أو الأجل وعمل المقارنات اللازمة بكل خطر على حدة تم  ترتيب الأخطار الموجودة لدى الفرد أو المشرع ترتيباً علمياً سليماً.</a:t>
            </a:r>
            <a:endParaRPr lang="en-US" sz="2400" b="1" smtClean="0">
              <a:solidFill>
                <a:srgbClr val="FF6600"/>
              </a:solidFill>
              <a:latin typeface="Arial" charset="0"/>
              <a:ea typeface="仿宋" pitchFamily="49" charset="-122"/>
              <a:cs typeface="Arial" charset="0"/>
            </a:endParaRPr>
          </a:p>
        </p:txBody>
      </p:sp>
    </p:spTree>
    <p:extLst>
      <p:ext uri="{BB962C8B-B14F-4D97-AF65-F5344CB8AC3E}">
        <p14:creationId xmlns:p14="http://schemas.microsoft.com/office/powerpoint/2010/main" val="1484485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1264822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2"/>
          <p:cNvSpPr>
            <a:spLocks noChangeArrowheads="1"/>
          </p:cNvSpPr>
          <p:nvPr/>
        </p:nvSpPr>
        <p:spPr bwMode="auto">
          <a:xfrm>
            <a:off x="1187450" y="2276475"/>
            <a:ext cx="6858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en-US" altLang="zh-CN" sz="5400" b="1">
                <a:latin typeface="Arial" charset="0"/>
              </a:rPr>
              <a:t/>
            </a:r>
            <a:br>
              <a:rPr lang="en-US" altLang="zh-CN" sz="5400" b="1">
                <a:latin typeface="Arial" charset="0"/>
              </a:rPr>
            </a:br>
            <a:r>
              <a:rPr lang="ar-EG" altLang="zh-CN" sz="5400" b="1">
                <a:solidFill>
                  <a:srgbClr val="0000FF"/>
                </a:solidFill>
                <a:latin typeface="Arial" charset="0"/>
              </a:rPr>
              <a:t>مواجهة وإدارة الخطر</a:t>
            </a:r>
            <a:r>
              <a:rPr lang="en-US" altLang="zh-CN" sz="5400" b="1">
                <a:solidFill>
                  <a:srgbClr val="0000FF"/>
                </a:solidFill>
                <a:latin typeface="Arial" charset="0"/>
              </a:rPr>
              <a:t> </a:t>
            </a:r>
            <a:endParaRPr lang="ar-SA" sz="5400" b="1">
              <a:solidFill>
                <a:srgbClr val="0000FF"/>
              </a:solidFill>
              <a:latin typeface="Arial" charset="0"/>
            </a:endParaRPr>
          </a:p>
        </p:txBody>
      </p:sp>
    </p:spTree>
    <p:extLst>
      <p:ext uri="{BB962C8B-B14F-4D97-AF65-F5344CB8AC3E}">
        <p14:creationId xmlns:p14="http://schemas.microsoft.com/office/powerpoint/2010/main" val="148234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1196975"/>
            <a:ext cx="7473950" cy="647700"/>
          </a:xfrm>
        </p:spPr>
        <p:txBody>
          <a:bodyPr>
            <a:normAutofit fontScale="90000"/>
          </a:bodyPr>
          <a:lstStyle/>
          <a:p>
            <a:pPr eaLnBrk="1" fontAlgn="auto" hangingPunct="1">
              <a:spcAft>
                <a:spcPts val="0"/>
              </a:spcAft>
              <a:defRPr/>
            </a:pPr>
            <a:r>
              <a:rPr lang="en-US" altLang="zh-CN" sz="4000" b="1" dirty="0" smtClean="0">
                <a:cs typeface="Times New Roman" pitchFamily="18" charset="0"/>
              </a:rPr>
              <a:t/>
            </a:r>
            <a:br>
              <a:rPr lang="en-US" altLang="zh-CN" sz="4000" b="1" dirty="0" smtClean="0">
                <a:cs typeface="Times New Roman" pitchFamily="18" charset="0"/>
              </a:rPr>
            </a:br>
            <a:r>
              <a:rPr lang="ar-EG" altLang="zh-CN" sz="4000" b="1" dirty="0" smtClean="0">
                <a:solidFill>
                  <a:srgbClr val="0000FF"/>
                </a:solidFill>
              </a:rPr>
              <a:t>مواجهة وإدارة الخطر</a:t>
            </a:r>
            <a:r>
              <a:rPr lang="en-US" altLang="zh-CN" sz="4000" dirty="0" smtClean="0">
                <a:solidFill>
                  <a:srgbClr val="0000FF"/>
                </a:solidFill>
              </a:rPr>
              <a:t> </a:t>
            </a:r>
            <a:endParaRPr lang="en-US" sz="4000" dirty="0" smtClean="0">
              <a:solidFill>
                <a:srgbClr val="0000FF"/>
              </a:solidFill>
            </a:endParaRPr>
          </a:p>
        </p:txBody>
      </p:sp>
      <p:sp>
        <p:nvSpPr>
          <p:cNvPr id="20483" name="Rectangle 3"/>
          <p:cNvSpPr>
            <a:spLocks noGrp="1" noChangeArrowheads="1"/>
          </p:cNvSpPr>
          <p:nvPr>
            <p:ph type="body" idx="4294967295"/>
          </p:nvPr>
        </p:nvSpPr>
        <p:spPr>
          <a:xfrm>
            <a:off x="2565400" y="2420938"/>
            <a:ext cx="6578600" cy="3168650"/>
          </a:xfrm>
        </p:spPr>
        <p:txBody>
          <a:bodyPr rtlCol="0">
            <a:normAutofit lnSpcReduction="10000"/>
          </a:bodyPr>
          <a:lstStyle/>
          <a:p>
            <a:pPr marL="0" indent="-274320" algn="r" rtl="1" eaLnBrk="1" fontAlgn="auto" hangingPunct="1">
              <a:spcAft>
                <a:spcPts val="0"/>
              </a:spcAft>
              <a:defRPr/>
            </a:pPr>
            <a:r>
              <a:rPr lang="ar-EG" altLang="zh-CN" sz="2600" b="1" dirty="0" smtClean="0">
                <a:solidFill>
                  <a:srgbClr val="C00000"/>
                </a:solidFill>
                <a:latin typeface="Arial" pitchFamily="34" charset="0"/>
                <a:cs typeface="Arial" pitchFamily="34" charset="0"/>
              </a:rPr>
              <a:t>يمكن تصنيف طرق مواجهة الخطر إلى خمس طرق رئيسية هي:</a:t>
            </a:r>
          </a:p>
          <a:p>
            <a:pPr marL="0" indent="-274320" algn="r" rtl="1" eaLnBrk="1" fontAlgn="auto" hangingPunct="1">
              <a:spcAft>
                <a:spcPts val="0"/>
              </a:spcAft>
              <a:defRPr/>
            </a:pPr>
            <a:r>
              <a:rPr lang="ar-EG" altLang="zh-CN" sz="2600" b="1" dirty="0" smtClean="0">
                <a:latin typeface="Arial" pitchFamily="34" charset="0"/>
                <a:cs typeface="Arial" pitchFamily="34" charset="0"/>
              </a:rPr>
              <a:t>تجنب الخطر.</a:t>
            </a:r>
          </a:p>
          <a:p>
            <a:pPr marL="0" indent="-274320" algn="r" rtl="1" eaLnBrk="1" fontAlgn="auto" hangingPunct="1">
              <a:spcAft>
                <a:spcPts val="0"/>
              </a:spcAft>
              <a:defRPr/>
            </a:pPr>
            <a:r>
              <a:rPr lang="ar-EG" altLang="zh-CN" sz="2600" b="1" dirty="0" smtClean="0">
                <a:latin typeface="Arial" pitchFamily="34" charset="0"/>
                <a:cs typeface="Arial" pitchFamily="34" charset="0"/>
              </a:rPr>
              <a:t>الاحتفاظ بالخطر.</a:t>
            </a:r>
          </a:p>
          <a:p>
            <a:pPr marL="0" indent="-274320" algn="r" rtl="1" eaLnBrk="1" fontAlgn="auto" hangingPunct="1">
              <a:spcAft>
                <a:spcPts val="0"/>
              </a:spcAft>
              <a:defRPr/>
            </a:pPr>
            <a:r>
              <a:rPr lang="ar-EG" altLang="zh-CN" sz="2600" b="1" dirty="0" smtClean="0">
                <a:latin typeface="Arial" pitchFamily="34" charset="0"/>
                <a:cs typeface="Arial" pitchFamily="34" charset="0"/>
              </a:rPr>
              <a:t>توزيع الخطر.</a:t>
            </a:r>
          </a:p>
          <a:p>
            <a:pPr marL="0" indent="-274320" algn="r" rtl="1" eaLnBrk="1" fontAlgn="auto" hangingPunct="1">
              <a:spcAft>
                <a:spcPts val="0"/>
              </a:spcAft>
              <a:defRPr/>
            </a:pPr>
            <a:r>
              <a:rPr lang="ar-EG" altLang="zh-CN" sz="2600" b="1" dirty="0" smtClean="0">
                <a:latin typeface="Arial" pitchFamily="34" charset="0"/>
                <a:cs typeface="Arial" pitchFamily="34" charset="0"/>
              </a:rPr>
              <a:t>تخفيض الخطر.</a:t>
            </a:r>
            <a:endParaRPr lang="en-US" altLang="zh-CN" sz="2600" b="1" dirty="0" smtClean="0">
              <a:latin typeface="Arial" pitchFamily="34" charset="0"/>
              <a:cs typeface="Arial" pitchFamily="34" charset="0"/>
            </a:endParaRPr>
          </a:p>
          <a:p>
            <a:pPr marL="0" indent="-274320" algn="r" rtl="1" eaLnBrk="1" fontAlgn="auto" hangingPunct="1">
              <a:spcAft>
                <a:spcPts val="0"/>
              </a:spcAft>
              <a:defRPr/>
            </a:pPr>
            <a:r>
              <a:rPr lang="ar-EG" altLang="zh-CN" sz="2600" b="1" dirty="0" smtClean="0">
                <a:latin typeface="Arial" pitchFamily="34" charset="0"/>
                <a:cs typeface="Arial" pitchFamily="34" charset="0"/>
              </a:rPr>
              <a:t>تحويل الخط</a:t>
            </a:r>
            <a:r>
              <a:rPr lang="ar-EG" altLang="zh-CN" b="1" dirty="0" smtClean="0"/>
              <a:t>ر</a:t>
            </a:r>
            <a:r>
              <a:rPr lang="es-ES_tradnl" altLang="zh-CN" b="1" dirty="0" smtClean="0"/>
              <a:t>.</a:t>
            </a:r>
            <a:r>
              <a:rPr lang="en-US" altLang="zh-CN" b="1" dirty="0" smtClean="0"/>
              <a:t> </a:t>
            </a:r>
            <a:endParaRPr lang="en-US" b="1" dirty="0" smtClean="0"/>
          </a:p>
        </p:txBody>
      </p:sp>
    </p:spTree>
    <p:extLst>
      <p:ext uri="{BB962C8B-B14F-4D97-AF65-F5344CB8AC3E}">
        <p14:creationId xmlns:p14="http://schemas.microsoft.com/office/powerpoint/2010/main" val="3442199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4294967295"/>
          </p:nvPr>
        </p:nvSpPr>
        <p:spPr>
          <a:xfrm>
            <a:off x="0" y="1052513"/>
            <a:ext cx="6769100" cy="4464050"/>
          </a:xfrm>
        </p:spPr>
        <p:txBody>
          <a:bodyPr rtlCol="1">
            <a:normAutofit fontScale="92500" lnSpcReduction="10000"/>
          </a:bodyPr>
          <a:lstStyle/>
          <a:p>
            <a:pPr marL="0" indent="-274320" algn="r" rtl="1" eaLnBrk="1" fontAlgn="auto" hangingPunct="1">
              <a:lnSpc>
                <a:spcPct val="90000"/>
              </a:lnSpc>
              <a:spcAft>
                <a:spcPts val="0"/>
              </a:spcAft>
              <a:buFont typeface="Arial" pitchFamily="34" charset="0"/>
              <a:buNone/>
              <a:defRPr/>
            </a:pPr>
            <a:r>
              <a:rPr lang="ar-SA" altLang="zh-CN" sz="2400" b="1" dirty="0" smtClean="0"/>
              <a:t>   </a:t>
            </a:r>
            <a:r>
              <a:rPr lang="ar-EG" altLang="zh-CN" sz="2400" b="1" dirty="0" smtClean="0"/>
              <a:t>1</a:t>
            </a:r>
            <a:r>
              <a:rPr lang="ar-EG" altLang="zh-CN" sz="2800" b="1" dirty="0" smtClean="0">
                <a:solidFill>
                  <a:srgbClr val="FF0000"/>
                </a:solidFill>
              </a:rPr>
              <a:t> ـ تجنب الخطر</a:t>
            </a:r>
            <a:endParaRPr lang="ar-SA" altLang="zh-CN" sz="2800" b="1" dirty="0" smtClean="0">
              <a:solidFill>
                <a:srgbClr val="FF0000"/>
              </a:solidFill>
            </a:endParaRPr>
          </a:p>
          <a:p>
            <a:pPr marL="0" indent="-274320" algn="r" rtl="1" eaLnBrk="1" fontAlgn="auto" hangingPunct="1">
              <a:lnSpc>
                <a:spcPct val="90000"/>
              </a:lnSpc>
              <a:spcAft>
                <a:spcPts val="0"/>
              </a:spcAft>
              <a:buFont typeface="Arial" pitchFamily="34" charset="0"/>
              <a:buNone/>
              <a:defRPr/>
            </a:pPr>
            <a:endParaRPr lang="ar-EG" altLang="zh-CN" sz="2800" dirty="0" smtClean="0">
              <a:solidFill>
                <a:srgbClr val="FF0000"/>
              </a:solidFill>
            </a:endParaRPr>
          </a:p>
          <a:p>
            <a:pPr marL="0" indent="-274320" algn="r" rtl="1" eaLnBrk="1" fontAlgn="auto" hangingPunct="1">
              <a:lnSpc>
                <a:spcPct val="90000"/>
              </a:lnSpc>
              <a:spcAft>
                <a:spcPts val="0"/>
              </a:spcAft>
              <a:buFont typeface="Arial" pitchFamily="34" charset="0"/>
              <a:buNone/>
              <a:defRPr/>
            </a:pPr>
            <a:r>
              <a:rPr lang="ar-EG" altLang="zh-CN" sz="2800" b="1" dirty="0" smtClean="0">
                <a:solidFill>
                  <a:srgbClr val="7030A0"/>
                </a:solidFill>
              </a:rPr>
              <a:t>تجنب الخطر يقلل من احتمال وقوع الخطر إلى الصفر إلا أنه قد يحرم المجتمع من إنتاج سلع معينة أو تقديم خدمات معينة لتجنب المسئولية أو الخوف من الخسارة.</a:t>
            </a:r>
            <a:endParaRPr lang="ar-SA" altLang="zh-CN" sz="2800" b="1" dirty="0" smtClean="0">
              <a:solidFill>
                <a:srgbClr val="7030A0"/>
              </a:solidFill>
            </a:endParaRPr>
          </a:p>
          <a:p>
            <a:pPr marL="0" indent="-274320" algn="r" rtl="1" eaLnBrk="1" fontAlgn="auto" hangingPunct="1">
              <a:lnSpc>
                <a:spcPct val="90000"/>
              </a:lnSpc>
              <a:spcAft>
                <a:spcPts val="0"/>
              </a:spcAft>
              <a:buFont typeface="Arial" pitchFamily="34" charset="0"/>
              <a:buNone/>
              <a:defRPr/>
            </a:pPr>
            <a:endParaRPr lang="ar-EG" altLang="zh-CN" sz="2400" b="1" dirty="0" smtClean="0"/>
          </a:p>
          <a:p>
            <a:pPr marL="0" indent="-274320" algn="r" rtl="1" eaLnBrk="1" fontAlgn="auto" hangingPunct="1">
              <a:lnSpc>
                <a:spcPct val="90000"/>
              </a:lnSpc>
              <a:spcAft>
                <a:spcPts val="0"/>
              </a:spcAft>
              <a:buFont typeface="Arial" pitchFamily="34" charset="0"/>
              <a:buChar char="•"/>
              <a:defRPr/>
            </a:pPr>
            <a:r>
              <a:rPr lang="ar-EG" altLang="zh-CN" sz="2800" b="1" dirty="0" smtClean="0">
                <a:solidFill>
                  <a:srgbClr val="993300"/>
                </a:solidFill>
              </a:rPr>
              <a:t>طريقة أو أسلوب تجنب الخطر هو أسلوب سلبي في التعامل مع الأخطار، وهذا الأسلوب قد يصلح في حالة الأخطار الكبيرة الحجم جداً مع ارتفاع حجم الخسارة المالية المتوقعة، تظهر تكلفة هذا الأسلوب في الأرباح الضائعة على المنشأة الاقتصادية لعدم إتخاذها القرار الاقتصادي الذي من شأنه التعامل مع الخطر بطريقة إيجابية.</a:t>
            </a:r>
            <a:endParaRPr lang="en-US" sz="2800" b="1" dirty="0" smtClean="0">
              <a:solidFill>
                <a:srgbClr val="993300"/>
              </a:solidFill>
            </a:endParaRPr>
          </a:p>
        </p:txBody>
      </p:sp>
    </p:spTree>
    <p:extLst>
      <p:ext uri="{BB962C8B-B14F-4D97-AF65-F5344CB8AC3E}">
        <p14:creationId xmlns:p14="http://schemas.microsoft.com/office/powerpoint/2010/main" val="4120415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0" y="1196975"/>
            <a:ext cx="7488238" cy="4176713"/>
          </a:xfrm>
        </p:spPr>
        <p:txBody>
          <a:bodyPr/>
          <a:lstStyle/>
          <a:p>
            <a:pPr marL="0" indent="-273050" algn="r" rtl="1" eaLnBrk="1" hangingPunct="1">
              <a:buFont typeface="Arial" charset="0"/>
              <a:buNone/>
            </a:pPr>
            <a:r>
              <a:rPr lang="ar-SA" altLang="zh-CN" sz="2400" b="1" smtClean="0">
                <a:latin typeface="Arial" charset="0"/>
                <a:cs typeface="Arial" charset="0"/>
              </a:rPr>
              <a:t>   </a:t>
            </a:r>
            <a:r>
              <a:rPr lang="ar-SA" altLang="zh-CN" sz="2400" b="1" smtClean="0">
                <a:solidFill>
                  <a:srgbClr val="FF0000"/>
                </a:solidFill>
                <a:latin typeface="Arial" charset="0"/>
                <a:cs typeface="Arial" charset="0"/>
              </a:rPr>
              <a:t>2</a:t>
            </a:r>
            <a:r>
              <a:rPr lang="ar-EG" altLang="zh-CN" sz="2400" b="1" smtClean="0">
                <a:solidFill>
                  <a:srgbClr val="FF0000"/>
                </a:solidFill>
                <a:latin typeface="Arial" charset="0"/>
                <a:cs typeface="Arial" charset="0"/>
              </a:rPr>
              <a:t>ـ الاحتفاظ بالخطر:</a:t>
            </a:r>
            <a:endParaRPr lang="ar-EG" altLang="zh-CN" sz="2400" smtClean="0">
              <a:solidFill>
                <a:srgbClr val="FF0000"/>
              </a:solidFill>
              <a:latin typeface="Arial" charset="0"/>
              <a:cs typeface="Arial" charset="0"/>
            </a:endParaRPr>
          </a:p>
          <a:p>
            <a:pPr marL="0" indent="-273050" algn="r" rtl="1" eaLnBrk="1" hangingPunct="1">
              <a:buFont typeface="Arial" charset="0"/>
              <a:buNone/>
            </a:pPr>
            <a:r>
              <a:rPr lang="ar-IQ" altLang="zh-CN" sz="2400" b="1" smtClean="0">
                <a:latin typeface="Arial" charset="0"/>
                <a:cs typeface="Arial" charset="0"/>
              </a:rPr>
              <a:t>تعد </a:t>
            </a:r>
            <a:r>
              <a:rPr lang="ar-EG" altLang="zh-CN" sz="2400" b="1" smtClean="0">
                <a:latin typeface="Arial" charset="0"/>
                <a:cs typeface="Arial" charset="0"/>
              </a:rPr>
              <a:t> من أكثر طرق مواجهة الخطر شيوعاً، ذلك أن الفرد غالبا يواجه عددا كبيرا من الأخطار، وفي معظم الأحوال لا يتخذ الفرد إجراء إيجابي لتجنب أو تقليل الخطر، طريقة الاحتفاظ بالخطر قد تستخدم في حالة الأخطار الصغيرة الحجم النادرة الحدوث على أن تكون الموارد الطبيعية لصاحب الخطر (سواء كان شخص طبيعي أو اعتباري) كافية لمواجهة الخسائر الناشئة عن تحقق الخطر.</a:t>
            </a:r>
            <a:endParaRPr lang="en-US" sz="2400" b="1" smtClean="0">
              <a:latin typeface="Arial" charset="0"/>
              <a:ea typeface="仿宋" pitchFamily="49" charset="-122"/>
              <a:cs typeface="Arial" charset="0"/>
            </a:endParaRPr>
          </a:p>
        </p:txBody>
      </p:sp>
    </p:spTree>
    <p:extLst>
      <p:ext uri="{BB962C8B-B14F-4D97-AF65-F5344CB8AC3E}">
        <p14:creationId xmlns:p14="http://schemas.microsoft.com/office/powerpoint/2010/main" val="3814556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4294967295"/>
          </p:nvPr>
        </p:nvSpPr>
        <p:spPr>
          <a:xfrm>
            <a:off x="0" y="1052513"/>
            <a:ext cx="7416800" cy="4679950"/>
          </a:xfrm>
        </p:spPr>
        <p:txBody>
          <a:bodyPr rtlCol="0">
            <a:normAutofit fontScale="92500"/>
          </a:bodyPr>
          <a:lstStyle/>
          <a:p>
            <a:pPr marL="0" indent="-274320" algn="r" rtl="1" eaLnBrk="1" fontAlgn="auto" hangingPunct="1">
              <a:lnSpc>
                <a:spcPct val="80000"/>
              </a:lnSpc>
              <a:spcAft>
                <a:spcPts val="0"/>
              </a:spcAft>
              <a:buFont typeface="Arial" charset="0"/>
              <a:buNone/>
              <a:defRPr/>
            </a:pPr>
            <a:r>
              <a:rPr lang="ar-SA" altLang="zh-CN" sz="2800" b="1" dirty="0" smtClean="0"/>
              <a:t>  </a:t>
            </a:r>
            <a:r>
              <a:rPr lang="ar-SA" altLang="zh-CN" sz="2800" b="1" dirty="0" smtClean="0">
                <a:solidFill>
                  <a:srgbClr val="FF0000"/>
                </a:solidFill>
              </a:rPr>
              <a:t>3</a:t>
            </a:r>
            <a:r>
              <a:rPr lang="ar-EG" altLang="zh-CN" sz="2800" b="1" dirty="0" smtClean="0">
                <a:solidFill>
                  <a:srgbClr val="FF0000"/>
                </a:solidFill>
              </a:rPr>
              <a:t> ـ توزيع الخطر:</a:t>
            </a:r>
            <a:endParaRPr lang="ar-IQ" altLang="zh-CN" sz="2800" b="1" dirty="0" smtClean="0"/>
          </a:p>
          <a:p>
            <a:pPr marL="0" indent="-274320" algn="r" rtl="1" eaLnBrk="1" fontAlgn="auto" hangingPunct="1">
              <a:lnSpc>
                <a:spcPct val="80000"/>
              </a:lnSpc>
              <a:spcAft>
                <a:spcPts val="0"/>
              </a:spcAft>
              <a:buFont typeface="Arial" charset="0"/>
              <a:buNone/>
              <a:defRPr/>
            </a:pPr>
            <a:r>
              <a:rPr lang="ar-EG" altLang="zh-CN" sz="2800" b="1" dirty="0" smtClean="0">
                <a:solidFill>
                  <a:srgbClr val="006600"/>
                </a:solidFill>
              </a:rPr>
              <a:t>يتم توزيع الخطر أو المشاركة فيه، مثال ذلك حالة الاتفاق بين مجموعة من رجال الأعمال على المشاركة في تحمل الأخطار بأن يتم تجميع استثماراتهم بحيث يتحمل كل منهم نسبة من الخطر.</a:t>
            </a:r>
            <a:endParaRPr lang="en-US" altLang="zh-CN" sz="2800" b="1" dirty="0" smtClean="0">
              <a:solidFill>
                <a:srgbClr val="006600"/>
              </a:solidFill>
            </a:endParaRPr>
          </a:p>
          <a:p>
            <a:pPr marL="0" indent="-274320" algn="r" rtl="1" eaLnBrk="1" fontAlgn="auto" hangingPunct="1">
              <a:lnSpc>
                <a:spcPct val="80000"/>
              </a:lnSpc>
              <a:spcAft>
                <a:spcPts val="0"/>
              </a:spcAft>
              <a:buFont typeface="Arial" charset="0"/>
              <a:buNone/>
              <a:defRPr/>
            </a:pPr>
            <a:endParaRPr lang="en-US" altLang="zh-CN" sz="2800" b="1" dirty="0" smtClean="0"/>
          </a:p>
          <a:p>
            <a:pPr marL="0" indent="-274320" algn="r" rtl="1" eaLnBrk="1" fontAlgn="auto" hangingPunct="1">
              <a:lnSpc>
                <a:spcPct val="80000"/>
              </a:lnSpc>
              <a:spcAft>
                <a:spcPts val="0"/>
              </a:spcAft>
              <a:buFont typeface="Arial" charset="0"/>
              <a:buNone/>
              <a:defRPr/>
            </a:pPr>
            <a:r>
              <a:rPr lang="ar-SA" altLang="zh-CN" sz="2800" b="1" dirty="0" smtClean="0">
                <a:solidFill>
                  <a:srgbClr val="FF0000"/>
                </a:solidFill>
              </a:rPr>
              <a:t>  4</a:t>
            </a:r>
            <a:r>
              <a:rPr lang="ar-EG" altLang="zh-CN" sz="2800" b="1" dirty="0" smtClean="0">
                <a:solidFill>
                  <a:srgbClr val="FF0000"/>
                </a:solidFill>
              </a:rPr>
              <a:t> ـ تخفيض الخطر:</a:t>
            </a:r>
            <a:endParaRPr lang="ar-EG" altLang="zh-CN" sz="2800" dirty="0" smtClean="0">
              <a:solidFill>
                <a:srgbClr val="FF0000"/>
              </a:solidFill>
            </a:endParaRPr>
          </a:p>
          <a:p>
            <a:pPr marL="0" indent="-274320" algn="r" rtl="1" eaLnBrk="1" fontAlgn="auto" hangingPunct="1">
              <a:lnSpc>
                <a:spcPct val="110000"/>
              </a:lnSpc>
              <a:spcAft>
                <a:spcPts val="0"/>
              </a:spcAft>
              <a:buFont typeface="Arial" charset="0"/>
              <a:buNone/>
              <a:defRPr/>
            </a:pPr>
            <a:r>
              <a:rPr lang="ar-SA" altLang="zh-CN" sz="2800" dirty="0" smtClean="0"/>
              <a:t>   </a:t>
            </a:r>
            <a:r>
              <a:rPr lang="ar-EG" altLang="zh-CN" sz="2800" b="1" dirty="0" smtClean="0">
                <a:solidFill>
                  <a:srgbClr val="00B0F0"/>
                </a:solidFill>
              </a:rPr>
              <a:t>يقصد بتخفيض الخطر اتخاذ جميع الإجراءات الممكنة لمنع أو تقليل فرص تحقق مسببات الخطر والحد من تأثيرها في حالة تحققها وذلك باستخدام مختلف الأساليب العلمية والتكنولوجية والوسائل الفنية التي من شأنها تقليل فرص حدوث ظاهرة الخطر كذلك التقليل من حجم الخسارة المتوقعة الناشئة عن حدوث تلك الظاهرة.</a:t>
            </a:r>
            <a:endParaRPr lang="en-US" sz="2800" b="1" dirty="0" smtClean="0">
              <a:solidFill>
                <a:srgbClr val="00B0F0"/>
              </a:solidFill>
            </a:endParaRPr>
          </a:p>
        </p:txBody>
      </p:sp>
    </p:spTree>
    <p:extLst>
      <p:ext uri="{BB962C8B-B14F-4D97-AF65-F5344CB8AC3E}">
        <p14:creationId xmlns:p14="http://schemas.microsoft.com/office/powerpoint/2010/main" val="23606979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4294967295"/>
          </p:nvPr>
        </p:nvSpPr>
        <p:spPr>
          <a:xfrm>
            <a:off x="2087563" y="1268413"/>
            <a:ext cx="7056437" cy="3960812"/>
          </a:xfrm>
        </p:spPr>
        <p:txBody>
          <a:bodyPr rtlCol="1">
            <a:normAutofit/>
          </a:bodyPr>
          <a:lstStyle/>
          <a:p>
            <a:pPr marL="0" indent="-274320" algn="r" rtl="1" eaLnBrk="1" fontAlgn="auto" hangingPunct="1">
              <a:lnSpc>
                <a:spcPct val="90000"/>
              </a:lnSpc>
              <a:spcAft>
                <a:spcPts val="0"/>
              </a:spcAft>
              <a:buFont typeface="Arial" pitchFamily="34" charset="0"/>
              <a:buNone/>
              <a:defRPr/>
            </a:pPr>
            <a:r>
              <a:rPr lang="ar-SA" altLang="zh-CN" sz="2800" b="1" dirty="0">
                <a:solidFill>
                  <a:srgbClr val="FF0000"/>
                </a:solidFill>
              </a:rPr>
              <a:t> </a:t>
            </a:r>
            <a:r>
              <a:rPr lang="ar-SA" altLang="zh-CN" sz="2800" b="1" dirty="0" smtClean="0">
                <a:solidFill>
                  <a:srgbClr val="FF0000"/>
                </a:solidFill>
              </a:rPr>
              <a:t> 5</a:t>
            </a:r>
            <a:r>
              <a:rPr lang="ar-EG" altLang="zh-CN" sz="2800" b="1" dirty="0" smtClean="0">
                <a:solidFill>
                  <a:srgbClr val="FF0000"/>
                </a:solidFill>
              </a:rPr>
              <a:t> ـ تحويل الخطر:</a:t>
            </a:r>
            <a:endParaRPr lang="ar-EG" altLang="zh-CN" sz="2800" dirty="0" smtClean="0">
              <a:solidFill>
                <a:srgbClr val="FF0000"/>
              </a:solidFill>
            </a:endParaRPr>
          </a:p>
          <a:p>
            <a:pPr marL="0" indent="-274320" algn="r" rtl="1" eaLnBrk="1" fontAlgn="auto" hangingPunct="1">
              <a:lnSpc>
                <a:spcPct val="90000"/>
              </a:lnSpc>
              <a:spcAft>
                <a:spcPts val="0"/>
              </a:spcAft>
              <a:buFont typeface="Arial" pitchFamily="34" charset="0"/>
              <a:buNone/>
              <a:defRPr/>
            </a:pPr>
            <a:r>
              <a:rPr lang="ar-SA" altLang="zh-CN" sz="2400" dirty="0"/>
              <a:t> </a:t>
            </a:r>
            <a:r>
              <a:rPr lang="ar-SA" altLang="zh-CN" sz="2400" dirty="0" smtClean="0"/>
              <a:t>    </a:t>
            </a:r>
          </a:p>
          <a:p>
            <a:pPr marL="0" indent="-274320" algn="r" rtl="1" eaLnBrk="1" fontAlgn="auto" hangingPunct="1">
              <a:lnSpc>
                <a:spcPct val="90000"/>
              </a:lnSpc>
              <a:spcAft>
                <a:spcPts val="0"/>
              </a:spcAft>
              <a:buFont typeface="Arial" pitchFamily="34" charset="0"/>
              <a:buNone/>
              <a:defRPr/>
            </a:pPr>
            <a:r>
              <a:rPr lang="ar-EG" altLang="zh-CN" sz="2800" b="1" dirty="0" smtClean="0"/>
              <a:t>يمكن مواجهة الخطر عن طريق تحويله أو نقله إلى طرف آخره نظير دفع مقابل معين لذلك الطرف مع احتفاظ صاحب الشيء موضوع الخطر الأصلي بملكية هذا الشيء، ويتحقق هذا التحويل بمقتضى عقود النقل أو عقود الإيجار أو عقود التشييد</a:t>
            </a:r>
            <a:r>
              <a:rPr lang="ar-IQ" altLang="zh-CN" sz="2800" b="1" dirty="0"/>
              <a:t>.</a:t>
            </a:r>
            <a:endParaRPr lang="ar-SA" altLang="zh-CN" sz="2800" b="1" dirty="0" smtClean="0"/>
          </a:p>
          <a:p>
            <a:pPr marL="0" indent="-274320" algn="r" rtl="1" eaLnBrk="1" fontAlgn="auto" hangingPunct="1">
              <a:lnSpc>
                <a:spcPct val="90000"/>
              </a:lnSpc>
              <a:spcAft>
                <a:spcPts val="0"/>
              </a:spcAft>
              <a:buFont typeface="Arial" pitchFamily="34" charset="0"/>
              <a:buNone/>
              <a:defRPr/>
            </a:pPr>
            <a:r>
              <a:rPr lang="ar-SA" altLang="zh-CN" sz="2400" dirty="0">
                <a:solidFill>
                  <a:schemeClr val="accent6">
                    <a:lumMod val="75000"/>
                  </a:schemeClr>
                </a:solidFill>
              </a:rPr>
              <a:t> </a:t>
            </a:r>
            <a:r>
              <a:rPr lang="ar-SA" altLang="zh-CN" sz="2400" dirty="0" smtClean="0">
                <a:solidFill>
                  <a:schemeClr val="accent6">
                    <a:lumMod val="75000"/>
                  </a:schemeClr>
                </a:solidFill>
              </a:rPr>
              <a:t>   </a:t>
            </a:r>
            <a:endParaRPr lang="en-US" sz="2400" b="1" dirty="0" smtClean="0">
              <a:solidFill>
                <a:schemeClr val="accent6">
                  <a:lumMod val="75000"/>
                </a:schemeClr>
              </a:solidFill>
            </a:endParaRPr>
          </a:p>
        </p:txBody>
      </p:sp>
    </p:spTree>
    <p:extLst>
      <p:ext uri="{BB962C8B-B14F-4D97-AF65-F5344CB8AC3E}">
        <p14:creationId xmlns:p14="http://schemas.microsoft.com/office/powerpoint/2010/main" val="3740202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a:xfrm>
            <a:off x="2303463" y="1341438"/>
            <a:ext cx="6840537" cy="3887787"/>
          </a:xfrm>
        </p:spPr>
        <p:txBody>
          <a:bodyPr rtlCol="1">
            <a:normAutofit fontScale="92500" lnSpcReduction="20000"/>
          </a:bodyPr>
          <a:lstStyle/>
          <a:p>
            <a:pPr marL="0" indent="-274320" algn="r" rtl="1" eaLnBrk="1" fontAlgn="auto" hangingPunct="1">
              <a:lnSpc>
                <a:spcPct val="90000"/>
              </a:lnSpc>
              <a:spcAft>
                <a:spcPts val="0"/>
              </a:spcAft>
              <a:buFont typeface="Arial" pitchFamily="34" charset="0"/>
              <a:buNone/>
              <a:defRPr/>
            </a:pPr>
            <a:r>
              <a:rPr lang="ar-EG" altLang="zh-CN" sz="3600" b="1" dirty="0" smtClean="0">
                <a:solidFill>
                  <a:srgbClr val="FF0000"/>
                </a:solidFill>
              </a:rPr>
              <a:t>إدارة الأخطار</a:t>
            </a:r>
            <a:endParaRPr lang="ar-SA" altLang="zh-CN" sz="3600" b="1" dirty="0" smtClean="0">
              <a:solidFill>
                <a:srgbClr val="FF0000"/>
              </a:solidFill>
            </a:endParaRPr>
          </a:p>
          <a:p>
            <a:pPr marL="0" indent="-274320" algn="r" rtl="1" eaLnBrk="1" fontAlgn="auto" hangingPunct="1">
              <a:lnSpc>
                <a:spcPct val="90000"/>
              </a:lnSpc>
              <a:spcAft>
                <a:spcPts val="0"/>
              </a:spcAft>
              <a:buFont typeface="Arial" pitchFamily="34" charset="0"/>
              <a:buNone/>
              <a:defRPr/>
            </a:pPr>
            <a:endParaRPr lang="ar-SA" altLang="zh-CN" sz="3600" b="1" dirty="0">
              <a:solidFill>
                <a:schemeClr val="accent6">
                  <a:lumMod val="75000"/>
                </a:schemeClr>
              </a:solidFill>
            </a:endParaRPr>
          </a:p>
          <a:p>
            <a:pPr marL="0" indent="-274320" algn="r" rtl="1" eaLnBrk="1" fontAlgn="auto" hangingPunct="1">
              <a:lnSpc>
                <a:spcPct val="110000"/>
              </a:lnSpc>
              <a:spcAft>
                <a:spcPts val="0"/>
              </a:spcAft>
              <a:buFont typeface="Arial" pitchFamily="34" charset="0"/>
              <a:buNone/>
              <a:defRPr/>
            </a:pPr>
            <a:r>
              <a:rPr lang="ar-SA" altLang="zh-CN" sz="2800" b="1" dirty="0">
                <a:solidFill>
                  <a:srgbClr val="7030A0"/>
                </a:solidFill>
                <a:latin typeface="Arial" pitchFamily="34" charset="0"/>
                <a:cs typeface="Arial" pitchFamily="34" charset="0"/>
              </a:rPr>
              <a:t> </a:t>
            </a:r>
            <a:r>
              <a:rPr lang="ar-SA" altLang="zh-CN" sz="2800" b="1" dirty="0" smtClean="0">
                <a:solidFill>
                  <a:srgbClr val="7030A0"/>
                </a:solidFill>
                <a:latin typeface="Arial" pitchFamily="34" charset="0"/>
                <a:cs typeface="Arial" pitchFamily="34" charset="0"/>
              </a:rPr>
              <a:t>   </a:t>
            </a:r>
            <a:r>
              <a:rPr lang="ar-EG" altLang="zh-CN" sz="2800" b="1" dirty="0" smtClean="0">
                <a:solidFill>
                  <a:srgbClr val="7030A0"/>
                </a:solidFill>
                <a:latin typeface="Arial" pitchFamily="34" charset="0"/>
                <a:cs typeface="Arial" pitchFamily="34" charset="0"/>
              </a:rPr>
              <a:t>إدارة الأخطار هي الأسلوب العلمي والعملي لمواجهة الأخطار الاقتصادية التي يتعرض لها الأفراد والمنشآت بأفضل الوسائل وأقل التكاليف الممكنة وذلك عن طريق اكتشاف الأخطار، وتحليل هذه الأخطار وتحديد وسائل مواجهة الأخطار مع اختيار أنسب هذه الوسائل لتحقيق الهدف المنشود وهو منع الخطر أو تقليل فرصة حدوثه أو تقليل حجم الخسارة المالية المتوقعة أو مواجهة الخسائر المالية الناشئة عن تحقق ظاهرة الخطر في صورة حادث.</a:t>
            </a:r>
            <a:endParaRPr lang="en-US" sz="2800" b="1"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23981358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8</TotalTime>
  <Words>648</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PowerPoint Presentation</vt:lpstr>
      <vt:lpstr>PowerPoint Presentation</vt:lpstr>
      <vt:lpstr>PowerPoint Presentation</vt:lpstr>
      <vt:lpstr> مواجهة وإدارة الخطر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9</cp:revision>
  <dcterms:created xsi:type="dcterms:W3CDTF">2006-08-16T00:00:00Z</dcterms:created>
  <dcterms:modified xsi:type="dcterms:W3CDTF">2023-11-01T06:03:43Z</dcterms:modified>
</cp:coreProperties>
</file>