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75" r:id="rId6"/>
    <p:sldId id="262" r:id="rId7"/>
    <p:sldId id="276" r:id="rId8"/>
    <p:sldId id="277" r:id="rId9"/>
    <p:sldId id="278" r:id="rId10"/>
    <p:sldId id="279" r:id="rId11"/>
    <p:sldId id="267" r:id="rId12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170A"/>
    <a:srgbClr val="0000CC"/>
    <a:srgbClr val="6699FF"/>
    <a:srgbClr val="000099"/>
    <a:srgbClr val="66FFFF"/>
    <a:srgbClr val="000066"/>
    <a:srgbClr val="FF4B4B"/>
    <a:srgbClr val="FF3300"/>
    <a:srgbClr val="99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10" autoAdjust="0"/>
    <p:restoredTop sz="94563" autoAdjust="0"/>
  </p:normalViewPr>
  <p:slideViewPr>
    <p:cSldViewPr>
      <p:cViewPr varScale="1">
        <p:scale>
          <a:sx n="86" d="100"/>
          <a:sy n="86" d="100"/>
        </p:scale>
        <p:origin x="15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20532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63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l">
              <a:defRPr sz="1300"/>
            </a:lvl1pPr>
          </a:lstStyle>
          <a:p>
            <a:fld id="{AA13FB11-F6DA-4050-9CF2-8B5F94442072}" type="datetimeFigureOut">
              <a:rPr lang="ar-IQ" smtClean="0"/>
              <a:t>28/06/1444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7" tIns="47457" rIns="94917" bIns="47457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4917" tIns="47457" rIns="94917" bIns="47457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20532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63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l">
              <a:defRPr sz="1300"/>
            </a:lvl1pPr>
          </a:lstStyle>
          <a:p>
            <a:fld id="{D8590C8D-BAC6-44E3-AF32-5B36B9BBD7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59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90C8D-BAC6-44E3-AF32-5B36B9BBD7A3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2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82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27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9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405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7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6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302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409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144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438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5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11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851648" cy="2376264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  <a:contourClr>
                <a:schemeClr val="tx2"/>
              </a:contourClr>
            </a:sp3d>
          </a:bodyPr>
          <a:lstStyle/>
          <a:p>
            <a:pPr algn="ctr"/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عنوان المحاضرة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الثامنة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r>
              <a:rPr lang="ar-IQ" sz="6000" b="1" dirty="0" smtClean="0">
                <a:solidFill>
                  <a:srgbClr val="90170A"/>
                </a:solidFill>
              </a:rPr>
              <a:t>تجزئة السوق</a:t>
            </a:r>
            <a:endParaRPr lang="ar-IQ" sz="6000" b="1" dirty="0">
              <a:ln>
                <a:solidFill>
                  <a:srgbClr val="00FFCC"/>
                </a:solidFill>
              </a:ln>
              <a:solidFill>
                <a:srgbClr val="90170A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0628" y="4797152"/>
            <a:ext cx="7854696" cy="14401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rgbClr val="7030A0"/>
                </a:solidFill>
              </a:rPr>
              <a:t>إعداد</a:t>
            </a:r>
          </a:p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chemeClr val="accent3">
                    <a:lumMod val="50000"/>
                  </a:schemeClr>
                </a:solidFill>
              </a:rPr>
              <a:t>م.م. مريم فخر الدين محمود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755576" y="0"/>
            <a:ext cx="7851648" cy="150304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relaxedInset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جامعة بغداد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كلية الادارة والاقتصاد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قسم الإدارة العامة</a:t>
            </a: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8" y="44624"/>
            <a:ext cx="1512000" cy="151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صورة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96832"/>
            <a:ext cx="1440000" cy="1459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66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1845734"/>
            <a:ext cx="7611184" cy="4023360"/>
          </a:xfrm>
        </p:spPr>
        <p:txBody>
          <a:bodyPr>
            <a:noAutofit/>
          </a:bodyPr>
          <a:lstStyle/>
          <a:p>
            <a:pPr algn="just"/>
            <a:r>
              <a:rPr lang="ar-IQ" sz="2400" b="1" dirty="0" smtClean="0">
                <a:solidFill>
                  <a:schemeClr val="tx1"/>
                </a:solidFill>
                <a:cs typeface="+mj-cs"/>
              </a:rPr>
              <a:t>3-أستراتيجية </a:t>
            </a:r>
            <a:r>
              <a:rPr lang="ar-IQ" sz="2400" b="1" dirty="0">
                <a:solidFill>
                  <a:schemeClr val="tx1"/>
                </a:solidFill>
                <a:cs typeface="+mj-cs"/>
              </a:rPr>
              <a:t>التمايز </a:t>
            </a:r>
            <a:r>
              <a:rPr lang="ar-IQ" sz="2400" b="1" dirty="0" smtClean="0">
                <a:solidFill>
                  <a:schemeClr val="tx1"/>
                </a:solidFill>
                <a:cs typeface="+mj-cs"/>
              </a:rPr>
              <a:t>( </a:t>
            </a:r>
            <a:r>
              <a:rPr lang="ar-IQ" sz="2400" b="1" dirty="0">
                <a:solidFill>
                  <a:schemeClr val="tx1"/>
                </a:solidFill>
                <a:cs typeface="+mj-cs"/>
              </a:rPr>
              <a:t>غير المتجانسة </a:t>
            </a:r>
            <a:r>
              <a:rPr lang="ar-IQ" sz="2400" b="1" dirty="0" smtClean="0">
                <a:solidFill>
                  <a:schemeClr val="tx1"/>
                </a:solidFill>
                <a:cs typeface="+mj-cs"/>
              </a:rPr>
              <a:t>) </a:t>
            </a:r>
            <a:r>
              <a:rPr lang="ar-IQ" sz="2400" b="1" dirty="0">
                <a:solidFill>
                  <a:schemeClr val="tx1"/>
                </a:solidFill>
                <a:cs typeface="+mj-cs"/>
              </a:rPr>
              <a:t>: </a:t>
            </a:r>
            <a:r>
              <a:rPr lang="ar-IQ" sz="2400" dirty="0">
                <a:solidFill>
                  <a:schemeClr val="tx1"/>
                </a:solidFill>
                <a:cs typeface="+mj-cs"/>
              </a:rPr>
              <a:t>تتمثل بقيام المنظمة بأعتماد مزيج تسويقي موجه لكل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جزء </a:t>
            </a:r>
            <a:r>
              <a:rPr lang="ar-IQ" sz="2400" dirty="0">
                <a:solidFill>
                  <a:schemeClr val="tx1"/>
                </a:solidFill>
                <a:cs typeface="+mj-cs"/>
              </a:rPr>
              <a:t>من السوق المستهدف وتأتي هذه الستراتيجية في مرحلة لاحقة من أعتماد أستراتيجية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التركيز </a:t>
            </a:r>
            <a:r>
              <a:rPr lang="ar-IQ" sz="2400" dirty="0">
                <a:solidFill>
                  <a:schemeClr val="tx1"/>
                </a:solidFill>
                <a:cs typeface="+mj-cs"/>
              </a:rPr>
              <a:t>أي أنها لا يمكن تطبيقها من قبل المنظمة بشكل مفاجئ دون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أعتماد الشركة </a:t>
            </a:r>
            <a:r>
              <a:rPr lang="ar-IQ" sz="2400" dirty="0">
                <a:solidFill>
                  <a:schemeClr val="tx1"/>
                </a:solidFill>
                <a:cs typeface="+mj-cs"/>
              </a:rPr>
              <a:t>لأستراتيجية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التركيز </a:t>
            </a:r>
            <a:r>
              <a:rPr lang="ar-IQ" sz="2400" dirty="0">
                <a:solidFill>
                  <a:schemeClr val="tx1"/>
                </a:solidFill>
                <a:cs typeface="+mj-cs"/>
              </a:rPr>
              <a:t>في مرحلة سابقة وهذه الأستراتيجية أعتمدت من قبل شركة </a:t>
            </a:r>
            <a:r>
              <a:rPr lang="en-US" sz="2400" dirty="0" smtClean="0">
                <a:solidFill>
                  <a:schemeClr val="tx1"/>
                </a:solidFill>
                <a:cs typeface="+mj-cs"/>
              </a:rPr>
              <a:t>(V.W)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لصناعة السيارات </a:t>
            </a:r>
            <a:r>
              <a:rPr lang="ar-IQ" sz="2400" dirty="0">
                <a:solidFill>
                  <a:schemeClr val="tx1"/>
                </a:solidFill>
                <a:cs typeface="+mj-cs"/>
              </a:rPr>
              <a:t>لمنتجات متعددة للشركة تتوجه بها الى أسواق مختلفة بأعتماد أستراتيجية مزيج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تسويقي </a:t>
            </a:r>
            <a:r>
              <a:rPr lang="ar-IQ" sz="2400" dirty="0">
                <a:solidFill>
                  <a:schemeClr val="tx1"/>
                </a:solidFill>
                <a:cs typeface="+mj-cs"/>
              </a:rPr>
              <a:t>مختلف لكل سوق تتعامل معه وتحقق الشركة من أعتمادها لهذه الستراتيجية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فرصة الحصول على تحقيق مبيعات اكبر لانها تتوجه الى افراد أو اطراف مستهدفة اكثر.</a:t>
            </a:r>
          </a:p>
        </p:txBody>
      </p:sp>
    </p:spTree>
    <p:extLst>
      <p:ext uri="{BB962C8B-B14F-4D97-AF65-F5344CB8AC3E}">
        <p14:creationId xmlns:p14="http://schemas.microsoft.com/office/powerpoint/2010/main" val="4019699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229600" cy="18002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ar-IQ" sz="6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شكراً لحسن استماعكم واصغائكم</a:t>
            </a:r>
            <a: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endParaRPr lang="ar-IQ" sz="48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glow rad="63500">
                  <a:srgbClr val="99FF66"/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90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3204" y="620688"/>
            <a:ext cx="8229600" cy="108012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/>
            <a:r>
              <a:rPr lang="ar-IQ" sz="4400" b="1" dirty="0"/>
              <a:t>اهداف المحاضرة </a:t>
            </a:r>
            <a:r>
              <a:rPr lang="ar-IQ" dirty="0"/>
              <a:t>:</a:t>
            </a:r>
            <a:endParaRPr lang="ar-IQ" sz="4400" b="1" dirty="0">
              <a:ln>
                <a:solidFill>
                  <a:srgbClr val="66FFFF"/>
                </a:solidFill>
              </a:ln>
              <a:solidFill>
                <a:srgbClr val="000099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2403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 algn="just">
              <a:lnSpc>
                <a:spcPct val="150000"/>
              </a:lnSpc>
              <a:buClr>
                <a:srgbClr val="000099"/>
              </a:buClr>
              <a:buSzPct val="100000"/>
              <a:buNone/>
            </a:pPr>
            <a:r>
              <a:rPr lang="ar-IQ" sz="33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أن يتعرف الطالب على :</a:t>
            </a:r>
            <a:endParaRPr lang="ar-IQ" sz="33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SzPct val="100000"/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1.مفهوم تجزئة السوق .</a:t>
            </a: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2.مفهوم تقسيم السوق وانواع الاسواق .</a:t>
            </a: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3.السوق المستهدفة .</a:t>
            </a:r>
            <a:endParaRPr lang="ar-IQ" sz="26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40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184" y="908720"/>
            <a:ext cx="8712968" cy="79435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>
              <a:buClr>
                <a:srgbClr val="000099"/>
              </a:buClr>
            </a:pPr>
            <a:r>
              <a:rPr lang="ar-IQ" sz="3600" b="1" dirty="0" smtClean="0">
                <a:solidFill>
                  <a:schemeClr val="bg2">
                    <a:lumMod val="50000"/>
                  </a:schemeClr>
                </a:solidFill>
              </a:rPr>
              <a:t>مفهوم تجزئة السوق</a:t>
            </a:r>
            <a:endParaRPr lang="ar-IQ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3650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>
              <a:spcBef>
                <a:spcPct val="50000"/>
              </a:spcBef>
            </a:pPr>
            <a:endParaRPr lang="ar-IQ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ar-IQ" b="1" dirty="0" smtClean="0">
                <a:solidFill>
                  <a:schemeClr val="tx1"/>
                </a:solidFill>
              </a:rPr>
              <a:t>هي العمليات المتعلقة بتجميع الأسواق على اساس الحاجات المتشابهة ولتتخذ شكلاً عنقوديـــــا متمثلة بتلك الأجزاء من السوق .</a:t>
            </a:r>
          </a:p>
          <a:p>
            <a:pPr>
              <a:spcBef>
                <a:spcPct val="50000"/>
              </a:spcBef>
            </a:pPr>
            <a:r>
              <a:rPr lang="ar-IQ" b="1" dirty="0" smtClean="0">
                <a:solidFill>
                  <a:schemeClr val="tx1"/>
                </a:solidFill>
              </a:rPr>
              <a:t>هي </a:t>
            </a:r>
            <a:r>
              <a:rPr lang="ar-IQ" b="1" dirty="0">
                <a:solidFill>
                  <a:schemeClr val="tx1"/>
                </a:solidFill>
              </a:rPr>
              <a:t>عمليات تقسيم السوق الشامل للسلع والخدمات الى أجزاء صغيرة </a:t>
            </a:r>
            <a:r>
              <a:rPr lang="ar-IQ" b="1" dirty="0" smtClean="0">
                <a:solidFill>
                  <a:schemeClr val="tx1"/>
                </a:solidFill>
              </a:rPr>
              <a:t>تكون </a:t>
            </a:r>
            <a:r>
              <a:rPr lang="ar-IQ" b="1" dirty="0">
                <a:solidFill>
                  <a:schemeClr val="tx1"/>
                </a:solidFill>
              </a:rPr>
              <a:t>مجموعات متجانسة داخليا </a:t>
            </a:r>
            <a:r>
              <a:rPr lang="ar-IQ" b="1" dirty="0"/>
              <a:t>.</a:t>
            </a:r>
            <a:br>
              <a:rPr lang="ar-IQ" b="1" dirty="0"/>
            </a:br>
            <a:endParaRPr lang="ar-IQ" b="1" dirty="0" smtClean="0"/>
          </a:p>
          <a:p>
            <a:pPr>
              <a:spcBef>
                <a:spcPct val="50000"/>
              </a:spcBef>
            </a:pPr>
            <a:r>
              <a:rPr lang="ar-IQ" altLang="ar-IQ" sz="2400" b="1" u="sng" dirty="0" smtClean="0">
                <a:solidFill>
                  <a:schemeClr val="accent1"/>
                </a:solidFill>
                <a:cs typeface="+mj-cs"/>
              </a:rPr>
              <a:t>مفهوم تقسيم السوق </a:t>
            </a:r>
          </a:p>
          <a:p>
            <a:pPr>
              <a:spcBef>
                <a:spcPct val="50000"/>
              </a:spcBef>
            </a:pPr>
            <a:r>
              <a:rPr lang="ar-IQ" altLang="ar-IQ" sz="2400" dirty="0" smtClean="0">
                <a:solidFill>
                  <a:schemeClr val="tx1"/>
                </a:solidFill>
                <a:cs typeface="+mj-cs"/>
              </a:rPr>
              <a:t>لاستكمال الصورة فيما يتعلق بتجزئة السوق، فأنه يمكن ان تقسم الى انواع مختلفـــــة وكل واحد منها لها خصوصيتها في التعامل والأطراف الذين يتعاملون في تلك السوق.</a:t>
            </a:r>
            <a:endParaRPr lang="ar-SA" altLang="ar-IQ" sz="2400" dirty="0" smtClean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865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992568"/>
          </a:xfrm>
        </p:spPr>
        <p:txBody>
          <a:bodyPr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2800" b="1" dirty="0" smtClean="0">
                <a:solidFill>
                  <a:schemeClr val="bg2">
                    <a:lumMod val="50000"/>
                  </a:schemeClr>
                </a:solidFill>
              </a:rPr>
              <a:t>     انواع الأسواق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b="1" dirty="0" smtClean="0">
                <a:solidFill>
                  <a:schemeClr val="tx1"/>
                </a:solidFill>
              </a:rPr>
              <a:t>1-أسواق </a:t>
            </a:r>
            <a:r>
              <a:rPr lang="ar-IQ" b="1" dirty="0">
                <a:solidFill>
                  <a:schemeClr val="tx1"/>
                </a:solidFill>
              </a:rPr>
              <a:t>المستهلك : </a:t>
            </a:r>
            <a:r>
              <a:rPr lang="ar-IQ" dirty="0">
                <a:solidFill>
                  <a:schemeClr val="tx1"/>
                </a:solidFill>
              </a:rPr>
              <a:t>وتتضمن المشترين من الأفراد والذين يكونون هدفهم هو أشباع حاجاتهم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الشخصية أو الأنتفاع من السلع والخدمات التي يشترونها دون أن يكون هدفهم الربح من خلال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أعادة بيعها وكما هو مثلا في أسواق الغذاء والملابس والخدمات الشخصية والمنتجات المنزلية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b="1" dirty="0" smtClean="0">
                <a:solidFill>
                  <a:schemeClr val="tx1"/>
                </a:solidFill>
              </a:rPr>
              <a:t>2-أسواق </a:t>
            </a:r>
            <a:r>
              <a:rPr lang="ar-IQ" b="1" dirty="0">
                <a:solidFill>
                  <a:schemeClr val="tx1"/>
                </a:solidFill>
              </a:rPr>
              <a:t>الأعمال : </a:t>
            </a:r>
            <a:r>
              <a:rPr lang="ar-IQ" dirty="0">
                <a:solidFill>
                  <a:schemeClr val="tx1"/>
                </a:solidFill>
              </a:rPr>
              <a:t>وهي الأسواق التي تشتري السلع والخدمات لغرض أستخدامها في مجال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الأنتاج مرة أخرى أو لأستخدامها لأغراض عامة في عمل المنظمة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b="1" dirty="0" smtClean="0">
                <a:solidFill>
                  <a:schemeClr val="tx1"/>
                </a:solidFill>
              </a:rPr>
              <a:t>3-أسواق </a:t>
            </a:r>
            <a:r>
              <a:rPr lang="ar-IQ" b="1" dirty="0">
                <a:solidFill>
                  <a:schemeClr val="tx1"/>
                </a:solidFill>
              </a:rPr>
              <a:t>أعادة البيع : </a:t>
            </a:r>
            <a:r>
              <a:rPr lang="ar-IQ" dirty="0">
                <a:solidFill>
                  <a:schemeClr val="tx1"/>
                </a:solidFill>
              </a:rPr>
              <a:t>هي تلك الأسواق التي تقوم بشراء البضاعة أو الخدمة لأعادة بيعها مرة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أخرى بهدف تحقيق الربح ويمكن تسمية هذه السوق بسوق منظمات الأعمال الى منظمات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الأعمال </a:t>
            </a:r>
            <a:r>
              <a:rPr lang="ar-IQ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B2B </a:t>
            </a:r>
            <a:r>
              <a:rPr lang="ar-IQ" dirty="0" smtClean="0">
                <a:solidFill>
                  <a:schemeClr val="tx1"/>
                </a:solidFill>
              </a:rPr>
              <a:t>).</a:t>
            </a:r>
            <a:endParaRPr lang="ar-IQ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3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00808"/>
            <a:ext cx="7543801" cy="4168286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ar-IQ" sz="2400" dirty="0"/>
              <a:t/>
            </a:r>
            <a:br>
              <a:rPr lang="ar-IQ" sz="2400" dirty="0"/>
            </a:br>
            <a:r>
              <a:rPr lang="ar-IQ" sz="2400" b="1" dirty="0" smtClean="0"/>
              <a:t>4-</a:t>
            </a:r>
            <a:r>
              <a:rPr lang="ar-IQ" b="1" dirty="0" smtClean="0"/>
              <a:t>أسواق </a:t>
            </a:r>
            <a:r>
              <a:rPr lang="ar-IQ" b="1" dirty="0"/>
              <a:t>المؤسسات : </a:t>
            </a:r>
            <a:r>
              <a:rPr lang="ar-IQ" dirty="0"/>
              <a:t>وهي تلك الأسواق التي تأخذ أشكال مختلفة ويمكن أن </a:t>
            </a:r>
            <a:r>
              <a:rPr lang="ar-IQ" dirty="0" smtClean="0"/>
              <a:t>نجدهـــــــــا </a:t>
            </a:r>
            <a:r>
              <a:rPr lang="ar-IQ" dirty="0"/>
              <a:t>في الجامعات </a:t>
            </a:r>
            <a:r>
              <a:rPr lang="ar-IQ" dirty="0" smtClean="0"/>
              <a:t>والمدارس </a:t>
            </a:r>
            <a:r>
              <a:rPr lang="ar-IQ" dirty="0"/>
              <a:t>والمستشفيات ودور التمريض والرعاية الصحية </a:t>
            </a:r>
            <a:r>
              <a:rPr lang="ar-IQ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b="1" dirty="0" smtClean="0"/>
              <a:t>5</a:t>
            </a:r>
            <a:r>
              <a:rPr lang="ar-IQ" dirty="0" smtClean="0"/>
              <a:t>-</a:t>
            </a:r>
            <a:r>
              <a:rPr lang="ar-IQ" b="1" dirty="0" smtClean="0"/>
              <a:t>أسواق </a:t>
            </a:r>
            <a:r>
              <a:rPr lang="ar-IQ" b="1" dirty="0"/>
              <a:t>الحكومة : </a:t>
            </a:r>
            <a:r>
              <a:rPr lang="ar-IQ" dirty="0"/>
              <a:t>وهي الأسواق التي تعود للدولة وتتعامل بها مع أطراف مختلفة </a:t>
            </a:r>
            <a:r>
              <a:rPr lang="ar-IQ" dirty="0" smtClean="0"/>
              <a:t>ويكـــــون 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غرضها هو شراء سلع وخدمات لأستخدامها في تقديم خدمات عامة الى المجتمع أو مناقلة السلع </a:t>
            </a:r>
            <a:br>
              <a:rPr lang="ar-IQ" dirty="0"/>
            </a:br>
            <a:r>
              <a:rPr lang="ar-IQ" dirty="0"/>
              <a:t>وتقديمها لمن يحتاجها </a:t>
            </a:r>
            <a:r>
              <a:rPr lang="ar-IQ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b="1" dirty="0" smtClean="0"/>
              <a:t>6-الأسواق </a:t>
            </a:r>
            <a:r>
              <a:rPr lang="ar-IQ" b="1" dirty="0"/>
              <a:t>الدولية : </a:t>
            </a:r>
            <a:r>
              <a:rPr lang="ar-IQ" dirty="0"/>
              <a:t>وهي تلك الأسواق التي تكون خارج الحدود الأقليمية للسوق </a:t>
            </a:r>
            <a:r>
              <a:rPr lang="ar-IQ" dirty="0" smtClean="0"/>
              <a:t>ويمكــــن </a:t>
            </a:r>
            <a:r>
              <a:rPr lang="ar-IQ" dirty="0"/>
              <a:t>أن </a:t>
            </a:r>
            <a:br>
              <a:rPr lang="ar-IQ" dirty="0"/>
            </a:br>
            <a:r>
              <a:rPr lang="ar-IQ" dirty="0"/>
              <a:t>تتضمن جميع ما سبق ذكره من أنواع للسوق وهذه الأسواق لها خصوصية في التعامل وتحكمها </a:t>
            </a:r>
            <a:br>
              <a:rPr lang="ar-IQ" dirty="0"/>
            </a:b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667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700808"/>
            <a:ext cx="727280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u="sng" dirty="0" smtClean="0">
                <a:solidFill>
                  <a:schemeClr val="accent1">
                    <a:lumMod val="75000"/>
                  </a:schemeClr>
                </a:solidFill>
              </a:rPr>
              <a:t>متطلبات تجزئة السوق</a:t>
            </a:r>
            <a:endParaRPr lang="ar-IQ" sz="28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IQ" dirty="0" smtClean="0"/>
              <a:t>-أن </a:t>
            </a:r>
            <a:r>
              <a:rPr lang="ar-IQ" dirty="0"/>
              <a:t>تكون السوق قابلة للقياس من حيث الحجم والقوة الشرائية والخصائص </a:t>
            </a:r>
            <a:r>
              <a:rPr lang="ar-IQ" dirty="0" smtClean="0"/>
              <a:t>الأخـــــــرى </a:t>
            </a:r>
            <a:r>
              <a:rPr lang="ar-IQ" dirty="0"/>
              <a:t>التي يمكن </a:t>
            </a:r>
            <a:br>
              <a:rPr lang="ar-IQ" dirty="0"/>
            </a:br>
            <a:r>
              <a:rPr lang="ar-IQ" dirty="0"/>
              <a:t>قياسها .</a:t>
            </a:r>
            <a:br>
              <a:rPr lang="ar-IQ" dirty="0"/>
            </a:br>
            <a:r>
              <a:rPr lang="ar-IQ" dirty="0" smtClean="0"/>
              <a:t>-أن </a:t>
            </a:r>
            <a:r>
              <a:rPr lang="ar-IQ" dirty="0"/>
              <a:t>تكون السوق كبيرة ومربحة وبما يكفي عند القيام بعملية التقييم للبرنامج التسويقي </a:t>
            </a:r>
            <a:r>
              <a:rPr lang="ar-IQ" dirty="0" smtClean="0"/>
              <a:t>الممـــــــــكن أعتماده </a:t>
            </a:r>
            <a:r>
              <a:rPr lang="ar-IQ" dirty="0"/>
              <a:t>وتنفيذه في تلك السوق .</a:t>
            </a:r>
            <a:br>
              <a:rPr lang="ar-IQ" dirty="0"/>
            </a:br>
            <a:r>
              <a:rPr lang="ar-IQ" dirty="0" smtClean="0"/>
              <a:t>-أمكانية </a:t>
            </a:r>
            <a:r>
              <a:rPr lang="ar-IQ" dirty="0"/>
              <a:t>الوصول الى ذلك الجزء من السوق بشكل فاعل عبر وسائل الأتصال المختلفة .</a:t>
            </a:r>
            <a:br>
              <a:rPr lang="ar-IQ" dirty="0"/>
            </a:br>
            <a:r>
              <a:rPr lang="ar-IQ" dirty="0" smtClean="0"/>
              <a:t>-أن </a:t>
            </a:r>
            <a:r>
              <a:rPr lang="ar-IQ" dirty="0"/>
              <a:t>يكون السوق متمايز </a:t>
            </a:r>
            <a:r>
              <a:rPr lang="ar-IQ" dirty="0" smtClean="0"/>
              <a:t>( </a:t>
            </a:r>
            <a:r>
              <a:rPr lang="ar-IQ" dirty="0"/>
              <a:t>متنوع </a:t>
            </a:r>
            <a:r>
              <a:rPr lang="ar-IQ" dirty="0" smtClean="0"/>
              <a:t>) </a:t>
            </a:r>
            <a:r>
              <a:rPr lang="ar-IQ" dirty="0"/>
              <a:t>بحيث يمكن الأستجابة الى مختلف عناصر برنامج </a:t>
            </a:r>
            <a:r>
              <a:rPr lang="ar-IQ" dirty="0" smtClean="0"/>
              <a:t>المزيـــــــج 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التسويقي المقرر تنفيذه في السوق .</a:t>
            </a:r>
            <a:br>
              <a:rPr lang="ar-IQ" dirty="0"/>
            </a:br>
            <a:r>
              <a:rPr lang="ar-IQ" dirty="0" smtClean="0"/>
              <a:t>-فاعلية </a:t>
            </a:r>
            <a:r>
              <a:rPr lang="ar-IQ" dirty="0"/>
              <a:t>البرنامج المعد لتجزئة السوق تؤشر من خلال قدرته على التطبيق وأن يكون </a:t>
            </a:r>
            <a:r>
              <a:rPr lang="ar-IQ" dirty="0" smtClean="0"/>
              <a:t>عمــــــلي </a:t>
            </a:r>
            <a:r>
              <a:rPr lang="ar-IQ" dirty="0"/>
              <a:t>عند </a:t>
            </a:r>
            <a:br>
              <a:rPr lang="ar-IQ" dirty="0"/>
            </a:br>
            <a:r>
              <a:rPr lang="ar-IQ" dirty="0"/>
              <a:t>التنفيذ .</a:t>
            </a:r>
            <a:br>
              <a:rPr lang="ar-IQ" dirty="0"/>
            </a:br>
            <a:r>
              <a:rPr lang="ar-IQ" b="1" dirty="0"/>
              <a:t>السوق المستهدفة : </a:t>
            </a:r>
            <a:r>
              <a:rPr lang="ar-IQ" dirty="0"/>
              <a:t>تعتبر الخطوة الأساسية والمهمة في تجزئة السوق </a:t>
            </a:r>
            <a:r>
              <a:rPr lang="ar-IQ" dirty="0" smtClean="0"/>
              <a:t>للوصــــــــــول </a:t>
            </a:r>
            <a:r>
              <a:rPr lang="ar-IQ" dirty="0"/>
              <a:t>الى ما تريد </a:t>
            </a:r>
            <a:r>
              <a:rPr lang="ar-IQ" dirty="0" smtClean="0"/>
              <a:t>المنظمة </a:t>
            </a:r>
            <a:r>
              <a:rPr lang="ar-IQ" dirty="0"/>
              <a:t>تنفيذه من أستراتيجيات تسويقية في تعاملها مع السوق والتي يمكن أن تأخذ </a:t>
            </a:r>
            <a:r>
              <a:rPr lang="ar-IQ" dirty="0" smtClean="0"/>
              <a:t>خمسة نماذج في اختيار السوق . </a:t>
            </a:r>
            <a:r>
              <a:rPr lang="ar-IQ" dirty="0"/>
              <a:t/>
            </a:r>
            <a:br>
              <a:rPr lang="ar-IQ" dirty="0"/>
            </a:br>
            <a:endParaRPr lang="ar-IQ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IQ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IQ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IQ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IQ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IQ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5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764704"/>
            <a:ext cx="7395160" cy="510439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ar-IQ" sz="2200" b="1" dirty="0" smtClean="0"/>
              <a:t>1-التركيز </a:t>
            </a:r>
            <a:r>
              <a:rPr lang="ar-IQ" sz="2200" b="1" dirty="0"/>
              <a:t>على جزء من السوق : </a:t>
            </a:r>
            <a:r>
              <a:rPr lang="ar-IQ" sz="2200" dirty="0"/>
              <a:t>على وفق هذا النموذج تقوم الشركة بأختيار جزء محدد من </a:t>
            </a:r>
            <a:br>
              <a:rPr lang="ar-IQ" sz="2200" dirty="0"/>
            </a:br>
            <a:r>
              <a:rPr lang="ar-IQ" sz="2200" dirty="0"/>
              <a:t>السوق كما هو مثلا في قيام شركة فولكس واكن بالتركيز على سوق السيارات الصغيرة والتي </a:t>
            </a:r>
            <a:br>
              <a:rPr lang="ar-IQ" sz="2200" dirty="0"/>
            </a:br>
            <a:r>
              <a:rPr lang="ar-IQ" sz="2200" dirty="0"/>
              <a:t>أستطاعت أن تحصد مكانة وقوة كبيرة في ذلك الجزء من السوق </a:t>
            </a:r>
            <a:r>
              <a:rPr lang="ar-IQ" sz="22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ar-IQ" sz="2200" dirty="0"/>
              <a:t/>
            </a:r>
            <a:br>
              <a:rPr lang="ar-IQ" sz="2200" dirty="0"/>
            </a:br>
            <a:r>
              <a:rPr lang="ar-IQ" sz="2200" b="1" dirty="0" smtClean="0"/>
              <a:t>2-أختيار </a:t>
            </a:r>
            <a:r>
              <a:rPr lang="ar-IQ" sz="2200" b="1" dirty="0"/>
              <a:t>تخصصي </a:t>
            </a:r>
            <a:r>
              <a:rPr lang="ar-IQ" sz="2200" b="1" dirty="0" smtClean="0"/>
              <a:t>: </a:t>
            </a:r>
            <a:r>
              <a:rPr lang="ar-IQ" sz="2200" dirty="0" smtClean="0"/>
              <a:t>في </a:t>
            </a:r>
            <a:r>
              <a:rPr lang="ar-IQ" sz="2200" dirty="0"/>
              <a:t>ظل هذه الستراتيجية تقوم الشركة بأختيار متخصص لعدد من أجزاء </a:t>
            </a:r>
            <a:br>
              <a:rPr lang="ar-IQ" sz="2200" dirty="0"/>
            </a:br>
            <a:r>
              <a:rPr lang="ar-IQ" sz="2200" dirty="0"/>
              <a:t>السوق ولكل جزء مستوى معين أو درجة من الجاذبية في التوجة أليه وعبر الفرص المتاحة فيه </a:t>
            </a:r>
            <a:br>
              <a:rPr lang="ar-IQ" sz="2200" dirty="0"/>
            </a:br>
            <a:r>
              <a:rPr lang="ar-IQ" sz="2200" dirty="0"/>
              <a:t>ومثال على ذلك تقوم الشركة بطرح ثلاثة منتجات في ثلاثة أسواق فعند خسارة المنتج في سوق </a:t>
            </a:r>
            <a:br>
              <a:rPr lang="ar-IQ" sz="2200" dirty="0"/>
            </a:br>
            <a:r>
              <a:rPr lang="ar-IQ" sz="2200" dirty="0"/>
              <a:t>رقم 1 والربح في سوق رقم 2 وسوق رقم 3 تكون الشركة قد وزعت حدة المخاطرة عبر </a:t>
            </a:r>
            <a:br>
              <a:rPr lang="ar-IQ" sz="2200" dirty="0"/>
            </a:br>
            <a:r>
              <a:rPr lang="ar-IQ" sz="2200" dirty="0"/>
              <a:t>المناورة .</a:t>
            </a:r>
            <a:br>
              <a:rPr lang="ar-IQ" sz="2200" dirty="0"/>
            </a:br>
            <a:r>
              <a:rPr lang="ar-IQ" sz="2200" b="1" dirty="0" smtClean="0"/>
              <a:t>3-تخصص </a:t>
            </a:r>
            <a:r>
              <a:rPr lang="ar-IQ" sz="2200" b="1" dirty="0"/>
              <a:t>في المنتج : </a:t>
            </a:r>
            <a:r>
              <a:rPr lang="ar-IQ" sz="2200" dirty="0"/>
              <a:t>تركز الشركة في أستراتيجيتها على التخصص في منتج محدد يتم التعامل </a:t>
            </a:r>
            <a:r>
              <a:rPr lang="ar-IQ" sz="2200" dirty="0" smtClean="0"/>
              <a:t>به </a:t>
            </a:r>
            <a:r>
              <a:rPr lang="ar-IQ" sz="2200" dirty="0"/>
              <a:t>في أجزاء مختلفة في السوق كما هو مثلا في شركة لأنتاج الميكروسكوب حيث تقوم بتسويقه </a:t>
            </a:r>
            <a:r>
              <a:rPr lang="ar-IQ" sz="2200" dirty="0" smtClean="0"/>
              <a:t>الى </a:t>
            </a:r>
            <a:r>
              <a:rPr lang="ar-IQ" sz="2200" dirty="0"/>
              <a:t>أسواق مختلفة كأن تكون الجامعات والمستشفيات والمختبرات الطبية والرصد الفضائي </a:t>
            </a:r>
            <a:r>
              <a:rPr lang="ar-IQ" sz="2200" dirty="0" smtClean="0"/>
              <a:t>.</a:t>
            </a:r>
            <a:r>
              <a:rPr lang="ar-IQ" sz="2200" dirty="0"/>
              <a:t/>
            </a:r>
            <a:br>
              <a:rPr lang="ar-IQ" sz="2200" dirty="0"/>
            </a:br>
            <a:r>
              <a:rPr lang="ar-IQ" dirty="0"/>
              <a:t/>
            </a:r>
            <a:br>
              <a:rPr lang="ar-IQ" dirty="0"/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66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b="1" dirty="0"/>
              <a:t>4-تخصص في السوق :</a:t>
            </a:r>
            <a:r>
              <a:rPr lang="ar-IQ" sz="2800" b="1" dirty="0"/>
              <a:t> </a:t>
            </a:r>
            <a:r>
              <a:rPr lang="ar-IQ" sz="2400" dirty="0"/>
              <a:t>يتم </a:t>
            </a:r>
            <a:r>
              <a:rPr lang="ar-IQ" sz="2400" dirty="0" smtClean="0"/>
              <a:t>التركيـــــــز </a:t>
            </a:r>
            <a:r>
              <a:rPr lang="ar-IQ" sz="2400" dirty="0"/>
              <a:t>في هذه الستراتيجية على </a:t>
            </a:r>
            <a:r>
              <a:rPr lang="ar-IQ" sz="2400" dirty="0" smtClean="0"/>
              <a:t>خدمـــــة </a:t>
            </a:r>
            <a:r>
              <a:rPr lang="ar-IQ" sz="2400" dirty="0"/>
              <a:t>أحتياجات مجموعة محدودة </a:t>
            </a:r>
            <a:r>
              <a:rPr lang="ar-IQ" sz="2400" dirty="0" smtClean="0"/>
              <a:t>من </a:t>
            </a:r>
            <a:r>
              <a:rPr lang="ar-IQ" sz="2400" dirty="0"/>
              <a:t>المستهلكين وعبر سوق معينة ولتقديم تشكيلة متنوعة من المنتجات كما هو مثلا في قيام </a:t>
            </a:r>
            <a:br>
              <a:rPr lang="ar-IQ" sz="2400" dirty="0"/>
            </a:br>
            <a:r>
              <a:rPr lang="ar-IQ" sz="2400" dirty="0"/>
              <a:t>شركة لأنتاج ملابس الأطفال </a:t>
            </a:r>
            <a:r>
              <a:rPr lang="ar-IQ" sz="2400" dirty="0" smtClean="0"/>
              <a:t>( </a:t>
            </a:r>
            <a:r>
              <a:rPr lang="ar-IQ" sz="2400" dirty="0"/>
              <a:t>تخصص في سوق الأطفال </a:t>
            </a:r>
            <a:r>
              <a:rPr lang="ar-IQ" sz="2400" dirty="0" smtClean="0"/>
              <a:t>)ولتقديم تشكيلـــــة </a:t>
            </a:r>
            <a:r>
              <a:rPr lang="ar-IQ" sz="2400" dirty="0"/>
              <a:t>متنوعة من السلع </a:t>
            </a:r>
            <a:r>
              <a:rPr lang="ar-IQ" sz="2400" dirty="0" smtClean="0"/>
              <a:t>التي </a:t>
            </a:r>
            <a:r>
              <a:rPr lang="ar-IQ" sz="2400" dirty="0"/>
              <a:t>يحتاجونها من ملابس النوم والملابس العادية </a:t>
            </a:r>
            <a:r>
              <a:rPr lang="ar-IQ" sz="2400" dirty="0" smtClean="0"/>
              <a:t>والملابس الداخلية </a:t>
            </a:r>
            <a:r>
              <a:rPr lang="ar-IQ" sz="2800" dirty="0"/>
              <a:t>.</a:t>
            </a:r>
            <a:br>
              <a:rPr lang="ar-IQ" sz="2800" dirty="0"/>
            </a:br>
            <a:r>
              <a:rPr lang="ar-IQ" sz="2400" b="1" dirty="0"/>
              <a:t>5-تغطية شاملة للسوق : </a:t>
            </a:r>
            <a:r>
              <a:rPr lang="ar-IQ" sz="2400" dirty="0"/>
              <a:t>تقوم الشركة هنا بمحاولة </a:t>
            </a:r>
            <a:r>
              <a:rPr lang="ar-IQ" sz="2400" dirty="0" smtClean="0"/>
              <a:t>خدمـــــــة </a:t>
            </a:r>
            <a:r>
              <a:rPr lang="ar-IQ" sz="2400" dirty="0"/>
              <a:t>جميع </a:t>
            </a:r>
            <a:r>
              <a:rPr lang="ar-IQ" sz="2400" dirty="0" smtClean="0"/>
              <a:t>الزبــائن </a:t>
            </a:r>
            <a:r>
              <a:rPr lang="ar-IQ" sz="2400" dirty="0"/>
              <a:t>وعلى أختلاف مجاميعهم </a:t>
            </a:r>
            <a:r>
              <a:rPr lang="ar-IQ" sz="2400" dirty="0" smtClean="0"/>
              <a:t>بالمنتجات </a:t>
            </a:r>
            <a:r>
              <a:rPr lang="ar-IQ" sz="2400" dirty="0"/>
              <a:t>التي </a:t>
            </a:r>
            <a:r>
              <a:rPr lang="ar-IQ" sz="2400" dirty="0" smtClean="0"/>
              <a:t>يحتاجـــــونها </a:t>
            </a:r>
            <a:r>
              <a:rPr lang="ar-IQ" sz="2400" dirty="0"/>
              <a:t>وهذا المنهج لا </a:t>
            </a:r>
            <a:r>
              <a:rPr lang="ar-IQ" sz="2400" dirty="0" smtClean="0"/>
              <a:t>يمكـــن </a:t>
            </a:r>
            <a:r>
              <a:rPr lang="ar-IQ" sz="2400" dirty="0"/>
              <a:t>أعتماده الا من قبل الشركات الكبيرة في الغالب</a:t>
            </a: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294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8640"/>
            <a:ext cx="7827208" cy="5976664"/>
          </a:xfrm>
        </p:spPr>
        <p:txBody>
          <a:bodyPr>
            <a:normAutofit fontScale="25000" lnSpcReduction="20000"/>
          </a:bodyPr>
          <a:lstStyle/>
          <a:p>
            <a:pPr lvl="1" algn="just">
              <a:lnSpc>
                <a:spcPct val="120000"/>
              </a:lnSpc>
            </a:pPr>
            <a:r>
              <a:rPr lang="ar-IQ" sz="8000" b="1" dirty="0" smtClean="0">
                <a:solidFill>
                  <a:schemeClr val="accent1"/>
                </a:solidFill>
                <a:cs typeface="+mj-cs"/>
              </a:rPr>
              <a:t>الستراتيجيات المستهدفة للتعامل مع السوق:</a:t>
            </a:r>
          </a:p>
          <a:p>
            <a:pPr lvl="1" algn="just">
              <a:lnSpc>
                <a:spcPct val="120000"/>
              </a:lnSpc>
            </a:pPr>
            <a:r>
              <a:rPr lang="ar-IQ" sz="8000" b="1" dirty="0" smtClean="0">
                <a:solidFill>
                  <a:schemeClr val="tx1"/>
                </a:solidFill>
                <a:cs typeface="+mj-cs"/>
              </a:rPr>
              <a:t>1-أستراتيجية </a:t>
            </a:r>
            <a:r>
              <a:rPr lang="ar-IQ" sz="8000" b="1" dirty="0">
                <a:solidFill>
                  <a:schemeClr val="tx1"/>
                </a:solidFill>
                <a:cs typeface="+mj-cs"/>
              </a:rPr>
              <a:t>غير المتمايزة </a:t>
            </a:r>
            <a:r>
              <a:rPr lang="ar-IQ" sz="8000" b="1" dirty="0" smtClean="0">
                <a:solidFill>
                  <a:schemeClr val="tx1"/>
                </a:solidFill>
                <a:cs typeface="+mj-cs"/>
              </a:rPr>
              <a:t>( </a:t>
            </a:r>
            <a:r>
              <a:rPr lang="ar-IQ" sz="8000" b="1" dirty="0">
                <a:solidFill>
                  <a:schemeClr val="tx1"/>
                </a:solidFill>
                <a:cs typeface="+mj-cs"/>
              </a:rPr>
              <a:t>المتجانسة </a:t>
            </a:r>
            <a:r>
              <a:rPr lang="ar-IQ" sz="8000" b="1" dirty="0" smtClean="0">
                <a:solidFill>
                  <a:schemeClr val="tx1"/>
                </a:solidFill>
                <a:cs typeface="+mj-cs"/>
              </a:rPr>
              <a:t>) </a:t>
            </a:r>
            <a:r>
              <a:rPr lang="ar-IQ" sz="8000" b="1" dirty="0">
                <a:solidFill>
                  <a:schemeClr val="tx1"/>
                </a:solidFill>
                <a:cs typeface="+mj-cs"/>
              </a:rPr>
              <a:t>: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وتتمثل بقيام الشركة بتصميم مزيج تسويقي واحد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للدخول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الى السوق عبر منتج معين وهذه الستراتيجية تفترض بأن كافة المستهلكين في هذا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السوق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على نمط واحد من الأحتياجات ولا توجد أختلافات فيما بينهم وبالتالي فأنها تستخدم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مزيج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تسويقي واحد سواء كان ذلك لمنتج واحد أو سعر محدد أو أسلوب ترويجي واحد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أو 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نظام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موحد للتوزيع.  </a:t>
            </a:r>
          </a:p>
          <a:p>
            <a:pPr lvl="1" algn="just">
              <a:lnSpc>
                <a:spcPct val="120000"/>
              </a:lnSpc>
            </a:pPr>
            <a:r>
              <a:rPr lang="ar-IQ" sz="6200" dirty="0">
                <a:solidFill>
                  <a:schemeClr val="tx1"/>
                </a:solidFill>
                <a:cs typeface="+mj-cs"/>
              </a:rPr>
              <a:t/>
            </a:r>
            <a:br>
              <a:rPr lang="ar-IQ" sz="6200" dirty="0">
                <a:solidFill>
                  <a:schemeClr val="tx1"/>
                </a:solidFill>
                <a:cs typeface="+mj-cs"/>
              </a:rPr>
            </a:br>
            <a:r>
              <a:rPr lang="ar-IQ" sz="8000" b="1" dirty="0" smtClean="0">
                <a:solidFill>
                  <a:schemeClr val="tx1"/>
                </a:solidFill>
                <a:cs typeface="+mj-cs"/>
              </a:rPr>
              <a:t>2-أستراتيجية التركيز: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تستخدم هذه الستراتيجية عندما يكون هنالك أختلافات في السوق </a:t>
            </a:r>
            <a:br>
              <a:rPr lang="ar-IQ" sz="8000" dirty="0">
                <a:solidFill>
                  <a:schemeClr val="tx1"/>
                </a:solidFill>
                <a:cs typeface="+mj-cs"/>
              </a:rPr>
            </a:br>
            <a:r>
              <a:rPr lang="ar-IQ" sz="8000" dirty="0">
                <a:solidFill>
                  <a:schemeClr val="tx1"/>
                </a:solidFill>
                <a:cs typeface="+mj-cs"/>
              </a:rPr>
              <a:t>المستهدف تستوجب تجزئة السوق الى قطاعات مناسبة لتتوافق مع المنتج والمزيج التسويقي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الموجه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لذلك القطاع فعلى سبيل المثال فأن الأفراد ليس جميعهم متشابهون في الرغبة أو الحاجة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لنوع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السيارة المراد شرائها فمنهم يريدها أقتصادية والاخر مريحة والاخر فارهة والاخر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سريعة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وأداء قوي ولكن الشيء المشترك هنا هو أن المزيج التسويقي الموجه لهذه الأسواق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موحد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ولهذا السبب فأن المنظمة تقوم بتقسيم أو تجزئة السوق الى أفراد أو جماعات أو منظمات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تجمعهم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خاصية معينة أو أكثر من خاصية لتلك الحاجات من هذه المنتجات المشتركة وهذا ما أستخدم بشكل خاص من قبل شركات أنتاج المشروبات الغازية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(مشروب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محلى ومشروب غير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محلى دايت) </a:t>
            </a:r>
            <a:r>
              <a:rPr lang="ar-IQ" sz="8000" dirty="0">
                <a:solidFill>
                  <a:schemeClr val="tx1"/>
                </a:solidFill>
                <a:cs typeface="+mj-cs"/>
              </a:rPr>
              <a:t>والميزة التي تحققها هذا الستراتيجية التسويقية في التعامل مع المزيج التسويقي هو </a:t>
            </a:r>
            <a:r>
              <a:rPr lang="ar-IQ" sz="8000" dirty="0" smtClean="0">
                <a:solidFill>
                  <a:schemeClr val="tx1"/>
                </a:solidFill>
                <a:cs typeface="+mj-cs"/>
              </a:rPr>
              <a:t>التخصص.</a:t>
            </a:r>
          </a:p>
          <a:p>
            <a:pPr algn="just"/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455442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1563</TotalTime>
  <Words>323</Words>
  <Application>Microsoft Office PowerPoint</Application>
  <PresentationFormat>On-screen Show (4:3)</PresentationFormat>
  <Paragraphs>39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PT Bold Heading</vt:lpstr>
      <vt:lpstr>Simplified Arabic</vt:lpstr>
      <vt:lpstr>Times New Roman</vt:lpstr>
      <vt:lpstr>Retrospect</vt:lpstr>
      <vt:lpstr>عنوان المحاضرة الثامنة  تجزئة السوق</vt:lpstr>
      <vt:lpstr>اهداف المحاضرة :</vt:lpstr>
      <vt:lpstr>مفهوم تجزئة السوق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شكراً لحسن استماعكم واصغائكم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Farooq Al-wendawy</dc:creator>
  <cp:lastModifiedBy>Sabir</cp:lastModifiedBy>
  <cp:revision>149</cp:revision>
  <cp:lastPrinted>2016-02-27T22:24:22Z</cp:lastPrinted>
  <dcterms:created xsi:type="dcterms:W3CDTF">2016-02-19T18:55:48Z</dcterms:created>
  <dcterms:modified xsi:type="dcterms:W3CDTF">2023-01-20T15:42:12Z</dcterms:modified>
</cp:coreProperties>
</file>