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476375" y="2366963"/>
            <a:ext cx="64801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EG" altLang="zh-CN" sz="8000" b="1">
                <a:solidFill>
                  <a:srgbClr val="0000FF"/>
                </a:solidFill>
              </a:rPr>
              <a:t>ال</a:t>
            </a:r>
            <a:r>
              <a:rPr lang="ar-SA" altLang="zh-CN" sz="8000" b="1">
                <a:solidFill>
                  <a:srgbClr val="0000FF"/>
                </a:solidFill>
              </a:rPr>
              <a:t>محاضرة الثامنة</a:t>
            </a:r>
          </a:p>
        </p:txBody>
      </p:sp>
    </p:spTree>
    <p:extLst>
      <p:ext uri="{BB962C8B-B14F-4D97-AF65-F5344CB8AC3E}">
        <p14:creationId xmlns:p14="http://schemas.microsoft.com/office/powerpoint/2010/main" val="2740894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550" y="1277938"/>
            <a:ext cx="7345363" cy="4229100"/>
          </a:xfrm>
          <a:prstGeom prst="rect">
            <a:avLst/>
          </a:prstGeom>
        </p:spPr>
        <p:txBody>
          <a:bodyPr>
            <a:spAutoFit/>
          </a:bodyPr>
          <a:lstStyle/>
          <a:p>
            <a:pPr marL="514350" lvl="1" algn="r" rtl="1" fontAlgn="auto">
              <a:spcBef>
                <a:spcPct val="20000"/>
              </a:spcBef>
              <a:spcAft>
                <a:spcPts val="0"/>
              </a:spcAft>
              <a:defRPr/>
            </a:pPr>
            <a:r>
              <a:rPr lang="ar-IQ" sz="2400" b="1" dirty="0">
                <a:solidFill>
                  <a:srgbClr val="7030A0"/>
                </a:solidFill>
                <a:latin typeface="Arial" pitchFamily="34" charset="0"/>
                <a:cs typeface="Arial" pitchFamily="34" charset="0"/>
              </a:rPr>
              <a:t>- </a:t>
            </a:r>
            <a:r>
              <a:rPr lang="ar-EG" sz="2400" b="1" dirty="0">
                <a:solidFill>
                  <a:srgbClr val="7030A0"/>
                </a:solidFill>
                <a:latin typeface="Arial" pitchFamily="34" charset="0"/>
                <a:cs typeface="Arial" pitchFamily="34" charset="0"/>
              </a:rPr>
              <a:t>الخسارة المالية المترتبة على تحقق الحادث الخاص بوثائق التأمينات العامة قد تكون خسارة كلية أي تؤدي إلى فناء الأصل موضوع الخطر بالكامل وقد تكون خسارة جزئية تؤدي إلى نقص في قيمة الأصل موضوع الخطر بالكامل وقد تكون خسارة جزئية تؤدي إلى نقص في قيمة الأصل موضوع الخطر، بعكس أخطار الحياة التي تكون فيها الخسارة خسارة كلية.</a:t>
            </a:r>
            <a:endParaRPr lang="en-US" sz="2400" b="1" dirty="0">
              <a:solidFill>
                <a:srgbClr val="7030A0"/>
              </a:solidFill>
              <a:latin typeface="Arial" pitchFamily="34" charset="0"/>
              <a:cs typeface="Arial" pitchFamily="34" charset="0"/>
            </a:endParaRPr>
          </a:p>
          <a:p>
            <a:pPr marL="742950" lvl="1" indent="-228600" algn="r" rtl="1" fontAlgn="auto">
              <a:spcBef>
                <a:spcPct val="20000"/>
              </a:spcBef>
              <a:spcAft>
                <a:spcPts val="0"/>
              </a:spcAft>
              <a:buFont typeface="Arial" pitchFamily="34" charset="0"/>
              <a:buChar char="–"/>
              <a:defRPr/>
            </a:pPr>
            <a:r>
              <a:rPr lang="ar-EG" sz="2400" b="1" dirty="0">
                <a:solidFill>
                  <a:srgbClr val="00B0F0"/>
                </a:solidFill>
                <a:latin typeface="Arial" pitchFamily="34" charset="0"/>
                <a:cs typeface="Arial" pitchFamily="34" charset="0"/>
              </a:rPr>
              <a:t>من السهل تحديد قيمة الأصل موضوع الخطر بدقة قبل حدوث الحادث المسبب للخسارة المالية، وكذلك من السهل تقدير قيمة هذا الأصل بعد حدوث الحادث وبالتالي يمكن تقدير قيمة الخسارة المالية الناشئة عن تحقق الخطر بدقة، بعكس أخطار الحياة التي يصعب تقدير قيمة الخسارة المالية المترتبة عنه.</a:t>
            </a:r>
            <a:endParaRPr lang="en-US" sz="2400" b="1" dirty="0">
              <a:solidFill>
                <a:srgbClr val="00B0F0"/>
              </a:solidFill>
              <a:latin typeface="Arial" pitchFamily="34" charset="0"/>
              <a:cs typeface="Arial" pitchFamily="34" charset="0"/>
            </a:endParaRPr>
          </a:p>
        </p:txBody>
      </p:sp>
    </p:spTree>
    <p:extLst>
      <p:ext uri="{BB962C8B-B14F-4D97-AF65-F5344CB8AC3E}">
        <p14:creationId xmlns:p14="http://schemas.microsoft.com/office/powerpoint/2010/main" val="175706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عنصر نائب للمحتوى 2"/>
          <p:cNvSpPr>
            <a:spLocks noGrp="1"/>
          </p:cNvSpPr>
          <p:nvPr>
            <p:ph idx="4294967295"/>
          </p:nvPr>
        </p:nvSpPr>
        <p:spPr>
          <a:xfrm>
            <a:off x="0" y="1125538"/>
            <a:ext cx="7559675" cy="4967287"/>
          </a:xfrm>
        </p:spPr>
        <p:txBody>
          <a:bodyPr rtlCol="1">
            <a:normAutofit fontScale="62500" lnSpcReduction="20000"/>
          </a:bodyPr>
          <a:lstStyle/>
          <a:p>
            <a:pPr marL="0" indent="-274320" algn="r" rtl="1" eaLnBrk="1" fontAlgn="auto" hangingPunct="1">
              <a:spcAft>
                <a:spcPts val="0"/>
              </a:spcAft>
              <a:buFont typeface="Arial" pitchFamily="34" charset="0"/>
              <a:buNone/>
              <a:defRPr/>
            </a:pPr>
            <a:r>
              <a:rPr lang="ar-EG" sz="3400" b="1" dirty="0" smtClean="0">
                <a:solidFill>
                  <a:srgbClr val="FF0000"/>
                </a:solidFill>
              </a:rPr>
              <a:t> السمات الخاصة بوثائق التأمينات العامة:</a:t>
            </a:r>
            <a:endParaRPr lang="en-US" sz="3400" dirty="0" smtClean="0">
              <a:solidFill>
                <a:srgbClr val="FF0000"/>
              </a:solidFill>
            </a:endParaRPr>
          </a:p>
          <a:p>
            <a:pPr marL="0" indent="-274320" algn="r" rtl="1" eaLnBrk="1" fontAlgn="auto" hangingPunct="1">
              <a:spcAft>
                <a:spcPts val="0"/>
              </a:spcAft>
              <a:buFont typeface="Arial" pitchFamily="34" charset="0"/>
              <a:buNone/>
              <a:defRPr/>
            </a:pPr>
            <a:r>
              <a:rPr lang="ar-SA" sz="3400" dirty="0"/>
              <a:t> </a:t>
            </a:r>
            <a:r>
              <a:rPr lang="ar-SA" sz="3400" dirty="0" smtClean="0"/>
              <a:t>  </a:t>
            </a:r>
            <a:r>
              <a:rPr lang="ar-EG" sz="3400" b="1" dirty="0" smtClean="0"/>
              <a:t>تنعكس صفات الأخطار العامة السابقة الإشارة إليها على وثائق التأمين التي تغطي تلك الأخطار، ونذكر فيما يلي أهم السمات التي تتميز بها وثائق التأمينات العامة:</a:t>
            </a:r>
            <a:endParaRPr lang="en-US" sz="3400" b="1" dirty="0" smtClean="0"/>
          </a:p>
          <a:p>
            <a:pPr marL="0" indent="-274320" algn="r" rtl="1" eaLnBrk="1" fontAlgn="auto" hangingPunct="1">
              <a:spcAft>
                <a:spcPts val="0"/>
              </a:spcAft>
              <a:buFont typeface="Arial" pitchFamily="34" charset="0"/>
              <a:buChar char="•"/>
              <a:defRPr/>
            </a:pPr>
            <a:r>
              <a:rPr lang="ar-EG" sz="3800" b="1" dirty="0" smtClean="0">
                <a:solidFill>
                  <a:srgbClr val="7030A0"/>
                </a:solidFill>
              </a:rPr>
              <a:t>معظم وثائق التأمينات العامة من وثائق التعويض، وقليل منها من الوثائق المحددة القيمة، وهذا راجع إلى اختلاف قيمة الخسارة التي تنتج عن حادث متشابه من حالة لأخرى مما يترتب عليه تعوض المستأمن في حدود الخسارة التي أصابته فقط.</a:t>
            </a:r>
            <a:endParaRPr lang="en-US" sz="3800" b="1" dirty="0" smtClean="0">
              <a:solidFill>
                <a:srgbClr val="7030A0"/>
              </a:solidFill>
            </a:endParaRPr>
          </a:p>
          <a:p>
            <a:pPr marL="0" indent="-274320" algn="r" rtl="1" eaLnBrk="1" fontAlgn="auto" hangingPunct="1">
              <a:spcAft>
                <a:spcPts val="0"/>
              </a:spcAft>
              <a:buFont typeface="Arial" pitchFamily="34" charset="0"/>
              <a:buChar char="•"/>
              <a:defRPr/>
            </a:pPr>
            <a:r>
              <a:rPr lang="ar-EG" sz="3500" b="1" dirty="0" smtClean="0">
                <a:solidFill>
                  <a:srgbClr val="993300"/>
                </a:solidFill>
              </a:rPr>
              <a:t>وبالرغم من هذا الاستثناء إلا أن جميع وثائق التأمينات العامة لا تبيح للمستأمن بأن   يتقاضى مبالغ تعويض مكررة من عدة مؤمنين على عكس الحال في وثائق تأمين الحياة.</a:t>
            </a:r>
            <a:endParaRPr lang="en-US" sz="3500" b="1" dirty="0" smtClean="0">
              <a:solidFill>
                <a:srgbClr val="993300"/>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653644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عنصر نائب للمحتوى 2"/>
          <p:cNvSpPr>
            <a:spLocks noGrp="1"/>
          </p:cNvSpPr>
          <p:nvPr>
            <p:ph idx="4294967295"/>
          </p:nvPr>
        </p:nvSpPr>
        <p:spPr>
          <a:xfrm>
            <a:off x="0" y="1052513"/>
            <a:ext cx="7489825" cy="4752975"/>
          </a:xfrm>
        </p:spPr>
        <p:txBody>
          <a:bodyPr rtlCol="1">
            <a:normAutofit fontScale="70000" lnSpcReduction="20000"/>
          </a:bodyPr>
          <a:lstStyle/>
          <a:p>
            <a:pPr marL="0" indent="-274320" algn="r" rtl="1" eaLnBrk="1" fontAlgn="auto" hangingPunct="1">
              <a:spcAft>
                <a:spcPts val="0"/>
              </a:spcAft>
              <a:buFont typeface="Arial" pitchFamily="34" charset="0"/>
              <a:buChar char="•"/>
              <a:defRPr/>
            </a:pPr>
            <a:r>
              <a:rPr lang="ar-EG" sz="3400" b="1" dirty="0" smtClean="0">
                <a:solidFill>
                  <a:srgbClr val="7030A0"/>
                </a:solidFill>
              </a:rPr>
              <a:t>تصدر وثائق التأمينات عادة لمدة سنة ويطلق عليها الوثيقة السنوية، وقد يحدث أن تصدر وثيقة التأمينات العامة لتغطي مدة ثلاثة أو خمسة سنوات فيطلق عليها وثيقة مدة. وفي الحالة الأخيرة يدفع المستأمن قسط السنوات التالية للسنة الأولى بواقع 75% من قسط السنة الأولى، وفي جميع الحالات لا توجد وثائق تأمينات عامة غير محددة المدة بعكس ما هو حادث فعلاً في تأمينات الحياة.</a:t>
            </a:r>
            <a:endParaRPr lang="en-US" sz="3400" b="1" dirty="0" smtClean="0">
              <a:solidFill>
                <a:srgbClr val="7030A0"/>
              </a:solidFill>
            </a:endParaRPr>
          </a:p>
          <a:p>
            <a:pPr marL="0" indent="-274320" algn="r" rtl="1" eaLnBrk="1" fontAlgn="auto" hangingPunct="1">
              <a:spcAft>
                <a:spcPts val="0"/>
              </a:spcAft>
              <a:buFont typeface="Arial" pitchFamily="34" charset="0"/>
              <a:buChar char="•"/>
              <a:defRPr/>
            </a:pPr>
            <a:r>
              <a:rPr lang="ar-EG" sz="3400" b="1" dirty="0" smtClean="0">
                <a:solidFill>
                  <a:srgbClr val="C00000"/>
                </a:solidFill>
              </a:rPr>
              <a:t>يترتب على ثبات درجة الخطورة واحتمال حدوث الحادث وحجم الخسارة المتوقعة بالنسبة للأخطار العامة أن تكون أقساط التأمين السنوية متساوية بطبيعتها.</a:t>
            </a:r>
            <a:endParaRPr lang="en-US" sz="3400" b="1" dirty="0" smtClean="0">
              <a:solidFill>
                <a:srgbClr val="C00000"/>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246816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عنصر نائب للمحتوى 2"/>
          <p:cNvSpPr>
            <a:spLocks noGrp="1"/>
          </p:cNvSpPr>
          <p:nvPr>
            <p:ph idx="4294967295"/>
          </p:nvPr>
        </p:nvSpPr>
        <p:spPr>
          <a:xfrm>
            <a:off x="0" y="1341438"/>
            <a:ext cx="7273925" cy="4248150"/>
          </a:xfrm>
        </p:spPr>
        <p:txBody>
          <a:bodyPr rtlCol="0">
            <a:normAutofit fontScale="62500" lnSpcReduction="20000"/>
          </a:bodyPr>
          <a:lstStyle/>
          <a:p>
            <a:pPr marL="0" indent="-274320" algn="r" rtl="1" eaLnBrk="1" fontAlgn="auto" hangingPunct="1">
              <a:spcAft>
                <a:spcPts val="0"/>
              </a:spcAft>
              <a:defRPr/>
            </a:pPr>
            <a:r>
              <a:rPr lang="ar-EG" sz="4400" b="1" dirty="0" smtClean="0">
                <a:solidFill>
                  <a:srgbClr val="CC00FF"/>
                </a:solidFill>
                <a:latin typeface="Arial" pitchFamily="34" charset="0"/>
                <a:cs typeface="Arial" pitchFamily="34" charset="0"/>
              </a:rPr>
              <a:t>تدفع أقساط وثائق التأمينات العامة عند التعاقد مرة واحدة بالنسبة للوثائق السنوية، وفي أول كل سنة بالنسبة لوثائق المدة، وكل قسط من الأقساط يغطي تكلفة الخطر عن سنة.</a:t>
            </a:r>
            <a:endParaRPr lang="en-US" sz="3800" dirty="0" smtClean="0">
              <a:latin typeface="Arial" pitchFamily="34" charset="0"/>
              <a:cs typeface="Arial" pitchFamily="34" charset="0"/>
            </a:endParaRPr>
          </a:p>
          <a:p>
            <a:pPr marL="0" indent="-274320" algn="r" rtl="1" eaLnBrk="1" fontAlgn="auto" hangingPunct="1">
              <a:spcAft>
                <a:spcPts val="0"/>
              </a:spcAft>
              <a:defRPr/>
            </a:pPr>
            <a:r>
              <a:rPr lang="ar-EG" sz="3800" b="1" dirty="0" smtClean="0">
                <a:solidFill>
                  <a:srgbClr val="00CC00"/>
                </a:solidFill>
                <a:latin typeface="Arial" pitchFamily="34" charset="0"/>
                <a:cs typeface="Arial" pitchFamily="34" charset="0"/>
              </a:rPr>
              <a:t>إذا حدث أن طلب أحد الطرفين إلغاء الوثيقة خلال سنة سريانها نتيجة وجود شرط فيها يبيح له ذلك، فإن المستأمن يطالب المؤمن يرد جزء من قسط السنة الذي دفعه له عند بدايتها ذلك لأن الضمان تم لمدة أقل من المدة المتفق عليها في الوثيقة.</a:t>
            </a:r>
            <a:endParaRPr lang="en-US" sz="3800" b="1" dirty="0" smtClean="0">
              <a:solidFill>
                <a:srgbClr val="00CC00"/>
              </a:solidFill>
              <a:latin typeface="Arial" pitchFamily="34" charset="0"/>
              <a:cs typeface="Arial" pitchFamily="34" charset="0"/>
            </a:endParaRPr>
          </a:p>
          <a:p>
            <a:pPr marL="0" indent="-274320" algn="r" rtl="1" eaLnBrk="1" fontAlgn="auto" hangingPunct="1">
              <a:spcAft>
                <a:spcPts val="0"/>
              </a:spcAft>
              <a:buFont typeface="Arial" charset="0"/>
              <a:buNone/>
              <a:defRPr/>
            </a:pPr>
            <a:r>
              <a:rPr lang="ar-EG" dirty="0" smtClean="0"/>
              <a:t/>
            </a:r>
            <a:br>
              <a:rPr lang="ar-EG" dirty="0" smtClean="0"/>
            </a:br>
            <a:endParaRPr lang="en-US" dirty="0" smtClean="0"/>
          </a:p>
        </p:txBody>
      </p:sp>
    </p:spTree>
    <p:extLst>
      <p:ext uri="{BB962C8B-B14F-4D97-AF65-F5344CB8AC3E}">
        <p14:creationId xmlns:p14="http://schemas.microsoft.com/office/powerpoint/2010/main" val="3214323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87087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1"/>
          <p:cNvSpPr>
            <a:spLocks noChangeArrowheads="1"/>
          </p:cNvSpPr>
          <p:nvPr/>
        </p:nvSpPr>
        <p:spPr bwMode="auto">
          <a:xfrm>
            <a:off x="1331913" y="1143000"/>
            <a:ext cx="64801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endParaRPr lang="ar-SA" altLang="zh-CN" sz="6600" b="1"/>
          </a:p>
          <a:p>
            <a:pPr algn="ctr" rtl="1"/>
            <a:r>
              <a:rPr lang="ar-SA" altLang="zh-CN" sz="6600" b="1">
                <a:solidFill>
                  <a:srgbClr val="FF0000"/>
                </a:solidFill>
              </a:rPr>
              <a:t>التأمينات العامة </a:t>
            </a:r>
          </a:p>
          <a:p>
            <a:pPr algn="ctr" rtl="1"/>
            <a:r>
              <a:rPr lang="en-US" altLang="zh-CN" sz="6600" b="1"/>
              <a:t> </a:t>
            </a:r>
            <a:endParaRPr lang="ar-SA" sz="6600" b="1"/>
          </a:p>
        </p:txBody>
      </p:sp>
    </p:spTree>
    <p:extLst>
      <p:ext uri="{BB962C8B-B14F-4D97-AF65-F5344CB8AC3E}">
        <p14:creationId xmlns:p14="http://schemas.microsoft.com/office/powerpoint/2010/main" val="2631415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عنوان 1"/>
          <p:cNvSpPr>
            <a:spLocks noGrp="1"/>
          </p:cNvSpPr>
          <p:nvPr>
            <p:ph type="title" idx="4294967295"/>
          </p:nvPr>
        </p:nvSpPr>
        <p:spPr>
          <a:xfrm>
            <a:off x="2200275" y="292100"/>
            <a:ext cx="6943725" cy="708025"/>
          </a:xfrm>
        </p:spPr>
        <p:txBody>
          <a:bodyPr rtlCol="1">
            <a:normAutofit fontScale="90000"/>
          </a:bodyPr>
          <a:lstStyle/>
          <a:p>
            <a:pPr eaLnBrk="1" fontAlgn="auto" hangingPunct="1">
              <a:spcAft>
                <a:spcPts val="0"/>
              </a:spcAft>
              <a:defRPr/>
            </a:pPr>
            <a:r>
              <a:rPr lang="en-US" dirty="0" smtClean="0"/>
              <a:t/>
            </a:r>
            <a:br>
              <a:rPr lang="en-US" dirty="0" smtClean="0"/>
            </a:br>
            <a:r>
              <a:rPr lang="ar-EG" b="1" dirty="0" smtClean="0"/>
              <a:t>التأمينات العامة </a:t>
            </a:r>
            <a:endParaRPr lang="en-US" dirty="0" smtClean="0"/>
          </a:p>
        </p:txBody>
      </p:sp>
      <p:sp>
        <p:nvSpPr>
          <p:cNvPr id="65539" name="عنصر نائب للمحتوى 2"/>
          <p:cNvSpPr>
            <a:spLocks noGrp="1"/>
          </p:cNvSpPr>
          <p:nvPr>
            <p:ph idx="4294967295"/>
          </p:nvPr>
        </p:nvSpPr>
        <p:spPr>
          <a:xfrm>
            <a:off x="2257425" y="1268413"/>
            <a:ext cx="6886575" cy="4248150"/>
          </a:xfrm>
        </p:spPr>
        <p:txBody>
          <a:bodyPr rtlCol="0">
            <a:normAutofit/>
          </a:bodyPr>
          <a:lstStyle/>
          <a:p>
            <a:pPr marL="0" indent="-274320" algn="r" rtl="1" eaLnBrk="1" fontAlgn="auto" hangingPunct="1">
              <a:spcAft>
                <a:spcPts val="0"/>
              </a:spcAft>
              <a:buFont typeface="Arial" charset="0"/>
              <a:buNone/>
              <a:defRPr/>
            </a:pPr>
            <a:r>
              <a:rPr lang="ar-SA" sz="2800" b="1" dirty="0" smtClean="0"/>
              <a:t>   </a:t>
            </a:r>
            <a:r>
              <a:rPr lang="ar-EG" sz="2800" b="1" dirty="0" smtClean="0">
                <a:solidFill>
                  <a:srgbClr val="009900"/>
                </a:solidFill>
                <a:latin typeface="Arial" pitchFamily="34" charset="0"/>
                <a:cs typeface="Arial" pitchFamily="34" charset="0"/>
              </a:rPr>
              <a:t>يقصد بالتأمينات العامة تلك التي تخرج عن نطاق تأمينات الحياة، ويترتب على ذلك أن التأمينات العامة تشمل تأمينات الممتلكات والمسئولية المترتبة عليها، وتأمينات النقل والمسئولية المترتبة عليها أيضاً، وتأمينات الحوادث الأخرى التي لا تنطوي تحت أي من القسمين المذكورين ولا قسم تأمينات الحياة.</a:t>
            </a:r>
            <a:endParaRPr lang="en-US" sz="2800" dirty="0" smtClean="0">
              <a:solidFill>
                <a:srgbClr val="009900"/>
              </a:solidFill>
              <a:latin typeface="Arial" pitchFamily="34" charset="0"/>
              <a:cs typeface="Arial" pitchFamily="34" charset="0"/>
            </a:endParaRPr>
          </a:p>
          <a:p>
            <a:pPr marL="0" indent="-274320" algn="ctr" rtl="1" eaLnBrk="1" fontAlgn="auto" hangingPunct="1">
              <a:spcAft>
                <a:spcPts val="0"/>
              </a:spcAft>
              <a:buFont typeface="Arial" charset="0"/>
              <a:buNone/>
              <a:defRPr/>
            </a:pPr>
            <a:r>
              <a:rPr lang="ar-SA" sz="2800" b="1" dirty="0" smtClean="0">
                <a:solidFill>
                  <a:srgbClr val="FF0000"/>
                </a:solidFill>
              </a:rPr>
              <a:t>     </a:t>
            </a:r>
            <a:r>
              <a:rPr lang="ar-EG" sz="2800" b="1" dirty="0" smtClean="0">
                <a:solidFill>
                  <a:srgbClr val="FF0000"/>
                </a:solidFill>
              </a:rPr>
              <a:t>أقسام وثائق التأمينات العامة</a:t>
            </a:r>
            <a:endParaRPr lang="en-US" sz="2800" b="1" dirty="0" smtClean="0">
              <a:solidFill>
                <a:srgbClr val="FF0000"/>
              </a:solidFill>
            </a:endParaRPr>
          </a:p>
          <a:p>
            <a:pPr marL="0" indent="-274320" algn="r" rtl="1" eaLnBrk="1" fontAlgn="auto" hangingPunct="1">
              <a:spcAft>
                <a:spcPts val="0"/>
              </a:spcAft>
              <a:defRPr/>
            </a:pPr>
            <a:r>
              <a:rPr lang="ar-EG" sz="2800" b="1" dirty="0" smtClean="0"/>
              <a:t>يمكن تقسيم وثائق التأمينات العامة إلى ثلاثة أقسام هي:</a:t>
            </a:r>
            <a:endParaRPr lang="en-US" sz="2800" b="1" dirty="0" smtClean="0"/>
          </a:p>
          <a:p>
            <a:pPr marL="0" indent="-274320" algn="r" rtl="1" eaLnBrk="1" fontAlgn="auto" hangingPunct="1">
              <a:spcAft>
                <a:spcPts val="0"/>
              </a:spcAft>
              <a:defRPr/>
            </a:pPr>
            <a:endParaRPr lang="en-US" dirty="0" smtClean="0"/>
          </a:p>
        </p:txBody>
      </p:sp>
    </p:spTree>
    <p:extLst>
      <p:ext uri="{BB962C8B-B14F-4D97-AF65-F5344CB8AC3E}">
        <p14:creationId xmlns:p14="http://schemas.microsoft.com/office/powerpoint/2010/main" val="2731622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لمحتوى 2"/>
          <p:cNvSpPr>
            <a:spLocks noGrp="1"/>
          </p:cNvSpPr>
          <p:nvPr>
            <p:ph idx="4294967295"/>
          </p:nvPr>
        </p:nvSpPr>
        <p:spPr>
          <a:xfrm>
            <a:off x="0" y="1557338"/>
            <a:ext cx="6840538" cy="3455987"/>
          </a:xfrm>
        </p:spPr>
        <p:txBody>
          <a:bodyPr/>
          <a:lstStyle/>
          <a:p>
            <a:pPr marL="0" indent="-273050" algn="r" rtl="1" eaLnBrk="1" hangingPunct="1">
              <a:buFont typeface="Arial" charset="0"/>
              <a:buNone/>
            </a:pPr>
            <a:r>
              <a:rPr lang="ar-SA" sz="2000" b="1" smtClean="0">
                <a:solidFill>
                  <a:srgbClr val="FF0000"/>
                </a:solidFill>
                <a:latin typeface="Arial" charset="0"/>
                <a:cs typeface="Arial" charset="0"/>
              </a:rPr>
              <a:t>   </a:t>
            </a:r>
            <a:r>
              <a:rPr lang="ar-SA" sz="2400" b="1" smtClean="0">
                <a:solidFill>
                  <a:srgbClr val="FF0000"/>
                </a:solidFill>
                <a:latin typeface="Arial" charset="0"/>
                <a:cs typeface="Arial" charset="0"/>
              </a:rPr>
              <a:t>1</a:t>
            </a:r>
            <a:r>
              <a:rPr lang="ar-EG" sz="2400" b="1" smtClean="0">
                <a:solidFill>
                  <a:srgbClr val="FF0000"/>
                </a:solidFill>
                <a:latin typeface="Arial" charset="0"/>
                <a:cs typeface="Arial" charset="0"/>
              </a:rPr>
              <a:t> ـ وثائق تأمينات الممتلكات </a:t>
            </a:r>
            <a:endParaRPr lang="en-US" sz="2400" smtClean="0">
              <a:solidFill>
                <a:srgbClr val="FF0000"/>
              </a:solidFill>
              <a:latin typeface="Arial" charset="0"/>
              <a:cs typeface="Arial" charset="0"/>
            </a:endParaRPr>
          </a:p>
          <a:p>
            <a:pPr marL="0" indent="-273050" algn="r" rtl="1" eaLnBrk="1" hangingPunct="1">
              <a:buFont typeface="Arial" charset="0"/>
              <a:buNone/>
            </a:pPr>
            <a:r>
              <a:rPr lang="ar-SA" sz="2400" b="1" smtClean="0">
                <a:latin typeface="Arial" charset="0"/>
                <a:cs typeface="Arial" charset="0"/>
              </a:rPr>
              <a:t>   </a:t>
            </a:r>
            <a:r>
              <a:rPr lang="ar-EG" sz="2400" b="1" smtClean="0">
                <a:solidFill>
                  <a:srgbClr val="00B0F0"/>
                </a:solidFill>
                <a:latin typeface="Arial" charset="0"/>
                <a:cs typeface="Arial" charset="0"/>
              </a:rPr>
              <a:t>ويقصد بها تلك التي تغطي الأخطار التي تتعرض لها ممتلكات الأشخاص وهي في وضعها ومكانها الثابتين مثل المنازل والمصانع والمتاجر، وكذلك الإناث والبضاعة والمواد الخام في إمكانها أيضاً، ومن أهم وثائق هذا القسم وثائق تأمين الحريق والتأمينات المشابهة</a:t>
            </a:r>
            <a:endParaRPr lang="en-US" sz="2400" b="1" smtClean="0">
              <a:solidFill>
                <a:srgbClr val="00B0F0"/>
              </a:solidFill>
              <a:latin typeface="Arial" charset="0"/>
              <a:cs typeface="Arial" charset="0"/>
            </a:endParaRPr>
          </a:p>
        </p:txBody>
      </p:sp>
    </p:spTree>
    <p:extLst>
      <p:ext uri="{BB962C8B-B14F-4D97-AF65-F5344CB8AC3E}">
        <p14:creationId xmlns:p14="http://schemas.microsoft.com/office/powerpoint/2010/main" val="1987867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971550" y="1504950"/>
            <a:ext cx="7056438"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73050" algn="r" rtl="1">
              <a:lnSpc>
                <a:spcPct val="150000"/>
              </a:lnSpc>
              <a:spcBef>
                <a:spcPct val="20000"/>
              </a:spcBef>
            </a:pPr>
            <a:r>
              <a:rPr lang="ar-SA" sz="2400" b="1">
                <a:solidFill>
                  <a:srgbClr val="FF0000"/>
                </a:solidFill>
                <a:latin typeface="Arial" charset="0"/>
              </a:rPr>
              <a:t> 2</a:t>
            </a:r>
            <a:r>
              <a:rPr lang="ar-EG" sz="2400" b="1">
                <a:solidFill>
                  <a:srgbClr val="FF0000"/>
                </a:solidFill>
                <a:latin typeface="Arial" charset="0"/>
              </a:rPr>
              <a:t> ـ وثائق تأمينات النقل: </a:t>
            </a:r>
            <a:endParaRPr lang="en-US" sz="2400">
              <a:solidFill>
                <a:srgbClr val="FF0000"/>
              </a:solidFill>
              <a:latin typeface="Arial" charset="0"/>
            </a:endParaRPr>
          </a:p>
          <a:p>
            <a:pPr indent="-273050" algn="r" rtl="1">
              <a:lnSpc>
                <a:spcPct val="150000"/>
              </a:lnSpc>
              <a:spcBef>
                <a:spcPct val="20000"/>
              </a:spcBef>
            </a:pPr>
            <a:r>
              <a:rPr lang="ar-SA" sz="2400" b="1">
                <a:solidFill>
                  <a:srgbClr val="000000"/>
                </a:solidFill>
                <a:latin typeface="Arial" charset="0"/>
              </a:rPr>
              <a:t>   </a:t>
            </a:r>
            <a:r>
              <a:rPr lang="ar-EG" sz="2400" b="1">
                <a:solidFill>
                  <a:srgbClr val="993300"/>
                </a:solidFill>
                <a:latin typeface="Arial" charset="0"/>
              </a:rPr>
              <a:t>ويقصد بها تلك التي تغطي الأخطار التي تتعرض لها المنقولات والشحنات أثناء نقلها من مكان لأخر سواء كانت تنقل بطريقة البر كالسيارات والسكك الحديدية أو عن طريق البحر بالبواخر أو عن طريق الجو باستخدام طائرات النقل أو طائرات الركاب العادية، وكذلك تشتمل هذه المجموعة من الأخطار على الأخطار التي تتعرض لها وسيلة النقل </a:t>
            </a:r>
            <a:r>
              <a:rPr lang="ar-IQ" sz="2400" b="1">
                <a:solidFill>
                  <a:srgbClr val="993300"/>
                </a:solidFill>
                <a:latin typeface="Arial" charset="0"/>
              </a:rPr>
              <a:t>ذاتها.</a:t>
            </a:r>
            <a:endParaRPr lang="en-US" sz="2400"/>
          </a:p>
        </p:txBody>
      </p:sp>
    </p:spTree>
    <p:extLst>
      <p:ext uri="{BB962C8B-B14F-4D97-AF65-F5344CB8AC3E}">
        <p14:creationId xmlns:p14="http://schemas.microsoft.com/office/powerpoint/2010/main" val="550987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عنصر نائب للمحتوى 2"/>
          <p:cNvSpPr>
            <a:spLocks noGrp="1"/>
          </p:cNvSpPr>
          <p:nvPr>
            <p:ph idx="4294967295"/>
          </p:nvPr>
        </p:nvSpPr>
        <p:spPr>
          <a:xfrm>
            <a:off x="1971675" y="1125538"/>
            <a:ext cx="7172325" cy="4535487"/>
          </a:xfrm>
        </p:spPr>
        <p:txBody>
          <a:bodyPr rtlCol="0">
            <a:normAutofit lnSpcReduction="10000"/>
          </a:bodyPr>
          <a:lstStyle/>
          <a:p>
            <a:pPr marL="0" indent="-274320" algn="r" rtl="1" eaLnBrk="1" fontAlgn="auto" hangingPunct="1">
              <a:spcAft>
                <a:spcPts val="0"/>
              </a:spcAft>
              <a:buFont typeface="Arial" charset="0"/>
              <a:buNone/>
              <a:defRPr/>
            </a:pPr>
            <a:r>
              <a:rPr lang="ar-SA" sz="2800" b="1" dirty="0" smtClean="0">
                <a:solidFill>
                  <a:srgbClr val="FF0000"/>
                </a:solidFill>
              </a:rPr>
              <a:t>   3</a:t>
            </a:r>
            <a:r>
              <a:rPr lang="ar-EG" sz="2800" b="1" dirty="0" smtClean="0">
                <a:solidFill>
                  <a:srgbClr val="FF0000"/>
                </a:solidFill>
              </a:rPr>
              <a:t> ـ وثائق تأمينات الحوادث والمسئولية المدنية تجاه الغير: </a:t>
            </a:r>
            <a:endParaRPr lang="en-US" sz="2800" dirty="0" smtClean="0">
              <a:solidFill>
                <a:srgbClr val="FF0000"/>
              </a:solidFill>
            </a:endParaRPr>
          </a:p>
          <a:p>
            <a:pPr marL="0" indent="-274320" algn="r" rtl="1" eaLnBrk="1" fontAlgn="auto" hangingPunct="1">
              <a:spcAft>
                <a:spcPts val="0"/>
              </a:spcAft>
              <a:buFont typeface="Arial" charset="0"/>
              <a:buNone/>
              <a:defRPr/>
            </a:pPr>
            <a:r>
              <a:rPr lang="ar-SA" sz="2800" b="1" dirty="0" smtClean="0"/>
              <a:t>    </a:t>
            </a:r>
            <a:r>
              <a:rPr lang="ar-EG" sz="2800" b="1" dirty="0" smtClean="0"/>
              <a:t>المقصود بأخطار الحوادث هي جميع الأخطار التي يمكن أن تحدث ولا تقع تحت أي نوع من النوعين السابقين أو ضمن أخطار الحياة ومن أمثلتها: انفجار الغلايات، السوقة، الاختلاس، الحوادث الشخصية..إلخ.</a:t>
            </a:r>
            <a:endParaRPr lang="en-US" sz="2800" b="1" dirty="0" smtClean="0"/>
          </a:p>
          <a:p>
            <a:pPr marL="0" indent="-274320" algn="r" rtl="1" eaLnBrk="1" fontAlgn="auto" hangingPunct="1">
              <a:spcAft>
                <a:spcPts val="0"/>
              </a:spcAft>
              <a:defRPr/>
            </a:pPr>
            <a:r>
              <a:rPr lang="ar-EG" sz="2800" b="1" dirty="0" smtClean="0">
                <a:solidFill>
                  <a:srgbClr val="C00000"/>
                </a:solidFill>
              </a:rPr>
              <a:t>أما المقصود بأخطار المسئولية المدنية تجاه الغير كنتيجة لتسببه أو أحد تابعية أو لقصور في ممتلكاته في حدوث خسائر مالية للغير سواء في أجسامهم أو ممتلكاتهم، ومن أمثلتها المسئولية المدنية لأصحاب المهن الحرة تجاه عملائهم كالأطباء، المهندسين، المقاولين، المحاسبين.</a:t>
            </a:r>
            <a:endParaRPr lang="en-US" sz="2800" b="1" dirty="0" smtClean="0">
              <a:solidFill>
                <a:srgbClr val="C00000"/>
              </a:solidFill>
            </a:endParaRPr>
          </a:p>
          <a:p>
            <a:pPr marL="0" indent="-274320" algn="r" rtl="1" eaLnBrk="1" fontAlgn="auto" hangingPunct="1">
              <a:spcAft>
                <a:spcPts val="0"/>
              </a:spcAft>
              <a:defRPr/>
            </a:pPr>
            <a:endParaRPr lang="en-US" dirty="0" smtClean="0"/>
          </a:p>
        </p:txBody>
      </p:sp>
    </p:spTree>
    <p:extLst>
      <p:ext uri="{BB962C8B-B14F-4D97-AF65-F5344CB8AC3E}">
        <p14:creationId xmlns:p14="http://schemas.microsoft.com/office/powerpoint/2010/main" val="1965301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عنصر نائب للمحتوى 2"/>
          <p:cNvSpPr>
            <a:spLocks noGrp="1"/>
          </p:cNvSpPr>
          <p:nvPr>
            <p:ph idx="4294967295"/>
          </p:nvPr>
        </p:nvSpPr>
        <p:spPr>
          <a:xfrm>
            <a:off x="0" y="1268413"/>
            <a:ext cx="6624638" cy="4392612"/>
          </a:xfrm>
        </p:spPr>
        <p:txBody>
          <a:bodyPr rtlCol="1">
            <a:normAutofit/>
          </a:bodyPr>
          <a:lstStyle/>
          <a:p>
            <a:pPr marL="0" indent="-274320" algn="r" rtl="1" eaLnBrk="1" fontAlgn="auto" hangingPunct="1">
              <a:spcAft>
                <a:spcPts val="0"/>
              </a:spcAft>
              <a:buFont typeface="Arial" pitchFamily="34" charset="0"/>
              <a:buNone/>
              <a:defRPr/>
            </a:pPr>
            <a:r>
              <a:rPr lang="ar-EG" sz="2800" b="1" dirty="0" smtClean="0">
                <a:solidFill>
                  <a:srgbClr val="FF0000"/>
                </a:solidFill>
              </a:rPr>
              <a:t>السمات الخاصة بالأخطار التي تتضمنها وثائق التأمينات العامة</a:t>
            </a:r>
            <a:endParaRPr lang="en-US" sz="2800" dirty="0" smtClean="0">
              <a:solidFill>
                <a:srgbClr val="FF0000"/>
              </a:solidFill>
            </a:endParaRPr>
          </a:p>
          <a:p>
            <a:pPr marL="0" indent="-274320" algn="r" rtl="1" eaLnBrk="1" fontAlgn="auto" hangingPunct="1">
              <a:spcAft>
                <a:spcPts val="0"/>
              </a:spcAft>
              <a:buFont typeface="Arial" pitchFamily="34" charset="0"/>
              <a:buNone/>
              <a:defRPr/>
            </a:pPr>
            <a:r>
              <a:rPr lang="ar-SA" sz="2800" b="1" dirty="0" smtClean="0"/>
              <a:t>    </a:t>
            </a:r>
            <a:r>
              <a:rPr lang="ar-EG" sz="2800" b="1" dirty="0" smtClean="0"/>
              <a:t>بالرغم من تعدد الأخطار والحوادث والخسائر التي تغطيها مجموعة وثائق التأمينات العامة بأقسامها المختلفة، إلا أنها تشترك جميعاً</a:t>
            </a:r>
            <a:r>
              <a:rPr lang="ar-SA" sz="2800" b="1" dirty="0" smtClean="0"/>
              <a:t> </a:t>
            </a:r>
            <a:r>
              <a:rPr lang="ar-EG" sz="2800" b="1" dirty="0" smtClean="0"/>
              <a:t>في صفات جوهرية تميزها في مجموعها عن وثائق تأمينات الحياة، وفيما يلي أهم السمات:</a:t>
            </a:r>
            <a:endParaRPr lang="en-US" sz="2800" b="1" dirty="0" smtClean="0"/>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019425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4294967295"/>
          </p:nvPr>
        </p:nvSpPr>
        <p:spPr>
          <a:xfrm>
            <a:off x="1511300" y="1484313"/>
            <a:ext cx="7632700" cy="4176712"/>
          </a:xfrm>
        </p:spPr>
        <p:txBody>
          <a:bodyPr/>
          <a:lstStyle/>
          <a:p>
            <a:pPr lvl="1" algn="r" rtl="1" eaLnBrk="1" hangingPunct="1">
              <a:buFont typeface="Arial" charset="0"/>
              <a:buChar char="–"/>
            </a:pPr>
            <a:r>
              <a:rPr lang="ar-EG" sz="2800" b="1" smtClean="0">
                <a:solidFill>
                  <a:srgbClr val="948272"/>
                </a:solidFill>
              </a:rPr>
              <a:t>هذه الأخطار تتعلق بممتلكات الشخص أو مسئوليته المدنية تجاه الغير، ولكن لا تتعلق بإيراداته أو دخله التي تتأثر بحياته أو وفاته.</a:t>
            </a:r>
            <a:endParaRPr lang="en-US" sz="2800" b="1" smtClean="0">
              <a:solidFill>
                <a:srgbClr val="948272"/>
              </a:solidFill>
            </a:endParaRPr>
          </a:p>
          <a:p>
            <a:pPr lvl="1" algn="r" rtl="1" eaLnBrk="1" hangingPunct="1">
              <a:buFont typeface="Arial" charset="0"/>
              <a:buChar char="–"/>
            </a:pPr>
            <a:r>
              <a:rPr lang="ar-EG" sz="2800" b="1" smtClean="0">
                <a:solidFill>
                  <a:srgbClr val="FF66FF"/>
                </a:solidFill>
              </a:rPr>
              <a:t>تتسم هذه الأخطار بثبات درجة خطورتها من فترة زمنية لأخرى، وبالتالي فإن احتمال تحقق الحادث يتسم بالثبات ويترتب عليه أن حجم الخسارة المتوقعة كنتيجة تحقق الحادث يكون ثابت، بعكس أخطار الحياة وبالذات خطر الوفاة الذي يتزايد من فترة زمنية لأخرى مع التقدم في العمر.</a:t>
            </a:r>
            <a:endParaRPr lang="en-US" sz="2800" b="1" smtClean="0">
              <a:solidFill>
                <a:srgbClr val="FF66FF"/>
              </a:solidFill>
            </a:endParaRPr>
          </a:p>
          <a:p>
            <a:pPr marL="0" indent="-273050" algn="r" rtl="1" eaLnBrk="1" hangingPunct="1">
              <a:buFont typeface="Arial" charset="0"/>
              <a:buChar char="•"/>
            </a:pPr>
            <a:endParaRPr lang="en-US" smtClean="0"/>
          </a:p>
        </p:txBody>
      </p:sp>
    </p:spTree>
    <p:extLst>
      <p:ext uri="{BB962C8B-B14F-4D97-AF65-F5344CB8AC3E}">
        <p14:creationId xmlns:p14="http://schemas.microsoft.com/office/powerpoint/2010/main" val="17912596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TotalTime>
  <Words>768</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PowerPoint Presentation</vt:lpstr>
      <vt:lpstr>PowerPoint Presentation</vt:lpstr>
      <vt:lpstr>PowerPoint Presentation</vt:lpstr>
      <vt:lpstr> التأمينات العامة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4</cp:revision>
  <dcterms:created xsi:type="dcterms:W3CDTF">2006-08-16T00:00:00Z</dcterms:created>
  <dcterms:modified xsi:type="dcterms:W3CDTF">2023-11-01T06:03:05Z</dcterms:modified>
</cp:coreProperties>
</file>