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8" r:id="rId1"/>
  </p:sldMasterIdLst>
  <p:notesMasterIdLst>
    <p:notesMasterId r:id="rId11"/>
  </p:notesMasterIdLst>
  <p:sldIdLst>
    <p:sldId id="256" r:id="rId2"/>
    <p:sldId id="257" r:id="rId3"/>
    <p:sldId id="260" r:id="rId4"/>
    <p:sldId id="261" r:id="rId5"/>
    <p:sldId id="275" r:id="rId6"/>
    <p:sldId id="262" r:id="rId7"/>
    <p:sldId id="270" r:id="rId8"/>
    <p:sldId id="271" r:id="rId9"/>
    <p:sldId id="267" r:id="rId10"/>
  </p:sldIdLst>
  <p:sldSz cx="9144000" cy="6858000" type="screen4x3"/>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170A"/>
    <a:srgbClr val="0000CC"/>
    <a:srgbClr val="6699FF"/>
    <a:srgbClr val="000099"/>
    <a:srgbClr val="66FFFF"/>
    <a:srgbClr val="000066"/>
    <a:srgbClr val="FF4B4B"/>
    <a:srgbClr val="FF3300"/>
    <a:srgbClr val="99FF66"/>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10" autoAdjust="0"/>
    <p:restoredTop sz="94563" autoAdjust="0"/>
  </p:normalViewPr>
  <p:slideViewPr>
    <p:cSldViewPr>
      <p:cViewPr varScale="1">
        <p:scale>
          <a:sx n="86" d="100"/>
          <a:sy n="86" d="100"/>
        </p:scale>
        <p:origin x="1512" y="84"/>
      </p:cViewPr>
      <p:guideLst>
        <p:guide orient="horz" pos="2160"/>
        <p:guide pos="2880"/>
      </p:guideLst>
    </p:cSldViewPr>
  </p:slideViewPr>
  <p:outlineViewPr>
    <p:cViewPr>
      <p:scale>
        <a:sx n="33" d="100"/>
        <a:sy n="33" d="100"/>
      </p:scale>
      <p:origin x="0" y="10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20532" y="3"/>
            <a:ext cx="2921582" cy="493633"/>
          </a:xfrm>
          <a:prstGeom prst="rect">
            <a:avLst/>
          </a:prstGeom>
        </p:spPr>
        <p:txBody>
          <a:bodyPr vert="horz" lIns="94917" tIns="47457" rIns="94917" bIns="47457" rtlCol="1"/>
          <a:lstStyle>
            <a:lvl1pPr algn="r">
              <a:defRPr sz="1300"/>
            </a:lvl1pPr>
          </a:lstStyle>
          <a:p>
            <a:endParaRPr lang="ar-IQ"/>
          </a:p>
        </p:txBody>
      </p:sp>
      <p:sp>
        <p:nvSpPr>
          <p:cNvPr id="3" name="عنصر نائب للتاريخ 2"/>
          <p:cNvSpPr>
            <a:spLocks noGrp="1"/>
          </p:cNvSpPr>
          <p:nvPr>
            <p:ph type="dt" idx="1"/>
          </p:nvPr>
        </p:nvSpPr>
        <p:spPr>
          <a:xfrm>
            <a:off x="1563" y="3"/>
            <a:ext cx="2921582" cy="493633"/>
          </a:xfrm>
          <a:prstGeom prst="rect">
            <a:avLst/>
          </a:prstGeom>
        </p:spPr>
        <p:txBody>
          <a:bodyPr vert="horz" lIns="94917" tIns="47457" rIns="94917" bIns="47457" rtlCol="1"/>
          <a:lstStyle>
            <a:lvl1pPr algn="l">
              <a:defRPr sz="1300"/>
            </a:lvl1pPr>
          </a:lstStyle>
          <a:p>
            <a:fld id="{AA13FB11-F6DA-4050-9CF2-8B5F94442072}" type="datetimeFigureOut">
              <a:rPr lang="ar-IQ" smtClean="0"/>
              <a:t>06/05/1444</a:t>
            </a:fld>
            <a:endParaRPr lang="ar-IQ"/>
          </a:p>
        </p:txBody>
      </p:sp>
      <p:sp>
        <p:nvSpPr>
          <p:cNvPr id="4" name="عنصر نائب لصورة الشريحة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4917" tIns="47457" rIns="94917" bIns="47457" rtlCol="1" anchor="ctr"/>
          <a:lstStyle/>
          <a:p>
            <a:endParaRPr lang="ar-IQ"/>
          </a:p>
        </p:txBody>
      </p:sp>
      <p:sp>
        <p:nvSpPr>
          <p:cNvPr id="5" name="عنصر نائب للملاحظات 4"/>
          <p:cNvSpPr>
            <a:spLocks noGrp="1"/>
          </p:cNvSpPr>
          <p:nvPr>
            <p:ph type="body" sz="quarter" idx="3"/>
          </p:nvPr>
        </p:nvSpPr>
        <p:spPr>
          <a:xfrm>
            <a:off x="674212" y="4689516"/>
            <a:ext cx="5393690" cy="4442698"/>
          </a:xfrm>
          <a:prstGeom prst="rect">
            <a:avLst/>
          </a:prstGeom>
        </p:spPr>
        <p:txBody>
          <a:bodyPr vert="horz" lIns="94917" tIns="47457" rIns="94917" bIns="47457"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20532" y="9377318"/>
            <a:ext cx="2921582" cy="493633"/>
          </a:xfrm>
          <a:prstGeom prst="rect">
            <a:avLst/>
          </a:prstGeom>
        </p:spPr>
        <p:txBody>
          <a:bodyPr vert="horz" lIns="94917" tIns="47457" rIns="94917" bIns="47457" rtlCol="1" anchor="b"/>
          <a:lstStyle>
            <a:lvl1pPr algn="r">
              <a:defRPr sz="1300"/>
            </a:lvl1pPr>
          </a:lstStyle>
          <a:p>
            <a:endParaRPr lang="ar-IQ"/>
          </a:p>
        </p:txBody>
      </p:sp>
      <p:sp>
        <p:nvSpPr>
          <p:cNvPr id="7" name="عنصر نائب لرقم الشريحة 6"/>
          <p:cNvSpPr>
            <a:spLocks noGrp="1"/>
          </p:cNvSpPr>
          <p:nvPr>
            <p:ph type="sldNum" sz="quarter" idx="5"/>
          </p:nvPr>
        </p:nvSpPr>
        <p:spPr>
          <a:xfrm>
            <a:off x="1563" y="9377318"/>
            <a:ext cx="2921582" cy="493633"/>
          </a:xfrm>
          <a:prstGeom prst="rect">
            <a:avLst/>
          </a:prstGeom>
        </p:spPr>
        <p:txBody>
          <a:bodyPr vert="horz" lIns="94917" tIns="47457" rIns="94917" bIns="47457" rtlCol="1" anchor="b"/>
          <a:lstStyle>
            <a:lvl1pPr algn="l">
              <a:defRPr sz="1300"/>
            </a:lvl1pPr>
          </a:lstStyle>
          <a:p>
            <a:fld id="{D8590C8D-BAC6-44E3-AF32-5B36B9BBD7A3}" type="slidenum">
              <a:rPr lang="ar-IQ" smtClean="0"/>
              <a:t>‹#›</a:t>
            </a:fld>
            <a:endParaRPr lang="ar-IQ"/>
          </a:p>
        </p:txBody>
      </p:sp>
    </p:spTree>
    <p:extLst>
      <p:ext uri="{BB962C8B-B14F-4D97-AF65-F5344CB8AC3E}">
        <p14:creationId xmlns:p14="http://schemas.microsoft.com/office/powerpoint/2010/main" val="35259097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smtClean="0"/>
          </a:p>
        </p:txBody>
      </p:sp>
      <p:sp>
        <p:nvSpPr>
          <p:cNvPr id="4" name="عنصر نائب لرقم الشريحة 3"/>
          <p:cNvSpPr>
            <a:spLocks noGrp="1"/>
          </p:cNvSpPr>
          <p:nvPr>
            <p:ph type="sldNum" sz="quarter" idx="10"/>
          </p:nvPr>
        </p:nvSpPr>
        <p:spPr/>
        <p:txBody>
          <a:bodyPr/>
          <a:lstStyle/>
          <a:p>
            <a:fld id="{D8590C8D-BAC6-44E3-AF32-5B36B9BBD7A3}" type="slidenum">
              <a:rPr lang="ar-IQ" smtClean="0"/>
              <a:t>1</a:t>
            </a:fld>
            <a:endParaRPr lang="ar-IQ"/>
          </a:p>
        </p:txBody>
      </p:sp>
    </p:spTree>
    <p:extLst>
      <p:ext uri="{BB962C8B-B14F-4D97-AF65-F5344CB8AC3E}">
        <p14:creationId xmlns:p14="http://schemas.microsoft.com/office/powerpoint/2010/main" val="288823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829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1727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71791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784057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4724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06/05/1444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95660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06/05/1444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58302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06/05/1444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13409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B8ABB09-4A1D-463E-8065-109CC2B7EFAA}" type="datetimeFigureOut">
              <a:rPr lang="ar-SA" smtClean="0"/>
              <a:t>06/05/1444</a:t>
            </a:fld>
            <a:endParaRPr lang="ar-S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901446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B8ABB09-4A1D-463E-8065-109CC2B7EFAA}" type="datetimeFigureOut">
              <a:rPr lang="ar-SA" smtClean="0"/>
              <a:t>06/05/1444</a:t>
            </a:fld>
            <a:endParaRPr lang="ar-SA"/>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ar-S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804387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06/05/1444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1595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B8ABB09-4A1D-463E-8065-109CC2B7EFAA}" type="datetimeFigureOut">
              <a:rPr lang="ar-SA" smtClean="0"/>
              <a:t>06/05/1444</a:t>
            </a:fld>
            <a:endParaRPr lang="ar-SA"/>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SA"/>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B34F065-1154-456A-91E3-76DE8E75E17B}" type="slidenum">
              <a:rPr lang="ar-SA" smtClean="0"/>
              <a:t>‹#›</a:t>
            </a:fld>
            <a:endParaRPr lang="ar-SA"/>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711999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3676" y="2204864"/>
            <a:ext cx="7851648" cy="1584176"/>
          </a:xfrm>
        </p:spPr>
        <p:txBody>
          <a:bodyPr>
            <a:noAutofit/>
            <a:scene3d>
              <a:camera prst="orthographicFront"/>
              <a:lightRig rig="freezing" dir="t">
                <a:rot lat="0" lon="0" rev="5640000"/>
              </a:lightRig>
            </a:scene3d>
            <a:sp3d extrusionH="57150" prstMaterial="flat">
              <a:bevelT w="38100" h="38100" prst="angle"/>
              <a:contourClr>
                <a:schemeClr val="tx2"/>
              </a:contourClr>
            </a:sp3d>
          </a:bodyPr>
          <a:lstStyle/>
          <a:p>
            <a:pPr algn="ctr"/>
            <a:r>
              <a:rPr lang="ar-IQ" sz="2800" b="1" dirty="0" smtClean="0">
                <a:solidFill>
                  <a:schemeClr val="bg2">
                    <a:lumMod val="25000"/>
                  </a:schemeClr>
                </a:solidFill>
              </a:rPr>
              <a:t>عنوان المحاضرة</a:t>
            </a:r>
            <a:r>
              <a:rPr lang="en-US" sz="2800" b="1" dirty="0" smtClean="0">
                <a:solidFill>
                  <a:schemeClr val="bg2">
                    <a:lumMod val="25000"/>
                  </a:schemeClr>
                </a:solidFill>
              </a:rPr>
              <a:t/>
            </a:r>
            <a:br>
              <a:rPr lang="en-US" sz="2800" b="1" dirty="0" smtClean="0">
                <a:solidFill>
                  <a:schemeClr val="bg2">
                    <a:lumMod val="25000"/>
                  </a:schemeClr>
                </a:solidFill>
              </a:rPr>
            </a:br>
            <a:r>
              <a:rPr lang="en-US" sz="2800" dirty="0" smtClean="0">
                <a:ln>
                  <a:solidFill>
                    <a:srgbClr val="00FFCC"/>
                  </a:solidFill>
                </a:ln>
                <a:solidFill>
                  <a:srgbClr val="001848"/>
                </a:solidFill>
                <a:effectLst>
                  <a:glow rad="101600">
                    <a:schemeClr val="accent3">
                      <a:satMod val="175000"/>
                      <a:alpha val="40000"/>
                    </a:schemeClr>
                  </a:glow>
                  <a:outerShdw blurRad="50800" dist="38100" algn="l" rotWithShape="0">
                    <a:prstClr val="black">
                      <a:alpha val="40000"/>
                    </a:prstClr>
                  </a:outerShdw>
                </a:effectLst>
                <a:cs typeface="PT Bold Heading" pitchFamily="2" charset="-78"/>
              </a:rPr>
              <a:t/>
            </a:r>
            <a:br>
              <a:rPr lang="en-US" sz="2800" dirty="0" smtClean="0">
                <a:ln>
                  <a:solidFill>
                    <a:srgbClr val="00FFCC"/>
                  </a:solidFill>
                </a:ln>
                <a:solidFill>
                  <a:srgbClr val="001848"/>
                </a:solidFill>
                <a:effectLst>
                  <a:glow rad="101600">
                    <a:schemeClr val="accent3">
                      <a:satMod val="175000"/>
                      <a:alpha val="40000"/>
                    </a:schemeClr>
                  </a:glow>
                  <a:outerShdw blurRad="50800" dist="38100" algn="l" rotWithShape="0">
                    <a:prstClr val="black">
                      <a:alpha val="40000"/>
                    </a:prstClr>
                  </a:outerShdw>
                </a:effectLst>
                <a:cs typeface="PT Bold Heading" pitchFamily="2" charset="-78"/>
              </a:rPr>
            </a:br>
            <a:r>
              <a:rPr lang="ar-IQ" sz="3200" b="1" dirty="0" smtClean="0">
                <a:solidFill>
                  <a:srgbClr val="90170A"/>
                </a:solidFill>
              </a:rPr>
              <a:t>التوجهات الفلسفية لتطور مفهوم التسويق</a:t>
            </a:r>
            <a:endParaRPr lang="ar-IQ" sz="3200" b="1" dirty="0">
              <a:ln>
                <a:solidFill>
                  <a:srgbClr val="00FFCC"/>
                </a:solidFill>
              </a:ln>
              <a:solidFill>
                <a:srgbClr val="90170A"/>
              </a:solidFill>
              <a:effectLst>
                <a:glow rad="101600">
                  <a:schemeClr val="accent3">
                    <a:satMod val="175000"/>
                    <a:alpha val="40000"/>
                  </a:schemeClr>
                </a:glow>
                <a:outerShdw blurRad="38100" dist="38100" dir="2700000" algn="tl">
                  <a:srgbClr val="000000">
                    <a:alpha val="43137"/>
                  </a:srgbClr>
                </a:outerShdw>
              </a:effectLst>
              <a:cs typeface="PT Bold Heading" pitchFamily="2" charset="-78"/>
            </a:endParaRPr>
          </a:p>
        </p:txBody>
      </p:sp>
      <p:sp>
        <p:nvSpPr>
          <p:cNvPr id="3" name="عنوان فرعي 2"/>
          <p:cNvSpPr>
            <a:spLocks noGrp="1"/>
          </p:cNvSpPr>
          <p:nvPr>
            <p:ph type="subTitle" idx="1"/>
          </p:nvPr>
        </p:nvSpPr>
        <p:spPr>
          <a:xfrm>
            <a:off x="750628" y="4797152"/>
            <a:ext cx="7854696" cy="1440160"/>
          </a:xfrm>
        </p:spPr>
        <p:txBody>
          <a:bodyPr>
            <a:normAutofit/>
            <a:scene3d>
              <a:camera prst="orthographicFront"/>
              <a:lightRig rig="threePt" dir="t"/>
            </a:scene3d>
            <a:sp3d extrusionH="57150">
              <a:bevelT h="25400" prst="softRound"/>
            </a:sp3d>
          </a:bodyPr>
          <a:lstStyle/>
          <a:p>
            <a:pPr algn="ctr">
              <a:lnSpc>
                <a:spcPct val="80000"/>
              </a:lnSpc>
            </a:pPr>
            <a:r>
              <a:rPr lang="ar-IQ" sz="4000" b="1" dirty="0">
                <a:solidFill>
                  <a:srgbClr val="7030A0"/>
                </a:solidFill>
              </a:rPr>
              <a:t>إعداد</a:t>
            </a:r>
          </a:p>
          <a:p>
            <a:pPr algn="ctr">
              <a:lnSpc>
                <a:spcPct val="80000"/>
              </a:lnSpc>
            </a:pPr>
            <a:r>
              <a:rPr lang="ar-IQ" sz="4000" b="1" dirty="0">
                <a:solidFill>
                  <a:schemeClr val="accent3">
                    <a:lumMod val="50000"/>
                  </a:schemeClr>
                </a:solidFill>
              </a:rPr>
              <a:t>م.م. مريم فخر الدين محمود</a:t>
            </a:r>
          </a:p>
        </p:txBody>
      </p:sp>
      <p:sp>
        <p:nvSpPr>
          <p:cNvPr id="4" name="عنوان 1"/>
          <p:cNvSpPr txBox="1">
            <a:spLocks/>
          </p:cNvSpPr>
          <p:nvPr/>
        </p:nvSpPr>
        <p:spPr>
          <a:xfrm>
            <a:off x="755576" y="0"/>
            <a:ext cx="7851648" cy="1503047"/>
          </a:xfrm>
          <a:prstGeom prst="rect">
            <a:avLst/>
          </a:prstGeom>
          <a:ln>
            <a:noFill/>
          </a:ln>
        </p:spPr>
        <p:txBody>
          <a:bodyPr vert="horz" lIns="0" tIns="0" rIns="18288" bIns="0" anchor="b">
            <a:noAutofit/>
            <a:scene3d>
              <a:camera prst="orthographicFront"/>
              <a:lightRig rig="freezing" dir="t">
                <a:rot lat="0" lon="0" rev="5640000"/>
              </a:lightRig>
            </a:scene3d>
            <a:sp3d extrusionH="57150" prstMaterial="flat">
              <a:bevelT w="38100" h="38100" prst="relaxedInset"/>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ar-IQ" sz="2000" dirty="0">
                <a:solidFill>
                  <a:schemeClr val="tx1">
                    <a:lumMod val="95000"/>
                    <a:lumOff val="5000"/>
                  </a:schemeClr>
                </a:solidFill>
              </a:rPr>
              <a:t>جامعة بغداد</a:t>
            </a:r>
          </a:p>
          <a:p>
            <a:pPr algn="ctr"/>
            <a:r>
              <a:rPr lang="ar-IQ" sz="2000" dirty="0">
                <a:solidFill>
                  <a:schemeClr val="tx1">
                    <a:lumMod val="95000"/>
                    <a:lumOff val="5000"/>
                  </a:schemeClr>
                </a:solidFill>
              </a:rPr>
              <a:t>كلية الادارة والاقتصاد</a:t>
            </a:r>
          </a:p>
          <a:p>
            <a:pPr algn="ctr"/>
            <a:r>
              <a:rPr lang="ar-IQ" sz="2000" dirty="0">
                <a:solidFill>
                  <a:schemeClr val="tx1">
                    <a:lumMod val="95000"/>
                    <a:lumOff val="5000"/>
                  </a:schemeClr>
                </a:solidFill>
              </a:rPr>
              <a:t>قسم الإدارة العامة</a:t>
            </a:r>
          </a:p>
        </p:txBody>
      </p:sp>
      <p:pic>
        <p:nvPicPr>
          <p:cNvPr id="13" name="صورة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688" y="44624"/>
            <a:ext cx="1512000" cy="1512000"/>
          </a:xfrm>
          <a:prstGeom prst="rect">
            <a:avLst/>
          </a:prstGeom>
          <a:ln>
            <a:noFill/>
          </a:ln>
          <a:effectLst>
            <a:outerShdw blurRad="292100" dist="139700" dir="2700000" algn="tl" rotWithShape="0">
              <a:srgbClr val="333333">
                <a:alpha val="65000"/>
              </a:srgbClr>
            </a:outerShdw>
          </a:effectLst>
        </p:spPr>
      </p:pic>
      <p:pic>
        <p:nvPicPr>
          <p:cNvPr id="16" name="صورة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96832"/>
            <a:ext cx="1440000" cy="14599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766294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ircle(in)">
                                      <p:cBhvr>
                                        <p:cTn id="10" dur="2000"/>
                                        <p:tgtEl>
                                          <p:spTgt spid="4">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par>
                          <p:cTn id="14" fill="hold">
                            <p:stCondLst>
                              <p:cond delay="2000"/>
                            </p:stCondLst>
                            <p:childTnLst>
                              <p:par>
                                <p:cTn id="15" presetID="26"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80">
                                          <p:stCondLst>
                                            <p:cond delay="0"/>
                                          </p:stCondLst>
                                        </p:cTn>
                                        <p:tgtEl>
                                          <p:spTgt spid="2"/>
                                        </p:tgtEl>
                                      </p:cBhvr>
                                    </p:animEffect>
                                    <p:anim calcmode="lin" valueType="num">
                                      <p:cBhvr>
                                        <p:cTn id="1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3" dur="26">
                                          <p:stCondLst>
                                            <p:cond delay="650"/>
                                          </p:stCondLst>
                                        </p:cTn>
                                        <p:tgtEl>
                                          <p:spTgt spid="2"/>
                                        </p:tgtEl>
                                      </p:cBhvr>
                                      <p:to x="100000" y="60000"/>
                                    </p:animScale>
                                    <p:animScale>
                                      <p:cBhvr>
                                        <p:cTn id="24" dur="166" decel="50000">
                                          <p:stCondLst>
                                            <p:cond delay="676"/>
                                          </p:stCondLst>
                                        </p:cTn>
                                        <p:tgtEl>
                                          <p:spTgt spid="2"/>
                                        </p:tgtEl>
                                      </p:cBhvr>
                                      <p:to x="100000" y="100000"/>
                                    </p:animScale>
                                    <p:animScale>
                                      <p:cBhvr>
                                        <p:cTn id="25" dur="26">
                                          <p:stCondLst>
                                            <p:cond delay="1312"/>
                                          </p:stCondLst>
                                        </p:cTn>
                                        <p:tgtEl>
                                          <p:spTgt spid="2"/>
                                        </p:tgtEl>
                                      </p:cBhvr>
                                      <p:to x="100000" y="80000"/>
                                    </p:animScale>
                                    <p:animScale>
                                      <p:cBhvr>
                                        <p:cTn id="26" dur="166" decel="50000">
                                          <p:stCondLst>
                                            <p:cond delay="1338"/>
                                          </p:stCondLst>
                                        </p:cTn>
                                        <p:tgtEl>
                                          <p:spTgt spid="2"/>
                                        </p:tgtEl>
                                      </p:cBhvr>
                                      <p:to x="100000" y="100000"/>
                                    </p:animScale>
                                    <p:animScale>
                                      <p:cBhvr>
                                        <p:cTn id="27" dur="26">
                                          <p:stCondLst>
                                            <p:cond delay="1642"/>
                                          </p:stCondLst>
                                        </p:cTn>
                                        <p:tgtEl>
                                          <p:spTgt spid="2"/>
                                        </p:tgtEl>
                                      </p:cBhvr>
                                      <p:to x="100000" y="90000"/>
                                    </p:animScale>
                                    <p:animScale>
                                      <p:cBhvr>
                                        <p:cTn id="28" dur="166" decel="50000">
                                          <p:stCondLst>
                                            <p:cond delay="1668"/>
                                          </p:stCondLst>
                                        </p:cTn>
                                        <p:tgtEl>
                                          <p:spTgt spid="2"/>
                                        </p:tgtEl>
                                      </p:cBhvr>
                                      <p:to x="100000" y="100000"/>
                                    </p:animScale>
                                    <p:animScale>
                                      <p:cBhvr>
                                        <p:cTn id="29" dur="26">
                                          <p:stCondLst>
                                            <p:cond delay="1808"/>
                                          </p:stCondLst>
                                        </p:cTn>
                                        <p:tgtEl>
                                          <p:spTgt spid="2"/>
                                        </p:tgtEl>
                                      </p:cBhvr>
                                      <p:to x="100000" y="95000"/>
                                    </p:animScale>
                                    <p:animScale>
                                      <p:cBhvr>
                                        <p:cTn id="30" dur="166" decel="50000">
                                          <p:stCondLst>
                                            <p:cond delay="1834"/>
                                          </p:stCondLst>
                                        </p:cTn>
                                        <p:tgtEl>
                                          <p:spTgt spid="2"/>
                                        </p:tgtEl>
                                      </p:cBhvr>
                                      <p:to x="100000" y="100000"/>
                                    </p:animScale>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fade">
                                      <p:cBhvr>
                                        <p:cTn id="34" dur="1000"/>
                                        <p:tgtEl>
                                          <p:spTgt spid="3">
                                            <p:txEl>
                                              <p:pRg st="0" end="0"/>
                                            </p:txEl>
                                          </p:spTgt>
                                        </p:tgtEl>
                                      </p:cBhvr>
                                    </p:animEffect>
                                    <p:anim calcmode="lin" valueType="num">
                                      <p:cBhvr>
                                        <p:cTn id="3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fade">
                                      <p:cBhvr>
                                        <p:cTn id="41" dur="1000"/>
                                        <p:tgtEl>
                                          <p:spTgt spid="3">
                                            <p:txEl>
                                              <p:pRg st="1" end="1"/>
                                            </p:txEl>
                                          </p:spTgt>
                                        </p:tgtEl>
                                      </p:cBhvr>
                                    </p:animEffect>
                                    <p:anim calcmode="lin" valueType="num">
                                      <p:cBhvr>
                                        <p:cTn id="4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3204" y="620688"/>
            <a:ext cx="8229600" cy="1080120"/>
          </a:xfrm>
        </p:spPr>
        <p:txBody>
          <a:bodyPr>
            <a:normAutofit/>
            <a:scene3d>
              <a:camera prst="orthographicFront"/>
              <a:lightRig rig="threePt" dir="t"/>
            </a:scene3d>
            <a:sp3d extrusionH="57150">
              <a:bevelT h="25400" prst="softRound"/>
            </a:sp3d>
          </a:bodyPr>
          <a:lstStyle/>
          <a:p>
            <a:pPr algn="r"/>
            <a:r>
              <a:rPr lang="ar-IQ" sz="4400" b="1" dirty="0"/>
              <a:t>اهداف المحاضرة </a:t>
            </a:r>
            <a:r>
              <a:rPr lang="ar-IQ" dirty="0"/>
              <a:t>:</a:t>
            </a:r>
            <a:endParaRPr lang="ar-IQ" sz="4400" b="1" dirty="0">
              <a:ln>
                <a:solidFill>
                  <a:srgbClr val="66FFFF"/>
                </a:solidFill>
              </a:ln>
              <a:solidFill>
                <a:srgbClr val="000099"/>
              </a:solidFill>
              <a:effectLst>
                <a:glow rad="63500">
                  <a:schemeClr val="accent5">
                    <a:satMod val="175000"/>
                    <a:alpha val="40000"/>
                  </a:schemeClr>
                </a:glow>
                <a:outerShdw blurRad="50800" dist="38100" algn="l" rotWithShape="0">
                  <a:prstClr val="black">
                    <a:alpha val="40000"/>
                  </a:prstClr>
                </a:outerShdw>
              </a:effectLst>
              <a:cs typeface="PT Bold Heading" pitchFamily="2" charset="-78"/>
            </a:endParaRPr>
          </a:p>
        </p:txBody>
      </p:sp>
      <p:sp>
        <p:nvSpPr>
          <p:cNvPr id="3" name="عنصر نائب للمحتوى 2"/>
          <p:cNvSpPr>
            <a:spLocks noGrp="1"/>
          </p:cNvSpPr>
          <p:nvPr>
            <p:ph idx="1"/>
          </p:nvPr>
        </p:nvSpPr>
        <p:spPr>
          <a:xfrm>
            <a:off x="323528" y="1988840"/>
            <a:ext cx="8568952" cy="3240360"/>
          </a:xfrm>
        </p:spPr>
        <p:txBody>
          <a:bodyPr>
            <a:normAutofit/>
            <a:scene3d>
              <a:camera prst="orthographicFront"/>
              <a:lightRig rig="threePt" dir="t"/>
            </a:scene3d>
            <a:sp3d extrusionH="57150">
              <a:bevelT h="25400" prst="softRound"/>
            </a:sp3d>
          </a:bodyPr>
          <a:lstStyle/>
          <a:p>
            <a:pPr marL="0" indent="0" algn="just">
              <a:lnSpc>
                <a:spcPct val="150000"/>
              </a:lnSpc>
              <a:buClr>
                <a:srgbClr val="000099"/>
              </a:buClr>
              <a:buSzPct val="100000"/>
              <a:buNone/>
            </a:pPr>
            <a:r>
              <a:rPr lang="ar-IQ" sz="3300" b="1" dirty="0" smtClean="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rPr>
              <a:t>أن يتعرف الطالب على :</a:t>
            </a:r>
            <a:endParaRPr lang="ar-IQ" sz="3300" b="1" dirty="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endParaRPr>
          </a:p>
          <a:p>
            <a:pPr marL="0" indent="0" algn="just">
              <a:lnSpc>
                <a:spcPct val="110000"/>
              </a:lnSpc>
              <a:buClr>
                <a:srgbClr val="000099"/>
              </a:buClr>
              <a:buSzPct val="100000"/>
              <a:buNone/>
            </a:pPr>
            <a:r>
              <a:rPr lang="ar-IQ" sz="2600" b="1" dirty="0" smtClean="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rPr>
              <a:t>1.التوجهات الفلسفية لتطور مفهوم التسويق.</a:t>
            </a:r>
          </a:p>
        </p:txBody>
      </p:sp>
    </p:spTree>
    <p:extLst>
      <p:ext uri="{BB962C8B-B14F-4D97-AF65-F5344CB8AC3E}">
        <p14:creationId xmlns:p14="http://schemas.microsoft.com/office/powerpoint/2010/main" val="168403586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6184" y="908720"/>
            <a:ext cx="8712968" cy="794352"/>
          </a:xfrm>
        </p:spPr>
        <p:txBody>
          <a:bodyPr>
            <a:normAutofit/>
            <a:scene3d>
              <a:camera prst="orthographicFront"/>
              <a:lightRig rig="threePt" dir="t"/>
            </a:scene3d>
            <a:sp3d extrusionH="57150">
              <a:bevelT h="25400" prst="softRound"/>
            </a:sp3d>
          </a:bodyPr>
          <a:lstStyle/>
          <a:p>
            <a:pPr algn="r">
              <a:buClr>
                <a:srgbClr val="000099"/>
              </a:buClr>
            </a:pPr>
            <a:r>
              <a:rPr lang="ar-IQ" sz="3600" b="1" dirty="0" smtClean="0">
                <a:solidFill>
                  <a:schemeClr val="bg2">
                    <a:lumMod val="50000"/>
                  </a:schemeClr>
                </a:solidFill>
              </a:rPr>
              <a:t>التوجهات الفلسفية لتطور مفهوم التسويق</a:t>
            </a:r>
            <a:endParaRPr lang="ar-IQ" sz="3600" b="1" dirty="0">
              <a:solidFill>
                <a:schemeClr val="bg2">
                  <a:lumMod val="50000"/>
                </a:schemeClr>
              </a:solidFill>
            </a:endParaRPr>
          </a:p>
        </p:txBody>
      </p:sp>
      <p:sp>
        <p:nvSpPr>
          <p:cNvPr id="3" name="عنصر نائب للمحتوى 2"/>
          <p:cNvSpPr>
            <a:spLocks noGrp="1"/>
          </p:cNvSpPr>
          <p:nvPr>
            <p:ph idx="1"/>
          </p:nvPr>
        </p:nvSpPr>
        <p:spPr>
          <a:xfrm>
            <a:off x="683568" y="1556792"/>
            <a:ext cx="8085584" cy="4536504"/>
          </a:xfrm>
        </p:spPr>
        <p:txBody>
          <a:bodyPr>
            <a:normAutofit lnSpcReduction="10000"/>
            <a:scene3d>
              <a:camera prst="orthographicFront"/>
              <a:lightRig rig="threePt" dir="t"/>
            </a:scene3d>
            <a:sp3d extrusionH="57150">
              <a:bevelT h="25400" prst="softRound"/>
            </a:sp3d>
          </a:bodyPr>
          <a:lstStyle/>
          <a:p>
            <a:pPr>
              <a:spcBef>
                <a:spcPct val="50000"/>
              </a:spcBef>
            </a:pPr>
            <a:endParaRPr lang="ar-SA" altLang="ar-IQ" sz="3300" b="1" dirty="0" smtClean="0">
              <a:solidFill>
                <a:schemeClr val="tx1"/>
              </a:solidFill>
            </a:endParaRPr>
          </a:p>
          <a:p>
            <a:pPr marL="0" indent="0" algn="just">
              <a:lnSpc>
                <a:spcPct val="150000"/>
              </a:lnSpc>
              <a:buClr>
                <a:srgbClr val="000099"/>
              </a:buClr>
              <a:buNone/>
            </a:pPr>
            <a:r>
              <a:rPr lang="ar-SA" dirty="0">
                <a:solidFill>
                  <a:schemeClr val="tx1"/>
                </a:solidFill>
                <a:cs typeface="+mj-cs"/>
              </a:rPr>
              <a:t>ونقصد بذلك التوجه الفكري الذي تنتهجه ادارة المنظمة والذي يمثل في حقيقته الفلسفية </a:t>
            </a:r>
            <a:r>
              <a:rPr lang="ar-SA" dirty="0" smtClean="0">
                <a:solidFill>
                  <a:schemeClr val="tx1"/>
                </a:solidFill>
                <a:cs typeface="+mj-cs"/>
              </a:rPr>
              <a:t>الأدارية </a:t>
            </a:r>
            <a:r>
              <a:rPr lang="ar-SA" dirty="0">
                <a:solidFill>
                  <a:schemeClr val="tx1"/>
                </a:solidFill>
                <a:cs typeface="+mj-cs"/>
              </a:rPr>
              <a:t>المعتمدة </a:t>
            </a:r>
            <a:r>
              <a:rPr lang="ar-SA" dirty="0" smtClean="0">
                <a:solidFill>
                  <a:schemeClr val="tx1"/>
                </a:solidFill>
                <a:cs typeface="+mj-cs"/>
              </a:rPr>
              <a:t>خلال </a:t>
            </a:r>
            <a:r>
              <a:rPr lang="ar-SA" dirty="0">
                <a:solidFill>
                  <a:schemeClr val="tx1"/>
                </a:solidFill>
                <a:cs typeface="+mj-cs"/>
              </a:rPr>
              <a:t>حقبة زمنية سابقة او </a:t>
            </a:r>
            <a:r>
              <a:rPr lang="ar-SA" dirty="0" smtClean="0">
                <a:solidFill>
                  <a:schemeClr val="tx1"/>
                </a:solidFill>
                <a:cs typeface="+mj-cs"/>
              </a:rPr>
              <a:t>لاحقة، </a:t>
            </a:r>
            <a:r>
              <a:rPr lang="ar-SA" dirty="0">
                <a:solidFill>
                  <a:schemeClr val="tx1"/>
                </a:solidFill>
                <a:cs typeface="+mj-cs"/>
              </a:rPr>
              <a:t>والتي اختطت في تعاملها مع </a:t>
            </a:r>
            <a:r>
              <a:rPr lang="ar-SA" dirty="0" smtClean="0">
                <a:solidFill>
                  <a:schemeClr val="tx1"/>
                </a:solidFill>
                <a:cs typeface="+mj-cs"/>
              </a:rPr>
              <a:t>الأسواق </a:t>
            </a:r>
            <a:r>
              <a:rPr lang="ar-SA" dirty="0">
                <a:solidFill>
                  <a:schemeClr val="tx1"/>
                </a:solidFill>
                <a:cs typeface="+mj-cs"/>
              </a:rPr>
              <a:t>المستهدفة وتحديد الوزن النسبي الذي يعطي </a:t>
            </a:r>
            <a:r>
              <a:rPr lang="ar-SA" dirty="0" smtClean="0">
                <a:solidFill>
                  <a:schemeClr val="tx1"/>
                </a:solidFill>
                <a:cs typeface="+mj-cs"/>
              </a:rPr>
              <a:t>لاهتماماتها </a:t>
            </a:r>
            <a:r>
              <a:rPr lang="ar-SA" dirty="0">
                <a:solidFill>
                  <a:schemeClr val="tx1"/>
                </a:solidFill>
                <a:cs typeface="+mj-cs"/>
              </a:rPr>
              <a:t>حيال اهدافها واهداف المجتمع </a:t>
            </a:r>
            <a:r>
              <a:rPr lang="ar-SA" dirty="0" smtClean="0">
                <a:solidFill>
                  <a:schemeClr val="tx1"/>
                </a:solidFill>
                <a:cs typeface="+mj-cs"/>
              </a:rPr>
              <a:t>.</a:t>
            </a:r>
          </a:p>
          <a:p>
            <a:pPr marL="0" indent="0" algn="just">
              <a:lnSpc>
                <a:spcPct val="150000"/>
              </a:lnSpc>
              <a:buClr>
                <a:srgbClr val="000099"/>
              </a:buClr>
              <a:buNone/>
            </a:pPr>
            <a:r>
              <a:rPr lang="ar-SA" dirty="0">
                <a:solidFill>
                  <a:schemeClr val="tx1"/>
                </a:solidFill>
              </a:rPr>
              <a:t>ومن الممكن القول ان التوجهات الفلسفية لمفهوم التسويق وتطبيقاتها قد مر عبر المراحل التالية </a:t>
            </a:r>
            <a:r>
              <a:rPr lang="ar-SA" dirty="0" smtClean="0">
                <a:solidFill>
                  <a:schemeClr val="tx1"/>
                </a:solidFill>
              </a:rPr>
              <a:t>:</a:t>
            </a:r>
          </a:p>
          <a:p>
            <a:pPr marL="0" indent="0" algn="just">
              <a:lnSpc>
                <a:spcPct val="150000"/>
              </a:lnSpc>
              <a:buClr>
                <a:srgbClr val="000099"/>
              </a:buClr>
              <a:buNone/>
            </a:pPr>
            <a:r>
              <a:rPr lang="ar-SA" u="sng" dirty="0" smtClean="0"/>
              <a:t>1- </a:t>
            </a:r>
            <a:r>
              <a:rPr lang="ar-SA" b="1" u="sng" dirty="0" smtClean="0">
                <a:solidFill>
                  <a:schemeClr val="tx1"/>
                </a:solidFill>
              </a:rPr>
              <a:t>مفهوم </a:t>
            </a:r>
            <a:r>
              <a:rPr lang="ar-SA" b="1" u="sng" dirty="0">
                <a:solidFill>
                  <a:schemeClr val="tx1"/>
                </a:solidFill>
              </a:rPr>
              <a:t>ا</a:t>
            </a:r>
            <a:r>
              <a:rPr lang="ar-IQ" b="1" u="sng" dirty="0">
                <a:solidFill>
                  <a:schemeClr val="tx1"/>
                </a:solidFill>
              </a:rPr>
              <a:t>لأ</a:t>
            </a:r>
            <a:r>
              <a:rPr lang="ar-SA" b="1" u="sng" dirty="0">
                <a:solidFill>
                  <a:schemeClr val="tx1"/>
                </a:solidFill>
              </a:rPr>
              <a:t>نتاج </a:t>
            </a:r>
            <a:r>
              <a:rPr lang="ar-SA" b="1" dirty="0">
                <a:solidFill>
                  <a:schemeClr val="tx1"/>
                </a:solidFill>
              </a:rPr>
              <a:t>:</a:t>
            </a:r>
            <a:r>
              <a:rPr lang="ar-SA" dirty="0">
                <a:solidFill>
                  <a:schemeClr val="tx1"/>
                </a:solidFill>
              </a:rPr>
              <a:t> كان الهدف الرئيسي لجميع المنظمات العاملة في مجال الصناعة هو النشاط الأنتاجي اولاً وبالتالي كان المصنعون هم بذات الوقت المجهزون في السوق والمؤثرين في طبيعة وشكل الطلب المتحقق على المنتج وذلك من خالل اعتماد سياسة الأنتاج الواسع والكلف المنخفضة للتوزيع.</a:t>
            </a:r>
            <a:endParaRPr lang="en-US" dirty="0">
              <a:solidFill>
                <a:schemeClr val="tx1"/>
              </a:solidFill>
            </a:endParaRPr>
          </a:p>
          <a:p>
            <a:pPr marL="0" indent="0" algn="just">
              <a:lnSpc>
                <a:spcPct val="150000"/>
              </a:lnSpc>
              <a:buClr>
                <a:srgbClr val="000099"/>
              </a:buClr>
              <a:buNone/>
            </a:pPr>
            <a:endParaRPr lang="ar-IQ" b="1" dirty="0">
              <a:solidFill>
                <a:schemeClr val="tx1"/>
              </a:solidFill>
              <a:effectLst>
                <a:outerShdw blurRad="50800" dist="38100" algn="l" rotWithShape="0">
                  <a:prstClr val="black">
                    <a:alpha val="40000"/>
                  </a:prstClr>
                </a:outerShdw>
              </a:effectLst>
              <a:latin typeface="Simplified Arabic" pitchFamily="18" charset="-78"/>
              <a:cs typeface="+mj-cs"/>
            </a:endParaRPr>
          </a:p>
        </p:txBody>
      </p:sp>
    </p:spTree>
    <p:extLst>
      <p:ext uri="{BB962C8B-B14F-4D97-AF65-F5344CB8AC3E}">
        <p14:creationId xmlns:p14="http://schemas.microsoft.com/office/powerpoint/2010/main" val="3938652437"/>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1700808"/>
            <a:ext cx="8229600" cy="4416504"/>
          </a:xfrm>
        </p:spPr>
        <p:txBody>
          <a:bodyPr>
            <a:normAutofit/>
            <a:scene3d>
              <a:camera prst="orthographicFront"/>
              <a:lightRig rig="threePt" dir="t"/>
            </a:scene3d>
            <a:sp3d extrusionH="57150">
              <a:bevelT h="25400" prst="softRound"/>
            </a:sp3d>
          </a:bodyPr>
          <a:lstStyle/>
          <a:p>
            <a:r>
              <a:rPr lang="ar-SA" b="1" u="sng" dirty="0" smtClean="0"/>
              <a:t>2-</a:t>
            </a:r>
            <a:r>
              <a:rPr lang="ar-SA" sz="2400" b="1" u="sng" dirty="0" smtClean="0">
                <a:solidFill>
                  <a:schemeClr val="tx1"/>
                </a:solidFill>
              </a:rPr>
              <a:t>المفهوم </a:t>
            </a:r>
            <a:r>
              <a:rPr lang="ar-SA" sz="2400" b="1" u="sng" dirty="0">
                <a:solidFill>
                  <a:schemeClr val="tx1"/>
                </a:solidFill>
              </a:rPr>
              <a:t>البيعي</a:t>
            </a:r>
            <a:r>
              <a:rPr lang="ar-SA" sz="2400" u="sng" dirty="0">
                <a:solidFill>
                  <a:schemeClr val="tx1"/>
                </a:solidFill>
              </a:rPr>
              <a:t> </a:t>
            </a:r>
            <a:r>
              <a:rPr lang="ar-SA" sz="2400" dirty="0">
                <a:solidFill>
                  <a:schemeClr val="tx1"/>
                </a:solidFill>
              </a:rPr>
              <a:t>: ان المستهلكين اذا ما تركوا على حالهم فأنه من الطبيعي سيكون شرائهم للمنتجات دون المستوى الكافي لتحقيق الأرباح وان المنظمة ينبغي عليها ان تمارس الجهود البيعية والترويجية الكافية لتحقيق ذلك الشراء </a:t>
            </a:r>
            <a:r>
              <a:rPr lang="ar-SA" sz="2400" dirty="0" smtClean="0">
                <a:solidFill>
                  <a:schemeClr val="tx1"/>
                </a:solidFill>
              </a:rPr>
              <a:t>المربح .</a:t>
            </a:r>
          </a:p>
          <a:p>
            <a:endParaRPr lang="en-US" sz="2400" dirty="0" smtClean="0">
              <a:solidFill>
                <a:schemeClr val="tx1"/>
              </a:solidFill>
            </a:endParaRPr>
          </a:p>
          <a:p>
            <a:pPr marL="0" indent="0">
              <a:buNone/>
            </a:pPr>
            <a:r>
              <a:rPr lang="ar-SA" sz="2400" b="1" u="sng" dirty="0" smtClean="0">
                <a:solidFill>
                  <a:schemeClr val="tx1"/>
                </a:solidFill>
              </a:rPr>
              <a:t>3-المفهوم التسويقي</a:t>
            </a:r>
            <a:r>
              <a:rPr lang="ar-SA" sz="2400" u="sng" dirty="0" smtClean="0">
                <a:solidFill>
                  <a:schemeClr val="tx1"/>
                </a:solidFill>
              </a:rPr>
              <a:t> </a:t>
            </a:r>
            <a:r>
              <a:rPr lang="ar-SA" sz="2400" dirty="0" smtClean="0">
                <a:solidFill>
                  <a:schemeClr val="tx1"/>
                </a:solidFill>
              </a:rPr>
              <a:t>: ظهر المفهوم في منتصف الخمسينات من القرن الماضي </a:t>
            </a:r>
            <a:r>
              <a:rPr lang="ar-IQ" sz="2400" dirty="0" smtClean="0">
                <a:solidFill>
                  <a:schemeClr val="tx1"/>
                </a:solidFill>
              </a:rPr>
              <a:t>، على اساس </a:t>
            </a:r>
            <a:r>
              <a:rPr lang="ar-SA" sz="2400" dirty="0" smtClean="0">
                <a:solidFill>
                  <a:schemeClr val="tx1"/>
                </a:solidFill>
              </a:rPr>
              <a:t>الأنتاج هو المركز في العمل او القيام بالتصنيع ثم البيع ليظهر مفهوم يقوم على القول بأن ليس من الصحيح ان تبحث على المستهلك المناسب لم تنتجه بل الصحيح تقديم المنتج المناسب للمستهلك </a:t>
            </a:r>
            <a:r>
              <a:rPr lang="en-US" sz="2400" dirty="0" smtClean="0">
                <a:solidFill>
                  <a:schemeClr val="tx1"/>
                </a:solidFill>
              </a:rPr>
              <a:t>.</a:t>
            </a:r>
            <a:endParaRPr lang="en-US" sz="2400" dirty="0">
              <a:solidFill>
                <a:schemeClr val="tx1"/>
              </a:solidFill>
            </a:endParaRPr>
          </a:p>
        </p:txBody>
      </p:sp>
      <p:sp>
        <p:nvSpPr>
          <p:cNvPr id="4" name="عنوان 1"/>
          <p:cNvSpPr txBox="1">
            <a:spLocks/>
          </p:cNvSpPr>
          <p:nvPr/>
        </p:nvSpPr>
        <p:spPr>
          <a:xfrm>
            <a:off x="467544" y="723240"/>
            <a:ext cx="8229600" cy="648072"/>
          </a:xfrm>
          <a:prstGeom prst="rect">
            <a:avLst/>
          </a:prstGeom>
        </p:spPr>
        <p:txBody>
          <a:bodyPr vert="horz" lIns="0" rIns="0" bIns="0" anchor="b">
            <a:normAutofit/>
            <a:scene3d>
              <a:camera prst="orthographicFront"/>
              <a:lightRig rig="threePt" dir="t"/>
            </a:scene3d>
            <a:sp3d extrusionH="57150">
              <a:bevelT h="25400" prst="softRound"/>
            </a:sp3d>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ctr"/>
            <a:endParaRPr lang="ar-IQ" sz="3600" dirty="0">
              <a:effectLst>
                <a:glow rad="63500">
                  <a:schemeClr val="accent4">
                    <a:satMod val="175000"/>
                    <a:alpha val="10000"/>
                  </a:schemeClr>
                </a:glow>
                <a:outerShdw blurRad="50800" dist="38100" algn="l" rotWithShape="0">
                  <a:prstClr val="black">
                    <a:alpha val="40000"/>
                  </a:prstClr>
                </a:outerShdw>
              </a:effectLst>
              <a:cs typeface="PT Bold Heading" pitchFamily="2" charset="-78"/>
            </a:endParaRPr>
          </a:p>
        </p:txBody>
      </p:sp>
    </p:spTree>
    <p:extLst>
      <p:ext uri="{BB962C8B-B14F-4D97-AF65-F5344CB8AC3E}">
        <p14:creationId xmlns:p14="http://schemas.microsoft.com/office/powerpoint/2010/main" val="64753018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strips(downLeft)">
                                      <p:cBhvr>
                                        <p:cTn id="11" dur="500"/>
                                        <p:tgtEl>
                                          <p:spTgt spid="3">
                                            <p:txEl>
                                              <p:pRg st="2" end="2"/>
                                            </p:txEl>
                                          </p:spTgt>
                                        </p:tgtEl>
                                      </p:cBhvr>
                                    </p:animEffect>
                                  </p:childTnLst>
                                </p:cTn>
                              </p:par>
                              <p:par>
                                <p:cTn id="12" presetID="15" presetClass="entr" presetSubtype="0" fill="hold" grpId="0" nodeType="withEffect" nodePh="1">
                                  <p:stCondLst>
                                    <p:cond delay="0"/>
                                  </p:stCondLst>
                                  <p:endCondLst>
                                    <p:cond evt="begin" delay="0">
                                      <p:tn val="12"/>
                                    </p:cond>
                                  </p:end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59" y="1340768"/>
            <a:ext cx="7543801" cy="4528326"/>
          </a:xfrm>
        </p:spPr>
        <p:txBody>
          <a:bodyPr/>
          <a:lstStyle/>
          <a:p>
            <a:pPr marL="0" indent="0">
              <a:spcBef>
                <a:spcPct val="50000"/>
              </a:spcBef>
              <a:buNone/>
            </a:pPr>
            <a:r>
              <a:rPr lang="ar-IQ" sz="2800" b="1" dirty="0" smtClean="0">
                <a:solidFill>
                  <a:schemeClr val="bg2">
                    <a:lumMod val="50000"/>
                  </a:schemeClr>
                </a:solidFill>
              </a:rPr>
              <a:t>      الاسباب التي </a:t>
            </a:r>
            <a:r>
              <a:rPr lang="ar-IQ" sz="2800" b="1" dirty="0">
                <a:solidFill>
                  <a:schemeClr val="bg2">
                    <a:lumMod val="50000"/>
                  </a:schemeClr>
                </a:solidFill>
              </a:rPr>
              <a:t>ادت الى بروز المفهوم التسويقي </a:t>
            </a:r>
            <a:r>
              <a:rPr lang="ar-IQ" sz="2800" b="1" dirty="0" smtClean="0">
                <a:solidFill>
                  <a:schemeClr val="bg2">
                    <a:lumMod val="50000"/>
                  </a:schemeClr>
                </a:solidFill>
              </a:rPr>
              <a:t>:</a:t>
            </a:r>
          </a:p>
          <a:p>
            <a:pPr>
              <a:spcBef>
                <a:spcPct val="50000"/>
              </a:spcBef>
              <a:buFontTx/>
              <a:buChar char="-"/>
            </a:pPr>
            <a:endParaRPr lang="ar-IQ" dirty="0" smtClean="0">
              <a:solidFill>
                <a:schemeClr val="tx1"/>
              </a:solidFill>
            </a:endParaRPr>
          </a:p>
          <a:p>
            <a:pPr>
              <a:spcBef>
                <a:spcPct val="50000"/>
              </a:spcBef>
            </a:pPr>
            <a:r>
              <a:rPr lang="ar-IQ" dirty="0" smtClean="0">
                <a:solidFill>
                  <a:schemeClr val="tx1"/>
                </a:solidFill>
              </a:rPr>
              <a:t> </a:t>
            </a:r>
            <a:r>
              <a:rPr lang="ar-IQ" b="1" dirty="0" smtClean="0">
                <a:solidFill>
                  <a:schemeClr val="tx1"/>
                </a:solidFill>
              </a:rPr>
              <a:t>أ - </a:t>
            </a:r>
            <a:r>
              <a:rPr lang="ar-IQ" dirty="0" smtClean="0">
                <a:solidFill>
                  <a:schemeClr val="tx1"/>
                </a:solidFill>
              </a:rPr>
              <a:t>الأنخفاض </a:t>
            </a:r>
            <a:r>
              <a:rPr lang="ar-IQ" dirty="0">
                <a:solidFill>
                  <a:schemeClr val="tx1"/>
                </a:solidFill>
              </a:rPr>
              <a:t>الحاصل في مستوى المبيعات المتحققة لدى </a:t>
            </a:r>
            <a:r>
              <a:rPr lang="ar-IQ" dirty="0" smtClean="0">
                <a:solidFill>
                  <a:schemeClr val="tx1"/>
                </a:solidFill>
              </a:rPr>
              <a:t>المنظمات .</a:t>
            </a:r>
          </a:p>
          <a:p>
            <a:pPr>
              <a:spcBef>
                <a:spcPct val="50000"/>
              </a:spcBef>
            </a:pPr>
            <a:r>
              <a:rPr lang="ar-IQ" dirty="0" smtClean="0">
                <a:solidFill>
                  <a:schemeClr val="tx1"/>
                </a:solidFill>
              </a:rPr>
              <a:t> </a:t>
            </a:r>
            <a:r>
              <a:rPr lang="ar-IQ" b="1" dirty="0" smtClean="0">
                <a:solidFill>
                  <a:schemeClr val="tx1"/>
                </a:solidFill>
              </a:rPr>
              <a:t>ب -</a:t>
            </a:r>
            <a:r>
              <a:rPr lang="ar-IQ" dirty="0" smtClean="0">
                <a:solidFill>
                  <a:schemeClr val="tx1"/>
                </a:solidFill>
              </a:rPr>
              <a:t> النمو </a:t>
            </a:r>
            <a:r>
              <a:rPr lang="ar-IQ" dirty="0">
                <a:solidFill>
                  <a:schemeClr val="tx1"/>
                </a:solidFill>
              </a:rPr>
              <a:t>المتباطئ في االسواق </a:t>
            </a:r>
            <a:r>
              <a:rPr lang="ar-IQ" dirty="0" smtClean="0">
                <a:solidFill>
                  <a:schemeClr val="tx1"/>
                </a:solidFill>
              </a:rPr>
              <a:t>الحالية .</a:t>
            </a:r>
          </a:p>
          <a:p>
            <a:pPr>
              <a:spcBef>
                <a:spcPct val="50000"/>
              </a:spcBef>
            </a:pPr>
            <a:r>
              <a:rPr lang="ar-IQ" dirty="0" smtClean="0">
                <a:solidFill>
                  <a:schemeClr val="tx1"/>
                </a:solidFill>
              </a:rPr>
              <a:t> </a:t>
            </a:r>
            <a:r>
              <a:rPr lang="ar-IQ" b="1" dirty="0" smtClean="0">
                <a:solidFill>
                  <a:schemeClr val="tx1"/>
                </a:solidFill>
              </a:rPr>
              <a:t>ت -</a:t>
            </a:r>
            <a:r>
              <a:rPr lang="ar-IQ" dirty="0" smtClean="0">
                <a:solidFill>
                  <a:schemeClr val="tx1"/>
                </a:solidFill>
              </a:rPr>
              <a:t> التغير </a:t>
            </a:r>
            <a:r>
              <a:rPr lang="ar-IQ" dirty="0">
                <a:solidFill>
                  <a:schemeClr val="tx1"/>
                </a:solidFill>
              </a:rPr>
              <a:t>الحاصل في اذواق ورغبات </a:t>
            </a:r>
            <a:r>
              <a:rPr lang="ar-IQ" dirty="0" smtClean="0">
                <a:solidFill>
                  <a:schemeClr val="tx1"/>
                </a:solidFill>
              </a:rPr>
              <a:t>المستهلكين .</a:t>
            </a:r>
          </a:p>
          <a:p>
            <a:pPr>
              <a:spcBef>
                <a:spcPct val="50000"/>
              </a:spcBef>
            </a:pPr>
            <a:r>
              <a:rPr lang="ar-IQ" dirty="0" smtClean="0">
                <a:solidFill>
                  <a:schemeClr val="tx1"/>
                </a:solidFill>
              </a:rPr>
              <a:t> </a:t>
            </a:r>
            <a:r>
              <a:rPr lang="ar-IQ" b="1" dirty="0" smtClean="0">
                <a:solidFill>
                  <a:schemeClr val="tx1"/>
                </a:solidFill>
              </a:rPr>
              <a:t>ث -</a:t>
            </a:r>
            <a:r>
              <a:rPr lang="ar-IQ" dirty="0" smtClean="0">
                <a:solidFill>
                  <a:schemeClr val="tx1"/>
                </a:solidFill>
              </a:rPr>
              <a:t> ازدياد </a:t>
            </a:r>
            <a:r>
              <a:rPr lang="ar-IQ" dirty="0">
                <a:solidFill>
                  <a:schemeClr val="tx1"/>
                </a:solidFill>
              </a:rPr>
              <a:t>حدة المنافسة مابين المسوقين للبحث عن الفرص المتاحة والمحددة اصال في </a:t>
            </a:r>
            <a:r>
              <a:rPr lang="ar-IQ" dirty="0" smtClean="0">
                <a:solidFill>
                  <a:schemeClr val="tx1"/>
                </a:solidFill>
              </a:rPr>
              <a:t>السوق.</a:t>
            </a:r>
          </a:p>
          <a:p>
            <a:pPr>
              <a:spcBef>
                <a:spcPct val="50000"/>
              </a:spcBef>
            </a:pPr>
            <a:r>
              <a:rPr lang="ar-IQ" b="1" dirty="0" smtClean="0">
                <a:solidFill>
                  <a:schemeClr val="tx1"/>
                </a:solidFill>
              </a:rPr>
              <a:t> ج - </a:t>
            </a:r>
            <a:r>
              <a:rPr lang="ar-IQ" dirty="0" smtClean="0">
                <a:solidFill>
                  <a:schemeClr val="tx1"/>
                </a:solidFill>
              </a:rPr>
              <a:t>الزيادة </a:t>
            </a:r>
            <a:r>
              <a:rPr lang="ar-IQ" dirty="0">
                <a:solidFill>
                  <a:schemeClr val="tx1"/>
                </a:solidFill>
              </a:rPr>
              <a:t>الحاصلة في التكاليف التسويقية المنفقة على انشطة االعالم وترويج المبيعات وخدمة </a:t>
            </a:r>
            <a:r>
              <a:rPr lang="ar-IQ" dirty="0" smtClean="0">
                <a:solidFill>
                  <a:schemeClr val="tx1"/>
                </a:solidFill>
              </a:rPr>
              <a:t>المستهلك .</a:t>
            </a:r>
            <a:endParaRPr lang="ar-IQ" dirty="0">
              <a:solidFill>
                <a:schemeClr val="tx1"/>
              </a:solidFill>
            </a:endParaRPr>
          </a:p>
        </p:txBody>
      </p:sp>
    </p:spTree>
    <p:extLst>
      <p:ext uri="{BB962C8B-B14F-4D97-AF65-F5344CB8AC3E}">
        <p14:creationId xmlns:p14="http://schemas.microsoft.com/office/powerpoint/2010/main" val="716675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539552" y="1700808"/>
            <a:ext cx="8229600" cy="4896544"/>
          </a:xfrm>
        </p:spPr>
        <p:txBody>
          <a:bodyPr>
            <a:normAutofit/>
            <a:scene3d>
              <a:camera prst="orthographicFront"/>
              <a:lightRig rig="threePt" dir="t"/>
            </a:scene3d>
            <a:sp3d extrusionH="57150">
              <a:bevelT h="25400" prst="softRound"/>
            </a:sp3d>
          </a:bodyPr>
          <a:lstStyle/>
          <a:p>
            <a:pPr marL="0" indent="0" algn="just">
              <a:lnSpc>
                <a:spcPct val="150000"/>
              </a:lnSpc>
              <a:buClr>
                <a:srgbClr val="000099"/>
              </a:buClr>
              <a:buNone/>
            </a:pPr>
            <a:r>
              <a:rPr lang="ar-SA" sz="2400" b="1" u="sng" dirty="0" smtClean="0">
                <a:solidFill>
                  <a:schemeClr val="tx1"/>
                </a:solidFill>
              </a:rPr>
              <a:t>4-</a:t>
            </a:r>
            <a:r>
              <a:rPr lang="ar-IQ" sz="2400" b="1" u="sng" dirty="0" smtClean="0">
                <a:solidFill>
                  <a:schemeClr val="tx1"/>
                </a:solidFill>
              </a:rPr>
              <a:t>مفهوم </a:t>
            </a:r>
            <a:r>
              <a:rPr lang="ar-IQ" sz="2400" b="1" u="sng" dirty="0">
                <a:solidFill>
                  <a:schemeClr val="tx1"/>
                </a:solidFill>
              </a:rPr>
              <a:t>المستهلك : </a:t>
            </a:r>
            <a:r>
              <a:rPr lang="ar-IQ" dirty="0">
                <a:solidFill>
                  <a:schemeClr val="tx1"/>
                </a:solidFill>
              </a:rPr>
              <a:t>الكثير من المنظمات التسويقية طورت المفهوم التسويقي الى مفهوم المستهلك حيث يتمثل ذلك </a:t>
            </a:r>
            <a:r>
              <a:rPr lang="ar-IQ" dirty="0" smtClean="0">
                <a:solidFill>
                  <a:schemeClr val="tx1"/>
                </a:solidFill>
              </a:rPr>
              <a:t>بالأمتداد </a:t>
            </a:r>
            <a:r>
              <a:rPr lang="ar-IQ" dirty="0">
                <a:solidFill>
                  <a:schemeClr val="tx1"/>
                </a:solidFill>
              </a:rPr>
              <a:t>المنطقي للمفهوم </a:t>
            </a:r>
            <a:r>
              <a:rPr lang="ar-IQ" dirty="0" smtClean="0">
                <a:solidFill>
                  <a:schemeClr val="tx1"/>
                </a:solidFill>
              </a:rPr>
              <a:t>التسويقي، ولكن بتركيز اكبر على المستهلك ومن خلال المجاميع التي ينتمي اليها والخدمات التي يحتاجها فرداً أو جماعات .</a:t>
            </a:r>
          </a:p>
          <a:p>
            <a:pPr marL="0" indent="0" algn="just">
              <a:lnSpc>
                <a:spcPct val="150000"/>
              </a:lnSpc>
              <a:buClr>
                <a:srgbClr val="000099"/>
              </a:buClr>
              <a:buNone/>
            </a:pPr>
            <a:r>
              <a:rPr lang="ar-IQ" b="1" dirty="0" smtClean="0">
                <a:solidFill>
                  <a:schemeClr val="tx1"/>
                </a:solidFill>
                <a:effectLst>
                  <a:outerShdw blurRad="50800" dist="38100" algn="l" rotWithShape="0">
                    <a:prstClr val="black">
                      <a:alpha val="40000"/>
                    </a:prstClr>
                  </a:outerShdw>
                </a:effectLst>
                <a:latin typeface="Simplified Arabic" pitchFamily="18" charset="-78"/>
                <a:cs typeface="+mj-cs"/>
              </a:rPr>
              <a:t>مما قاد المنظمات الى جمع المعلومات التفصيلية عن المستهلك من حيث الجوانب الديمغرافية والسيكلوجية، فضلاُ عن تجاربه التسويقية السابقة لتحقيق علاقة مع الزبون والتي تُعبر عن مستوى الولاء الذي يكون به تجاه المنتج او المنظمة التسويقية التي يتعامل معها .</a:t>
            </a:r>
            <a:endParaRPr lang="ar-IQ" b="1" dirty="0">
              <a:solidFill>
                <a:schemeClr val="tx1"/>
              </a:solidFill>
              <a:effectLst>
                <a:outerShdw blurRad="50800" dist="38100" algn="l" rotWithShape="0">
                  <a:prstClr val="black">
                    <a:alpha val="40000"/>
                  </a:prstClr>
                </a:outerShdw>
              </a:effectLst>
              <a:latin typeface="Simplified Arabic" pitchFamily="18" charset="-78"/>
              <a:cs typeface="+mj-cs"/>
            </a:endParaRPr>
          </a:p>
        </p:txBody>
      </p:sp>
    </p:spTree>
    <p:extLst>
      <p:ext uri="{BB962C8B-B14F-4D97-AF65-F5344CB8AC3E}">
        <p14:creationId xmlns:p14="http://schemas.microsoft.com/office/powerpoint/2010/main" val="2067754692"/>
      </p:ext>
    </p:extLst>
  </p:cSld>
  <p:clrMapOvr>
    <a:masterClrMapping/>
  </p:clrMapOvr>
  <mc:AlternateContent xmlns:mc="http://schemas.openxmlformats.org/markup-compatibility/2006" xmlns:p14="http://schemas.microsoft.com/office/powerpoint/2010/main">
    <mc:Choice Requires="p14">
      <p:transition spd="slow" p14:dur="160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1783412"/>
            <a:ext cx="8229600" cy="4813939"/>
          </a:xfrm>
        </p:spPr>
        <p:txBody>
          <a:bodyPr>
            <a:normAutofit/>
            <a:scene3d>
              <a:camera prst="orthographicFront"/>
              <a:lightRig rig="threePt" dir="t"/>
            </a:scene3d>
            <a:sp3d extrusionH="57150">
              <a:bevelT h="25400" prst="softRound"/>
            </a:sp3d>
          </a:bodyPr>
          <a:lstStyle/>
          <a:p>
            <a:pPr marL="0" indent="0" algn="just">
              <a:lnSpc>
                <a:spcPct val="100000"/>
              </a:lnSpc>
              <a:buClr>
                <a:srgbClr val="000099"/>
              </a:buClr>
              <a:buNone/>
            </a:pPr>
            <a:r>
              <a:rPr lang="ar-IQ" sz="3900" b="1" dirty="0" smtClean="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rPr>
              <a:t> </a:t>
            </a:r>
            <a:r>
              <a:rPr lang="ar-IQ" sz="2400" b="1" u="sng" dirty="0" smtClean="0">
                <a:solidFill>
                  <a:schemeClr val="tx1"/>
                </a:solidFill>
              </a:rPr>
              <a:t>5-المفهوم الأجتماعي للتسويق :</a:t>
            </a:r>
          </a:p>
          <a:p>
            <a:pPr marL="0" indent="0" algn="just">
              <a:lnSpc>
                <a:spcPct val="100000"/>
              </a:lnSpc>
              <a:buClr>
                <a:srgbClr val="000099"/>
              </a:buClr>
              <a:buNone/>
            </a:pPr>
            <a:r>
              <a:rPr lang="ar-IQ" sz="2400" b="1" dirty="0" smtClean="0">
                <a:solidFill>
                  <a:schemeClr val="tx1"/>
                </a:solidFill>
              </a:rPr>
              <a:t> </a:t>
            </a:r>
            <a:r>
              <a:rPr lang="ar-IQ" sz="2400" dirty="0" smtClean="0">
                <a:solidFill>
                  <a:schemeClr val="tx1"/>
                </a:solidFill>
              </a:rPr>
              <a:t>الأنتقادات الموجهه الى المفهوم التسويقي ومفهوم المستهلك</a:t>
            </a:r>
          </a:p>
          <a:p>
            <a:pPr marL="0" indent="0" algn="just">
              <a:lnSpc>
                <a:spcPct val="100000"/>
              </a:lnSpc>
              <a:buClr>
                <a:srgbClr val="000099"/>
              </a:buClr>
              <a:buNone/>
            </a:pPr>
            <a:r>
              <a:rPr lang="ar-IQ" sz="2400" dirty="0" smtClean="0">
                <a:solidFill>
                  <a:schemeClr val="tx1"/>
                </a:solidFill>
              </a:rPr>
              <a:t> </a:t>
            </a:r>
            <a:r>
              <a:rPr lang="ar-IQ" sz="2400" dirty="0">
                <a:solidFill>
                  <a:schemeClr val="tx1"/>
                </a:solidFill>
              </a:rPr>
              <a:t>أ- الكلفة المتربتبة على االداء التسويقي باتت مرتفعة جدا .</a:t>
            </a:r>
            <a:endParaRPr lang="ar-IQ" sz="2400" dirty="0" smtClean="0">
              <a:solidFill>
                <a:schemeClr val="tx1"/>
              </a:solidFill>
            </a:endParaRPr>
          </a:p>
          <a:p>
            <a:pPr marL="0" indent="0" algn="just">
              <a:lnSpc>
                <a:spcPct val="100000"/>
              </a:lnSpc>
              <a:buClr>
                <a:srgbClr val="000099"/>
              </a:buClr>
              <a:buNone/>
            </a:pPr>
            <a:r>
              <a:rPr lang="ar-IQ" sz="2400" dirty="0" smtClean="0">
                <a:solidFill>
                  <a:schemeClr val="tx1"/>
                </a:solidFill>
              </a:rPr>
              <a:t>ب- </a:t>
            </a:r>
            <a:r>
              <a:rPr lang="ar-IQ" sz="2400" dirty="0">
                <a:solidFill>
                  <a:schemeClr val="tx1"/>
                </a:solidFill>
              </a:rPr>
              <a:t>حصول المستهلك على معلومات مظللة وناقصة وغير صحيحة في بعض </a:t>
            </a:r>
            <a:r>
              <a:rPr lang="ar-IQ" sz="2400" dirty="0" smtClean="0">
                <a:solidFill>
                  <a:schemeClr val="tx1"/>
                </a:solidFill>
              </a:rPr>
              <a:t>الأحيان </a:t>
            </a:r>
            <a:r>
              <a:rPr lang="ar-IQ" sz="2400" dirty="0">
                <a:solidFill>
                  <a:schemeClr val="tx1"/>
                </a:solidFill>
              </a:rPr>
              <a:t>مما انعكس على دقة وسالمة القرارات التسويقية التي يتخذها </a:t>
            </a:r>
            <a:r>
              <a:rPr lang="ar-IQ" sz="2400" dirty="0" smtClean="0">
                <a:solidFill>
                  <a:schemeClr val="tx1"/>
                </a:solidFill>
              </a:rPr>
              <a:t>.</a:t>
            </a:r>
          </a:p>
          <a:p>
            <a:pPr marL="0" indent="0" algn="just">
              <a:lnSpc>
                <a:spcPct val="100000"/>
              </a:lnSpc>
              <a:buClr>
                <a:srgbClr val="000099"/>
              </a:buClr>
              <a:buNone/>
            </a:pPr>
            <a:r>
              <a:rPr lang="ar-IQ" sz="2400" dirty="0" smtClean="0">
                <a:solidFill>
                  <a:schemeClr val="tx1"/>
                </a:solidFill>
              </a:rPr>
              <a:t>ت- </a:t>
            </a:r>
            <a:r>
              <a:rPr lang="ar-IQ" sz="2400" dirty="0">
                <a:solidFill>
                  <a:schemeClr val="tx1"/>
                </a:solidFill>
              </a:rPr>
              <a:t>النظام التسويقي سمح بمرور المزيد من السلع التي تنتج عند استخدامها المخاطر الصحية ومخاطر </a:t>
            </a:r>
            <a:r>
              <a:rPr lang="ar-IQ" sz="2400" dirty="0" smtClean="0">
                <a:solidFill>
                  <a:schemeClr val="tx1"/>
                </a:solidFill>
              </a:rPr>
              <a:t>الأمان.</a:t>
            </a:r>
          </a:p>
          <a:p>
            <a:pPr marL="0" indent="0" algn="just">
              <a:lnSpc>
                <a:spcPct val="100000"/>
              </a:lnSpc>
              <a:buClr>
                <a:srgbClr val="000099"/>
              </a:buClr>
              <a:buNone/>
            </a:pPr>
            <a:r>
              <a:rPr lang="ar-IQ" sz="2400" dirty="0" smtClean="0">
                <a:solidFill>
                  <a:schemeClr val="tx1"/>
                </a:solidFill>
              </a:rPr>
              <a:t> </a:t>
            </a:r>
            <a:r>
              <a:rPr lang="ar-IQ" sz="2400" dirty="0">
                <a:solidFill>
                  <a:schemeClr val="tx1"/>
                </a:solidFill>
              </a:rPr>
              <a:t>ث- بروز وسيادة مفاهيم اجتماعية جديدة انعكست على فلسفة </a:t>
            </a:r>
            <a:r>
              <a:rPr lang="ar-IQ" sz="2400" dirty="0" smtClean="0">
                <a:solidFill>
                  <a:schemeClr val="tx1"/>
                </a:solidFill>
              </a:rPr>
              <a:t>التسويق.</a:t>
            </a:r>
          </a:p>
          <a:p>
            <a:pPr marL="0" indent="0" algn="just">
              <a:lnSpc>
                <a:spcPct val="150000"/>
              </a:lnSpc>
              <a:buClr>
                <a:srgbClr val="000099"/>
              </a:buClr>
              <a:buNone/>
            </a:pPr>
            <a:endParaRPr lang="ar-IQ" sz="2400" b="1" dirty="0">
              <a:solidFill>
                <a:schemeClr val="tx1"/>
              </a:solidFill>
              <a:effectLst>
                <a:outerShdw blurRad="50800" dist="38100" algn="l" rotWithShape="0">
                  <a:prstClr val="black">
                    <a:alpha val="40000"/>
                  </a:prst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63632088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barn(inVertical)">
                                      <p:cBhvr>
                                        <p:cTn id="11" dur="500"/>
                                        <p:tgtEl>
                                          <p:spTgt spid="4">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barn(inVertical)">
                                      <p:cBhvr>
                                        <p:cTn id="19" dur="500"/>
                                        <p:tgtEl>
                                          <p:spTgt spid="4">
                                            <p:txEl>
                                              <p:pRg st="3" end="3"/>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arn(inVertical)">
                                      <p:cBhvr>
                                        <p:cTn id="23" dur="500"/>
                                        <p:tgtEl>
                                          <p:spTgt spid="4">
                                            <p:txEl>
                                              <p:pRg st="4" end="4"/>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inVertical)">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1196752"/>
            <a:ext cx="8229600" cy="5400600"/>
          </a:xfrm>
        </p:spPr>
        <p:txBody>
          <a:bodyPr>
            <a:normAutofit/>
            <a:scene3d>
              <a:camera prst="orthographicFront"/>
              <a:lightRig rig="threePt" dir="t"/>
            </a:scene3d>
            <a:sp3d extrusionH="57150">
              <a:bevelT h="25400" prst="softRound"/>
            </a:sp3d>
          </a:bodyPr>
          <a:lstStyle/>
          <a:p>
            <a:pPr>
              <a:spcBef>
                <a:spcPct val="50000"/>
              </a:spcBef>
            </a:pPr>
            <a:endParaRPr lang="ar-IQ" sz="2400" b="1" dirty="0" smtClean="0">
              <a:solidFill>
                <a:schemeClr val="tx1"/>
              </a:solidFill>
            </a:endParaRPr>
          </a:p>
          <a:p>
            <a:pPr algn="just">
              <a:spcBef>
                <a:spcPct val="50000"/>
              </a:spcBef>
            </a:pPr>
            <a:r>
              <a:rPr lang="ar-IQ" sz="2400" b="1" dirty="0" smtClean="0">
                <a:solidFill>
                  <a:schemeClr val="tx1"/>
                </a:solidFill>
              </a:rPr>
              <a:t>ويُعرَف المفهوم </a:t>
            </a:r>
            <a:r>
              <a:rPr lang="ar-IQ" sz="2400" b="1" dirty="0">
                <a:solidFill>
                  <a:schemeClr val="tx1"/>
                </a:solidFill>
              </a:rPr>
              <a:t>الأجتماعي للتسويق </a:t>
            </a:r>
            <a:r>
              <a:rPr lang="ar-IQ" sz="2400" dirty="0">
                <a:solidFill>
                  <a:schemeClr val="tx1"/>
                </a:solidFill>
              </a:rPr>
              <a:t>: </a:t>
            </a:r>
            <a:r>
              <a:rPr lang="ar-IQ" sz="2400" dirty="0" smtClean="0">
                <a:solidFill>
                  <a:schemeClr val="tx1"/>
                </a:solidFill>
              </a:rPr>
              <a:t>بأنه التعبير </a:t>
            </a:r>
            <a:r>
              <a:rPr lang="ar-IQ" sz="2400" dirty="0">
                <a:solidFill>
                  <a:schemeClr val="tx1"/>
                </a:solidFill>
              </a:rPr>
              <a:t>عن مهمة المنظمة </a:t>
            </a:r>
            <a:r>
              <a:rPr lang="ar-IQ" sz="2400" dirty="0" smtClean="0">
                <a:solidFill>
                  <a:schemeClr val="tx1"/>
                </a:solidFill>
              </a:rPr>
              <a:t>لتحديد احتباجات </a:t>
            </a:r>
            <a:r>
              <a:rPr lang="ar-IQ" sz="2400" dirty="0">
                <a:solidFill>
                  <a:schemeClr val="tx1"/>
                </a:solidFill>
              </a:rPr>
              <a:t>ورغبات ومصالح الأسواق المستهدفة لتحقيق الأشباع المرغوب به وبكفاءة وفاعلية تفوق المنافسين وبطريقة تحافظ على المستهلكين والمجتمع على افضل وجه ممكن</a:t>
            </a:r>
            <a:r>
              <a:rPr lang="ar-IQ" sz="2400" dirty="0" smtClean="0">
                <a:solidFill>
                  <a:schemeClr val="tx1"/>
                </a:solidFill>
              </a:rPr>
              <a:t>.</a:t>
            </a:r>
          </a:p>
          <a:p>
            <a:pPr>
              <a:spcBef>
                <a:spcPct val="50000"/>
              </a:spcBef>
            </a:pPr>
            <a:r>
              <a:rPr lang="ar-IQ" sz="2400" dirty="0" smtClean="0">
                <a:solidFill>
                  <a:schemeClr val="tx1"/>
                </a:solidFill>
              </a:rPr>
              <a:t> </a:t>
            </a:r>
            <a:r>
              <a:rPr lang="ar-IQ" sz="2400" u="sng" dirty="0">
                <a:solidFill>
                  <a:schemeClr val="tx1"/>
                </a:solidFill>
              </a:rPr>
              <a:t>وهذا التعريف من شـأنه يتضمن </a:t>
            </a:r>
            <a:r>
              <a:rPr lang="ar-IQ" sz="2400" u="sng" dirty="0" smtClean="0">
                <a:solidFill>
                  <a:schemeClr val="tx1"/>
                </a:solidFill>
              </a:rPr>
              <a:t>الأبعاد </a:t>
            </a:r>
            <a:r>
              <a:rPr lang="ar-IQ" sz="2400" u="sng" dirty="0">
                <a:solidFill>
                  <a:schemeClr val="tx1"/>
                </a:solidFill>
              </a:rPr>
              <a:t>التالية : </a:t>
            </a:r>
            <a:r>
              <a:rPr lang="ar-IQ" sz="2400" u="sng" dirty="0" smtClean="0">
                <a:solidFill>
                  <a:schemeClr val="tx1"/>
                </a:solidFill>
              </a:rPr>
              <a:t>-</a:t>
            </a:r>
          </a:p>
          <a:p>
            <a:pPr>
              <a:spcBef>
                <a:spcPct val="50000"/>
              </a:spcBef>
            </a:pPr>
            <a:r>
              <a:rPr lang="ar-IQ" sz="2400" dirty="0" smtClean="0">
                <a:solidFill>
                  <a:schemeClr val="tx1"/>
                </a:solidFill>
              </a:rPr>
              <a:t> </a:t>
            </a:r>
            <a:r>
              <a:rPr lang="ar-IQ" sz="2400" dirty="0">
                <a:solidFill>
                  <a:schemeClr val="tx1"/>
                </a:solidFill>
              </a:rPr>
              <a:t>- قيام المسوقين ببناء </a:t>
            </a:r>
            <a:r>
              <a:rPr lang="ar-IQ" sz="2400" dirty="0" smtClean="0">
                <a:solidFill>
                  <a:schemeClr val="tx1"/>
                </a:solidFill>
              </a:rPr>
              <a:t>علاقة اخلاقية </a:t>
            </a:r>
            <a:r>
              <a:rPr lang="ar-IQ" sz="2400" dirty="0">
                <a:solidFill>
                  <a:schemeClr val="tx1"/>
                </a:solidFill>
              </a:rPr>
              <a:t>مع المجتمع عبر التطبيفات التسويقية التي </a:t>
            </a:r>
            <a:r>
              <a:rPr lang="ar-IQ" sz="2400" dirty="0" smtClean="0">
                <a:solidFill>
                  <a:schemeClr val="tx1"/>
                </a:solidFill>
              </a:rPr>
              <a:t>يمارسونها.</a:t>
            </a:r>
          </a:p>
          <a:p>
            <a:pPr>
              <a:spcBef>
                <a:spcPct val="50000"/>
              </a:spcBef>
            </a:pPr>
            <a:r>
              <a:rPr lang="ar-IQ" sz="2400" dirty="0">
                <a:solidFill>
                  <a:schemeClr val="tx1"/>
                </a:solidFill>
              </a:rPr>
              <a:t> </a:t>
            </a:r>
            <a:r>
              <a:rPr lang="ar-IQ" sz="2400" dirty="0" smtClean="0">
                <a:solidFill>
                  <a:schemeClr val="tx1"/>
                </a:solidFill>
              </a:rPr>
              <a:t>-</a:t>
            </a:r>
            <a:r>
              <a:rPr lang="ar-IQ" sz="2400" dirty="0">
                <a:solidFill>
                  <a:schemeClr val="tx1"/>
                </a:solidFill>
              </a:rPr>
              <a:t>ايجاد موازنة محكمة في عدم التعارض بين اهداف الشركة المنصبة نحو </a:t>
            </a:r>
            <a:r>
              <a:rPr lang="ar-IQ" sz="2400" dirty="0" smtClean="0">
                <a:solidFill>
                  <a:schemeClr val="tx1"/>
                </a:solidFill>
              </a:rPr>
              <a:t>الارباح </a:t>
            </a:r>
            <a:r>
              <a:rPr lang="ar-IQ" sz="2400" dirty="0">
                <a:solidFill>
                  <a:schemeClr val="tx1"/>
                </a:solidFill>
              </a:rPr>
              <a:t>واشباع حاجات المستهلك والمصالح العامة </a:t>
            </a:r>
            <a:r>
              <a:rPr lang="ar-IQ" sz="2400" dirty="0" smtClean="0">
                <a:solidFill>
                  <a:schemeClr val="tx1"/>
                </a:solidFill>
              </a:rPr>
              <a:t>للمجتمع . </a:t>
            </a:r>
          </a:p>
          <a:p>
            <a:pPr>
              <a:spcBef>
                <a:spcPct val="50000"/>
              </a:spcBef>
            </a:pPr>
            <a:r>
              <a:rPr lang="ar-IQ" sz="2400" dirty="0" smtClean="0">
                <a:solidFill>
                  <a:schemeClr val="tx1"/>
                </a:solidFill>
              </a:rPr>
              <a:t>- </a:t>
            </a:r>
            <a:r>
              <a:rPr lang="ar-IQ" sz="2400" dirty="0">
                <a:solidFill>
                  <a:schemeClr val="tx1"/>
                </a:solidFill>
              </a:rPr>
              <a:t>يمكن للمنظمة ان تحقق مبيعات مربحة ومن </a:t>
            </a:r>
            <a:r>
              <a:rPr lang="ar-IQ" sz="2400" dirty="0" smtClean="0">
                <a:solidFill>
                  <a:schemeClr val="tx1"/>
                </a:solidFill>
              </a:rPr>
              <a:t>خلال </a:t>
            </a:r>
            <a:r>
              <a:rPr lang="ar-IQ" sz="2400" dirty="0">
                <a:solidFill>
                  <a:schemeClr val="tx1"/>
                </a:solidFill>
              </a:rPr>
              <a:t>تطبيقها للتوجه </a:t>
            </a:r>
            <a:r>
              <a:rPr lang="ar-IQ" sz="2400" dirty="0" smtClean="0">
                <a:solidFill>
                  <a:schemeClr val="tx1"/>
                </a:solidFill>
              </a:rPr>
              <a:t>الاجتماعي </a:t>
            </a:r>
            <a:r>
              <a:rPr lang="ar-IQ" sz="2400" dirty="0">
                <a:solidFill>
                  <a:schemeClr val="tx1"/>
                </a:solidFill>
              </a:rPr>
              <a:t>التسويقي </a:t>
            </a:r>
            <a:r>
              <a:rPr lang="ar-IQ" sz="2400" dirty="0" smtClean="0">
                <a:solidFill>
                  <a:schemeClr val="tx1"/>
                </a:solidFill>
              </a:rPr>
              <a:t>.</a:t>
            </a:r>
            <a:endParaRPr lang="ar-IQ" sz="2400" b="1" dirty="0">
              <a:solidFill>
                <a:schemeClr val="tx1"/>
              </a:solidFill>
              <a:effectLst>
                <a:outerShdw blurRad="50800" dist="38100" algn="l" rotWithShape="0">
                  <a:prstClr val="black">
                    <a:alpha val="40000"/>
                  </a:prstClr>
                </a:outerShdw>
              </a:effectLst>
              <a:latin typeface="Simplified Arabic" pitchFamily="18" charset="-78"/>
              <a:cs typeface="Simplified Arabic" pitchFamily="18" charset="-78"/>
            </a:endParaRPr>
          </a:p>
          <a:p>
            <a:pPr>
              <a:spcBef>
                <a:spcPct val="50000"/>
              </a:spcBef>
            </a:pPr>
            <a:endParaRPr lang="en-US" sz="2800" b="1" dirty="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87134407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barn(inVertical)">
                                      <p:cBhvr>
                                        <p:cTn id="11" dur="500"/>
                                        <p:tgtEl>
                                          <p:spTgt spid="4">
                                            <p:txEl>
                                              <p:pRg st="2" end="2"/>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barn(inVertical)">
                                      <p:cBhvr>
                                        <p:cTn id="15" dur="500"/>
                                        <p:tgtEl>
                                          <p:spTgt spid="4">
                                            <p:txEl>
                                              <p:pRg st="3" end="3"/>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arn(inVertical)">
                                      <p:cBhvr>
                                        <p:cTn id="19" dur="500"/>
                                        <p:tgtEl>
                                          <p:spTgt spid="4">
                                            <p:txEl>
                                              <p:pRg st="4" end="4"/>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barn(inVertical)">
                                      <p:cBhvr>
                                        <p:cTn id="2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5589240"/>
            <a:ext cx="8229600" cy="1800200"/>
          </a:xfrm>
        </p:spPr>
        <p:txBody>
          <a:bodyPr>
            <a:normAutofit fontScale="90000"/>
            <a:scene3d>
              <a:camera prst="orthographicFront"/>
              <a:lightRig rig="threePt" dir="t"/>
            </a:scene3d>
            <a:sp3d extrusionH="57150">
              <a:bevelT h="25400" prst="softRound"/>
            </a:sp3d>
          </a:bodyPr>
          <a:lstStyle/>
          <a:p>
            <a:pPr algn="ctr"/>
            <a:r>
              <a:rPr lang="ar-IQ" sz="6700" b="1" dirty="0">
                <a:solidFill>
                  <a:schemeClr val="tx1">
                    <a:lumMod val="95000"/>
                    <a:lumOff val="5000"/>
                  </a:schemeClr>
                </a:solidFill>
              </a:rPr>
              <a:t>شكراً لحسن استماعكم واصغائكم</a:t>
            </a:r>
            <a:r>
              <a:rPr lang="ar-IQ" sz="5400" b="1" i="1" dirty="0" smtClean="0">
                <a:ln>
                  <a:solidFill>
                    <a:schemeClr val="accent4">
                      <a:lumMod val="60000"/>
                      <a:lumOff val="40000"/>
                    </a:schemeClr>
                  </a:solidFill>
                </a:ln>
                <a:solidFill>
                  <a:srgbClr val="000099"/>
                </a:solidFill>
                <a:effectLst>
                  <a:glow rad="63500">
                    <a:srgbClr val="99FF66"/>
                  </a:glow>
                  <a:outerShdw blurRad="50800" dist="38100" algn="l" rotWithShape="0">
                    <a:prstClr val="black">
                      <a:alpha val="40000"/>
                    </a:prstClr>
                  </a:outerShdw>
                </a:effectLst>
                <a:cs typeface="PT Bold Heading" pitchFamily="2" charset="-78"/>
              </a:rPr>
              <a:t/>
            </a:r>
            <a:br>
              <a:rPr lang="ar-IQ" sz="5400" b="1" i="1" dirty="0" smtClean="0">
                <a:ln>
                  <a:solidFill>
                    <a:schemeClr val="accent4">
                      <a:lumMod val="60000"/>
                      <a:lumOff val="40000"/>
                    </a:schemeClr>
                  </a:solidFill>
                </a:ln>
                <a:solidFill>
                  <a:srgbClr val="000099"/>
                </a:solidFill>
                <a:effectLst>
                  <a:glow rad="63500">
                    <a:srgbClr val="99FF66"/>
                  </a:glow>
                  <a:outerShdw blurRad="50800" dist="38100" algn="l" rotWithShape="0">
                    <a:prstClr val="black">
                      <a:alpha val="40000"/>
                    </a:prstClr>
                  </a:outerShdw>
                </a:effectLst>
                <a:cs typeface="PT Bold Heading" pitchFamily="2" charset="-78"/>
              </a:rPr>
            </a:br>
            <a:endParaRPr lang="ar-IQ" sz="4800" dirty="0">
              <a:ln>
                <a:solidFill>
                  <a:schemeClr val="accent4">
                    <a:lumMod val="60000"/>
                    <a:lumOff val="40000"/>
                  </a:schemeClr>
                </a:solidFill>
              </a:ln>
              <a:effectLst>
                <a:glow rad="63500">
                  <a:srgbClr val="99FF66"/>
                </a:glow>
                <a:outerShdw blurRad="50800" dist="38100" algn="l" rotWithShape="0">
                  <a:prstClr val="black">
                    <a:alpha val="40000"/>
                  </a:prstClr>
                </a:outerShdw>
              </a:effectLst>
              <a:cs typeface="PT Bold Heading" pitchFamily="2" charset="-78"/>
            </a:endParaRPr>
          </a:p>
        </p:txBody>
      </p:sp>
    </p:spTree>
    <p:extLst>
      <p:ext uri="{BB962C8B-B14F-4D97-AF65-F5344CB8AC3E}">
        <p14:creationId xmlns:p14="http://schemas.microsoft.com/office/powerpoint/2010/main" val="40690247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1486</TotalTime>
  <Words>550</Words>
  <Application>Microsoft Office PowerPoint</Application>
  <PresentationFormat>On-screen Show (4:3)</PresentationFormat>
  <Paragraphs>40</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PT Bold Heading</vt:lpstr>
      <vt:lpstr>Simplified Arabic</vt:lpstr>
      <vt:lpstr>Times New Roman</vt:lpstr>
      <vt:lpstr>Retrospect</vt:lpstr>
      <vt:lpstr>عنوان المحاضرة  التوجهات الفلسفية لتطور مفهوم التسويق</vt:lpstr>
      <vt:lpstr>اهداف المحاضرة :</vt:lpstr>
      <vt:lpstr>التوجهات الفلسفية لتطور مفهوم التسويق</vt:lpstr>
      <vt:lpstr>PowerPoint Presentation</vt:lpstr>
      <vt:lpstr>PowerPoint Presentation</vt:lpstr>
      <vt:lpstr>PowerPoint Presentation</vt:lpstr>
      <vt:lpstr>PowerPoint Presentation</vt:lpstr>
      <vt:lpstr>PowerPoint Presentation</vt:lpstr>
      <vt:lpstr>شكراً لحسن استماعكم واصغائكم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Farooq Al-wendawy</dc:creator>
  <cp:lastModifiedBy>Sabir</cp:lastModifiedBy>
  <cp:revision>129</cp:revision>
  <cp:lastPrinted>2016-02-27T22:24:22Z</cp:lastPrinted>
  <dcterms:created xsi:type="dcterms:W3CDTF">2016-02-19T18:55:48Z</dcterms:created>
  <dcterms:modified xsi:type="dcterms:W3CDTF">2022-11-29T14:56:49Z</dcterms:modified>
</cp:coreProperties>
</file>