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مستطيل 1"/>
          <p:cNvSpPr>
            <a:spLocks noChangeArrowheads="1"/>
          </p:cNvSpPr>
          <p:nvPr/>
        </p:nvSpPr>
        <p:spPr bwMode="auto">
          <a:xfrm>
            <a:off x="1000125" y="2357438"/>
            <a:ext cx="70008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SA" sz="8000" b="1">
                <a:solidFill>
                  <a:srgbClr val="0033CC"/>
                </a:solidFill>
              </a:rPr>
              <a:t>المحاضرة الثانية</a:t>
            </a:r>
            <a:endParaRPr lang="ar-SA" sz="8000">
              <a:solidFill>
                <a:srgbClr val="0033CC"/>
              </a:solidFill>
            </a:endParaRPr>
          </a:p>
        </p:txBody>
      </p:sp>
    </p:spTree>
    <p:extLst>
      <p:ext uri="{BB962C8B-B14F-4D97-AF65-F5344CB8AC3E}">
        <p14:creationId xmlns:p14="http://schemas.microsoft.com/office/powerpoint/2010/main" val="1260113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0113" y="1268413"/>
            <a:ext cx="7559675" cy="4445000"/>
          </a:xfrm>
          <a:prstGeom prst="rect">
            <a:avLst/>
          </a:prstGeom>
        </p:spPr>
        <p:txBody>
          <a:bodyPr>
            <a:spAutoFit/>
          </a:body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الخطر</a:t>
            </a:r>
            <a:endParaRPr lang="en-US" sz="6600" b="1" cap="all" spc="300" dirty="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اعداد 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362125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4294967295"/>
          </p:nvPr>
        </p:nvSpPr>
        <p:spPr>
          <a:xfrm>
            <a:off x="0" y="1268413"/>
            <a:ext cx="7416800" cy="4248150"/>
          </a:xfrm>
        </p:spPr>
        <p:txBody>
          <a:bodyPr rtlCol="1">
            <a:normAutofit/>
          </a:bodyPr>
          <a:lstStyle/>
          <a:p>
            <a:pPr marL="0" indent="-274320" algn="r" rtl="1" eaLnBrk="1" fontAlgn="auto" hangingPunct="1">
              <a:lnSpc>
                <a:spcPct val="90000"/>
              </a:lnSpc>
              <a:spcAft>
                <a:spcPts val="0"/>
              </a:spcAft>
              <a:buFont typeface="Arial" pitchFamily="34" charset="0"/>
              <a:buNone/>
              <a:defRPr/>
            </a:pPr>
            <a:r>
              <a:rPr lang="ar-IQ" altLang="zh-CN" sz="2800" b="1" u="sng" dirty="0" smtClean="0">
                <a:solidFill>
                  <a:srgbClr val="FF0000"/>
                </a:solidFill>
                <a:latin typeface="Arial" pitchFamily="34" charset="0"/>
                <a:cs typeface="Arial" pitchFamily="34" charset="0"/>
              </a:rPr>
              <a:t>اولا: </a:t>
            </a:r>
            <a:r>
              <a:rPr lang="ar-EG" altLang="zh-CN" sz="2800" b="1" u="sng" dirty="0" smtClean="0">
                <a:solidFill>
                  <a:srgbClr val="FF0000"/>
                </a:solidFill>
                <a:latin typeface="Arial" pitchFamily="34" charset="0"/>
                <a:cs typeface="Arial" pitchFamily="34" charset="0"/>
              </a:rPr>
              <a:t>تقسيمات الخطر</a:t>
            </a:r>
            <a:endParaRPr lang="ar-SA" altLang="zh-CN" sz="2800" b="1" u="sng" dirty="0" smtClean="0">
              <a:solidFill>
                <a:srgbClr val="FF0000"/>
              </a:solidFill>
              <a:latin typeface="Arial" pitchFamily="34" charset="0"/>
              <a:cs typeface="Arial" pitchFamily="34" charset="0"/>
            </a:endParaRPr>
          </a:p>
          <a:p>
            <a:pPr marL="0" indent="-274320" algn="r" rtl="1" eaLnBrk="1" fontAlgn="auto" hangingPunct="1">
              <a:lnSpc>
                <a:spcPct val="90000"/>
              </a:lnSpc>
              <a:spcAft>
                <a:spcPts val="0"/>
              </a:spcAft>
              <a:buFont typeface="Arial" pitchFamily="34" charset="0"/>
              <a:buNone/>
              <a:defRPr/>
            </a:pPr>
            <a:r>
              <a:rPr lang="ar-SA" altLang="zh-CN" sz="2400" dirty="0" smtClean="0">
                <a:latin typeface="Arial" pitchFamily="34" charset="0"/>
                <a:cs typeface="Arial" pitchFamily="34" charset="0"/>
              </a:rPr>
              <a:t>    </a:t>
            </a:r>
          </a:p>
          <a:p>
            <a:pPr marL="0" indent="-274320" algn="r" rtl="1" eaLnBrk="1" fontAlgn="auto" hangingPunct="1">
              <a:lnSpc>
                <a:spcPct val="90000"/>
              </a:lnSpc>
              <a:spcAft>
                <a:spcPts val="0"/>
              </a:spcAft>
              <a:buFont typeface="Arial" pitchFamily="34" charset="0"/>
              <a:buNone/>
              <a:defRPr/>
            </a:pPr>
            <a:r>
              <a:rPr lang="ar-EG" altLang="zh-CN" sz="2400" b="1" dirty="0" smtClean="0">
                <a:latin typeface="Arial" pitchFamily="34" charset="0"/>
                <a:cs typeface="Arial" pitchFamily="34" charset="0"/>
              </a:rPr>
              <a:t>يمكن تقسيم الأخطار من حيث نتائج تحققها إلى نوعين رئيسين وهما:</a:t>
            </a:r>
          </a:p>
          <a:p>
            <a:pPr marL="0" indent="-274320" algn="r" rtl="1" eaLnBrk="1" fontAlgn="auto" hangingPunct="1">
              <a:lnSpc>
                <a:spcPct val="90000"/>
              </a:lnSpc>
              <a:spcAft>
                <a:spcPts val="0"/>
              </a:spcAft>
              <a:buFont typeface="Arial" pitchFamily="34" charset="0"/>
              <a:buNone/>
              <a:defRPr/>
            </a:pPr>
            <a:r>
              <a:rPr lang="ar-EG" altLang="zh-CN" sz="2400" b="1" dirty="0" smtClean="0">
                <a:solidFill>
                  <a:srgbClr val="CC0099"/>
                </a:solidFill>
                <a:latin typeface="Arial" pitchFamily="34" charset="0"/>
                <a:cs typeface="Arial" pitchFamily="34" charset="0"/>
              </a:rPr>
              <a:t> </a:t>
            </a:r>
            <a:r>
              <a:rPr lang="ar-SA" altLang="zh-CN" sz="2400" b="1" dirty="0" smtClean="0">
                <a:solidFill>
                  <a:srgbClr val="CC0099"/>
                </a:solidFill>
                <a:latin typeface="Arial" pitchFamily="34" charset="0"/>
                <a:cs typeface="Arial" pitchFamily="34" charset="0"/>
              </a:rPr>
              <a:t>1</a:t>
            </a:r>
            <a:r>
              <a:rPr lang="ar-EG" altLang="zh-CN" sz="2400" b="1" dirty="0" smtClean="0">
                <a:solidFill>
                  <a:srgbClr val="CC0099"/>
                </a:solidFill>
                <a:latin typeface="Arial" pitchFamily="34" charset="0"/>
                <a:cs typeface="Arial" pitchFamily="34" charset="0"/>
              </a:rPr>
              <a:t>ـ الأخطار المعنوية</a:t>
            </a:r>
          </a:p>
          <a:p>
            <a:pPr marL="0" indent="0" algn="r" rtl="1" eaLnBrk="1" fontAlgn="auto" hangingPunct="1">
              <a:lnSpc>
                <a:spcPct val="90000"/>
              </a:lnSpc>
              <a:spcAft>
                <a:spcPts val="0"/>
              </a:spcAft>
              <a:buFont typeface="Wingdings" pitchFamily="2" charset="2"/>
              <a:buNone/>
              <a:defRPr/>
            </a:pPr>
            <a:r>
              <a:rPr lang="ar-EG" altLang="zh-CN" sz="2800" b="1" dirty="0" smtClean="0">
                <a:solidFill>
                  <a:srgbClr val="0033CC"/>
                </a:solidFill>
                <a:latin typeface="Arial" pitchFamily="34" charset="0"/>
                <a:cs typeface="Arial" pitchFamily="34" charset="0"/>
              </a:rPr>
              <a:t>هي أخطار لا تسبب ربحاً أو خسارة بصورة مباشرة، ولكن تسبب خسارة معنوية فقط، مثال ذلك حالة عدم التأكد من بقاء صديق عزيز على قيد الحياة أو حالة عدم التأكد من بقاء فنان مشهور على قيد الحياة، مثل هذه الأخطار تخرج عن نطاق دراسة الخطر والتأمين وقد يهتم بدراستها علم النفس والفلسفة والاجتماع.</a:t>
            </a:r>
            <a:endParaRPr lang="ar-SA" altLang="zh-CN" sz="2800" b="1" dirty="0" smtClean="0">
              <a:solidFill>
                <a:srgbClr val="0033CC"/>
              </a:solidFill>
              <a:latin typeface="Arial" pitchFamily="34" charset="0"/>
              <a:cs typeface="Arial" pitchFamily="34" charset="0"/>
            </a:endParaRPr>
          </a:p>
          <a:p>
            <a:pPr marL="0" indent="-274320" algn="r" rtl="1" eaLnBrk="1" fontAlgn="auto" hangingPunct="1">
              <a:lnSpc>
                <a:spcPct val="90000"/>
              </a:lnSpc>
              <a:spcAft>
                <a:spcPts val="0"/>
              </a:spcAft>
              <a:buFont typeface="Arial" pitchFamily="34" charset="0"/>
              <a:buChar char="•"/>
              <a:defRPr/>
            </a:pPr>
            <a:endParaRPr lang="en-US" sz="2400" dirty="0" smtClean="0"/>
          </a:p>
        </p:txBody>
      </p:sp>
    </p:spTree>
    <p:extLst>
      <p:ext uri="{BB962C8B-B14F-4D97-AF65-F5344CB8AC3E}">
        <p14:creationId xmlns:p14="http://schemas.microsoft.com/office/powerpoint/2010/main" val="17637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0" y="1052513"/>
            <a:ext cx="7416800" cy="4537075"/>
          </a:xfrm>
        </p:spPr>
        <p:txBody>
          <a:bodyPr rtlCol="1">
            <a:normAutofit fontScale="92500" lnSpcReduction="20000"/>
          </a:bodyPr>
          <a:lstStyle/>
          <a:p>
            <a:pPr marL="0" indent="-274320" eaLnBrk="1" fontAlgn="auto" hangingPunct="1">
              <a:lnSpc>
                <a:spcPct val="80000"/>
              </a:lnSpc>
              <a:spcAft>
                <a:spcPts val="0"/>
              </a:spcAft>
              <a:buFont typeface="Arial" pitchFamily="34" charset="0"/>
              <a:buChar char="•"/>
              <a:defRPr/>
            </a:pPr>
            <a:endParaRPr lang="ar-SA" altLang="zh-CN" sz="2800" b="1" dirty="0" smtClean="0"/>
          </a:p>
          <a:p>
            <a:pPr marL="0" indent="-274320" algn="r" rtl="1" eaLnBrk="1" fontAlgn="auto" hangingPunct="1">
              <a:lnSpc>
                <a:spcPct val="80000"/>
              </a:lnSpc>
              <a:spcAft>
                <a:spcPts val="0"/>
              </a:spcAft>
              <a:buFont typeface="Arial" pitchFamily="34" charset="0"/>
              <a:buChar char="•"/>
              <a:defRPr/>
            </a:pPr>
            <a:r>
              <a:rPr lang="ar-EG" altLang="zh-CN" sz="2800" b="1" dirty="0" smtClean="0">
                <a:solidFill>
                  <a:srgbClr val="C00000"/>
                </a:solidFill>
                <a:latin typeface="Arial" pitchFamily="34" charset="0"/>
                <a:cs typeface="Arial" pitchFamily="34" charset="0"/>
              </a:rPr>
              <a:t>وتجدر الإشارة إلى أن خطر الوفاة هو خطر معنوي ومع ذلك يمكن التأمين ضد الوفاة بشرط أن يكون للمستفيد مصلحة تأمينية في بقاء المؤمن عليه على قيد الحياة.</a:t>
            </a:r>
            <a:endParaRPr lang="ar-SA" altLang="zh-CN" sz="2800" b="1" dirty="0" smtClean="0">
              <a:solidFill>
                <a:srgbClr val="C00000"/>
              </a:solidFill>
              <a:latin typeface="Arial" pitchFamily="34" charset="0"/>
              <a:cs typeface="Arial" pitchFamily="34" charset="0"/>
            </a:endParaRPr>
          </a:p>
          <a:p>
            <a:pPr marL="0" indent="-274320" eaLnBrk="1" fontAlgn="auto" hangingPunct="1">
              <a:lnSpc>
                <a:spcPct val="80000"/>
              </a:lnSpc>
              <a:spcAft>
                <a:spcPts val="0"/>
              </a:spcAft>
              <a:buFontTx/>
              <a:buNone/>
              <a:defRPr/>
            </a:pPr>
            <a:endParaRPr lang="ar-SA" altLang="zh-CN" sz="2800" dirty="0" smtClean="0"/>
          </a:p>
          <a:p>
            <a:pPr marL="0" indent="-274320" algn="r" rtl="1" eaLnBrk="1" fontAlgn="auto" hangingPunct="1">
              <a:lnSpc>
                <a:spcPct val="80000"/>
              </a:lnSpc>
              <a:spcAft>
                <a:spcPts val="0"/>
              </a:spcAft>
              <a:buFont typeface="Arial" pitchFamily="34" charset="0"/>
              <a:buNone/>
              <a:defRPr/>
            </a:pPr>
            <a:r>
              <a:rPr lang="ar-SA" altLang="zh-CN" sz="2800" b="1" dirty="0">
                <a:solidFill>
                  <a:srgbClr val="CC0099"/>
                </a:solidFill>
              </a:rPr>
              <a:t> </a:t>
            </a:r>
            <a:r>
              <a:rPr lang="ar-SA" altLang="zh-CN" sz="2800" b="1" dirty="0" smtClean="0">
                <a:solidFill>
                  <a:srgbClr val="CC0099"/>
                </a:solidFill>
              </a:rPr>
              <a:t> 2</a:t>
            </a:r>
            <a:r>
              <a:rPr lang="ar-EG" altLang="zh-CN" sz="2800" b="1" dirty="0" smtClean="0">
                <a:solidFill>
                  <a:srgbClr val="CC0099"/>
                </a:solidFill>
              </a:rPr>
              <a:t> ـ الأخطار الاقتصادية</a:t>
            </a:r>
            <a:endParaRPr lang="ar-EG" altLang="zh-CN" sz="2800" dirty="0" smtClean="0">
              <a:solidFill>
                <a:srgbClr val="CC0099"/>
              </a:solidFill>
            </a:endParaRPr>
          </a:p>
          <a:p>
            <a:pPr marL="0" indent="-274320" algn="r" rtl="1" eaLnBrk="1" fontAlgn="auto" hangingPunct="1">
              <a:lnSpc>
                <a:spcPct val="110000"/>
              </a:lnSpc>
              <a:spcAft>
                <a:spcPts val="0"/>
              </a:spcAft>
              <a:buFont typeface="Arial" pitchFamily="34" charset="0"/>
              <a:buNone/>
              <a:defRPr/>
            </a:pPr>
            <a:r>
              <a:rPr lang="ar-SA" altLang="zh-CN" sz="2800" dirty="0">
                <a:solidFill>
                  <a:srgbClr val="993300"/>
                </a:solidFill>
              </a:rPr>
              <a:t> </a:t>
            </a:r>
            <a:r>
              <a:rPr lang="ar-SA" altLang="zh-CN" sz="2800" dirty="0" smtClean="0">
                <a:solidFill>
                  <a:srgbClr val="993300"/>
                </a:solidFill>
              </a:rPr>
              <a:t> </a:t>
            </a:r>
            <a:r>
              <a:rPr lang="ar-EG" altLang="zh-CN" sz="2800" b="1" dirty="0" smtClean="0">
                <a:solidFill>
                  <a:srgbClr val="993300"/>
                </a:solidFill>
              </a:rPr>
              <a:t>هي الأخطار التي ينتج عن تحقق مسبباتها خسارة مالية أو اقتصادية مثل خطر الحريق أو خطر الوفاة، وجدير بالذكر أن هناك بعض الحالات يصعب فيها الفصل بين الأخطار المعنوية والأخطار الاقتصادية، مثال ذلك خطر وفاة رب الأسرة الذي ينطوي على خطر معنوي يتمثل في عاطفة أفراد الأسرة تجاه الوالد، ويتضمن أيضاً خطراً مادياً يتمثل في انقطاع دخل أفراد الأسرة.</a:t>
            </a:r>
            <a:endParaRPr lang="en-US" sz="2800" b="1" dirty="0" smtClean="0">
              <a:solidFill>
                <a:srgbClr val="993300"/>
              </a:solidFill>
            </a:endParaRPr>
          </a:p>
        </p:txBody>
      </p:sp>
    </p:spTree>
    <p:extLst>
      <p:ext uri="{BB962C8B-B14F-4D97-AF65-F5344CB8AC3E}">
        <p14:creationId xmlns:p14="http://schemas.microsoft.com/office/powerpoint/2010/main" val="2298092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0" y="1268413"/>
            <a:ext cx="7272338" cy="4537075"/>
          </a:xfrm>
        </p:spPr>
        <p:txBody>
          <a:bodyPr rtlCol="1">
            <a:normAutofit fontScale="70000" lnSpcReduction="20000"/>
          </a:bodyPr>
          <a:lstStyle/>
          <a:p>
            <a:pPr marL="0" indent="-274320" algn="r" rtl="1" eaLnBrk="1" fontAlgn="auto" hangingPunct="1">
              <a:lnSpc>
                <a:spcPct val="80000"/>
              </a:lnSpc>
              <a:spcAft>
                <a:spcPts val="0"/>
              </a:spcAft>
              <a:buFont typeface="Arial" pitchFamily="34" charset="0"/>
              <a:buChar char="•"/>
              <a:defRPr/>
            </a:pPr>
            <a:endParaRPr lang="ar-SA" altLang="zh-CN" sz="2400" b="1" dirty="0" smtClean="0"/>
          </a:p>
          <a:p>
            <a:pPr marL="0" indent="-274320" algn="r" rtl="1" eaLnBrk="1" fontAlgn="auto" hangingPunct="1">
              <a:lnSpc>
                <a:spcPct val="80000"/>
              </a:lnSpc>
              <a:spcAft>
                <a:spcPts val="0"/>
              </a:spcAft>
              <a:buFont typeface="Arial" pitchFamily="34" charset="0"/>
              <a:buNone/>
              <a:defRPr/>
            </a:pPr>
            <a:r>
              <a:rPr lang="ar-EG" altLang="zh-CN" sz="4000" b="1" dirty="0" smtClean="0">
                <a:solidFill>
                  <a:srgbClr val="0070C0"/>
                </a:solidFill>
                <a:latin typeface="Arial" pitchFamily="34" charset="0"/>
                <a:cs typeface="Arial" pitchFamily="34" charset="0"/>
              </a:rPr>
              <a:t>وتنقسم الأخطار الاقتصادية </a:t>
            </a:r>
            <a:r>
              <a:rPr lang="ar-IQ" altLang="zh-CN" sz="4000" b="1" dirty="0" smtClean="0">
                <a:solidFill>
                  <a:srgbClr val="0070C0"/>
                </a:solidFill>
                <a:latin typeface="Arial" pitchFamily="34" charset="0"/>
                <a:cs typeface="Arial" pitchFamily="34" charset="0"/>
              </a:rPr>
              <a:t>الى:</a:t>
            </a:r>
            <a:endParaRPr lang="ar-SA" altLang="zh-CN" sz="4000" b="1" dirty="0" smtClean="0">
              <a:solidFill>
                <a:srgbClr val="0070C0"/>
              </a:solidFill>
              <a:latin typeface="Arial" pitchFamily="34" charset="0"/>
              <a:cs typeface="Arial" pitchFamily="34" charset="0"/>
            </a:endParaRPr>
          </a:p>
          <a:p>
            <a:pPr marL="0" indent="-274320" algn="r" rtl="1" eaLnBrk="1" fontAlgn="auto" hangingPunct="1">
              <a:lnSpc>
                <a:spcPct val="80000"/>
              </a:lnSpc>
              <a:spcAft>
                <a:spcPts val="0"/>
              </a:spcAft>
              <a:buFontTx/>
              <a:buNone/>
              <a:defRPr/>
            </a:pPr>
            <a:endParaRPr lang="ar-EG" altLang="zh-CN" sz="3400" b="1" dirty="0" smtClean="0">
              <a:latin typeface="Arial" pitchFamily="34" charset="0"/>
              <a:cs typeface="Arial" pitchFamily="34" charset="0"/>
            </a:endParaRPr>
          </a:p>
          <a:p>
            <a:pPr marL="0" indent="-274320" algn="r" rtl="1" eaLnBrk="1" fontAlgn="auto" hangingPunct="1">
              <a:lnSpc>
                <a:spcPct val="80000"/>
              </a:lnSpc>
              <a:spcAft>
                <a:spcPts val="0"/>
              </a:spcAft>
              <a:buFont typeface="Arial" pitchFamily="34" charset="0"/>
              <a:buNone/>
              <a:defRPr/>
            </a:pPr>
            <a:r>
              <a:rPr lang="ar-SA" altLang="zh-CN" sz="3400" b="1" dirty="0">
                <a:solidFill>
                  <a:srgbClr val="00B050"/>
                </a:solidFill>
                <a:latin typeface="Arial" pitchFamily="34" charset="0"/>
                <a:cs typeface="Arial" pitchFamily="34" charset="0"/>
              </a:rPr>
              <a:t> </a:t>
            </a:r>
            <a:r>
              <a:rPr lang="ar-SA" altLang="zh-CN" sz="3400" b="1" dirty="0" smtClean="0">
                <a:solidFill>
                  <a:srgbClr val="00B050"/>
                </a:solidFill>
                <a:latin typeface="Arial" pitchFamily="34" charset="0"/>
                <a:cs typeface="Arial" pitchFamily="34" charset="0"/>
              </a:rPr>
              <a:t> 1</a:t>
            </a:r>
            <a:r>
              <a:rPr lang="ar-EG" altLang="zh-CN" sz="3400" b="1" dirty="0" smtClean="0">
                <a:solidFill>
                  <a:srgbClr val="00B050"/>
                </a:solidFill>
                <a:latin typeface="Arial" pitchFamily="34" charset="0"/>
                <a:cs typeface="Arial" pitchFamily="34" charset="0"/>
              </a:rPr>
              <a:t> ـ الأخطار التجارية</a:t>
            </a:r>
            <a:endParaRPr lang="ar-EG" altLang="zh-CN" sz="3400" dirty="0" smtClean="0">
              <a:solidFill>
                <a:srgbClr val="00B050"/>
              </a:solidFill>
              <a:latin typeface="Arial" pitchFamily="34" charset="0"/>
              <a:cs typeface="Arial" pitchFamily="34" charset="0"/>
            </a:endParaRPr>
          </a:p>
          <a:p>
            <a:pPr marL="0" indent="-274320" algn="r" rtl="1" eaLnBrk="1" fontAlgn="auto" hangingPunct="1">
              <a:lnSpc>
                <a:spcPct val="110000"/>
              </a:lnSpc>
              <a:spcAft>
                <a:spcPts val="0"/>
              </a:spcAft>
              <a:buFont typeface="Arial" pitchFamily="34" charset="0"/>
              <a:buNone/>
              <a:defRPr/>
            </a:pPr>
            <a:r>
              <a:rPr lang="ar-SA" altLang="zh-CN" sz="3400" b="1" dirty="0" smtClean="0">
                <a:solidFill>
                  <a:srgbClr val="FF0066"/>
                </a:solidFill>
                <a:latin typeface="Arial" pitchFamily="34" charset="0"/>
                <a:cs typeface="Arial" pitchFamily="34" charset="0"/>
              </a:rPr>
              <a:t>  </a:t>
            </a:r>
            <a:r>
              <a:rPr lang="ar-EG" altLang="zh-CN" sz="3400" b="1" dirty="0" smtClean="0">
                <a:solidFill>
                  <a:srgbClr val="FF0066"/>
                </a:solidFill>
                <a:latin typeface="Arial" pitchFamily="34" charset="0"/>
                <a:cs typeface="Arial" pitchFamily="34" charset="0"/>
              </a:rPr>
              <a:t>وأحياناً يطلق عليها "أخطار المضاربة" وهي أخطار يتسبب في نشأتها ظواهر يخلقها الإنسان ينفسه ولنفسه، فقد يؤدي تحقق مثل هذه الأخطار إلى ربح أو خسارة مادية، وعادة ما يقبل الأفراد أو المنشآت على مثل هذه الأخطار بمحض إيراداتهم، ومن أمثلة هذه الأخطار المضاربة على الأسهم في سوق الأوراق المالية، فالمستثمر الذي يشتري أسهم منشأة معينة قد يحقق ربحاً كبيراً إذا ارتفع سعر هذه الأسهم أو قد يتحمل بسبب ذلك خسائر كبيرة إذا انخفض سعر هذا النوع من الأسهم، كذلك التاجر الذي يشتري بضاعة بقصد إعادة بيعها فقد يحقق ربحاً وفيراً أو قد يتحمل خسارة في حالات أخرى.</a:t>
            </a:r>
            <a:endParaRPr lang="en-US" sz="3400" b="1" dirty="0" smtClean="0">
              <a:solidFill>
                <a:srgbClr val="FF0066"/>
              </a:solidFill>
              <a:latin typeface="Arial" pitchFamily="34" charset="0"/>
              <a:cs typeface="Arial" pitchFamily="34" charset="0"/>
            </a:endParaRPr>
          </a:p>
        </p:txBody>
      </p:sp>
    </p:spTree>
    <p:extLst>
      <p:ext uri="{BB962C8B-B14F-4D97-AF65-F5344CB8AC3E}">
        <p14:creationId xmlns:p14="http://schemas.microsoft.com/office/powerpoint/2010/main" val="1408118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0" y="1268413"/>
            <a:ext cx="7127875" cy="4392612"/>
          </a:xfrm>
        </p:spPr>
        <p:txBody>
          <a:bodyPr/>
          <a:lstStyle/>
          <a:p>
            <a:pPr marL="0" indent="-273050" algn="r" rtl="1" eaLnBrk="1" hangingPunct="1">
              <a:lnSpc>
                <a:spcPct val="90000"/>
              </a:lnSpc>
              <a:buFontTx/>
              <a:buNone/>
            </a:pPr>
            <a:endParaRPr lang="ar-EG" altLang="zh-CN" sz="2400" b="1" smtClean="0"/>
          </a:p>
          <a:p>
            <a:pPr marL="0" indent="-273050" algn="r" rtl="1" eaLnBrk="1" hangingPunct="1">
              <a:lnSpc>
                <a:spcPct val="90000"/>
              </a:lnSpc>
              <a:buFont typeface="Arial" charset="0"/>
              <a:buNone/>
            </a:pPr>
            <a:r>
              <a:rPr lang="ar-SA" altLang="zh-CN" sz="2400" b="1" smtClean="0"/>
              <a:t> </a:t>
            </a:r>
            <a:r>
              <a:rPr lang="ar-SA" altLang="zh-CN" sz="2800" b="1" smtClean="0">
                <a:latin typeface="Arial" charset="0"/>
                <a:cs typeface="Arial" charset="0"/>
              </a:rPr>
              <a:t> </a:t>
            </a:r>
            <a:r>
              <a:rPr lang="ar-SA" altLang="zh-CN" sz="2800" b="1" smtClean="0">
                <a:solidFill>
                  <a:srgbClr val="00B050"/>
                </a:solidFill>
                <a:latin typeface="Arial" charset="0"/>
                <a:cs typeface="Arial" charset="0"/>
              </a:rPr>
              <a:t>2</a:t>
            </a:r>
            <a:r>
              <a:rPr lang="ar-EG" altLang="zh-CN" sz="2800" b="1" smtClean="0">
                <a:solidFill>
                  <a:srgbClr val="00B050"/>
                </a:solidFill>
                <a:latin typeface="Arial" charset="0"/>
                <a:cs typeface="Arial" charset="0"/>
              </a:rPr>
              <a:t> ـ الأخطار البحتة</a:t>
            </a:r>
          </a:p>
          <a:p>
            <a:pPr marL="0" indent="-273050" algn="r" rtl="1" eaLnBrk="1" hangingPunct="1">
              <a:lnSpc>
                <a:spcPct val="90000"/>
              </a:lnSpc>
              <a:buFont typeface="Arial" charset="0"/>
              <a:buNone/>
            </a:pPr>
            <a:r>
              <a:rPr lang="ar-SA" altLang="zh-CN" sz="2400" b="1" smtClean="0"/>
              <a:t>    </a:t>
            </a:r>
            <a:r>
              <a:rPr lang="ar-EG" altLang="zh-CN" sz="2800" b="1" smtClean="0">
                <a:solidFill>
                  <a:srgbClr val="00B0F0"/>
                </a:solidFill>
                <a:latin typeface="Arial" charset="0"/>
                <a:cs typeface="Arial" charset="0"/>
              </a:rPr>
              <a:t>وهي أخطار ينتج عن تحقق مسبباتها خسارة مالية فقط ولا تنطوي على أي فرص للربح، ومن أمثلتها أخطار الوفاة والعجز والشيخوخة والمرض والبطالة والحريق  والسرقة وغيرها، مثل هذه الأخطار تعتبر أخطار بحته، حيث أن وقوعها يؤدي إلى وجود خسارة مالية فقط بالنسبة للأشخاص والمنشآت أو في الممتلكات، وكما أن ما يرتكبه الأشخاص من أخطار قد تسبب وقوع أخطار ينتج عنها خسارة مالية تصيب الغير تعتبر من قبيل الأخطار البحتة أيضاً.</a:t>
            </a:r>
            <a:endParaRPr lang="en-US" sz="2800" b="1" smtClean="0">
              <a:solidFill>
                <a:srgbClr val="00B0F0"/>
              </a:solidFill>
              <a:latin typeface="Arial" charset="0"/>
              <a:cs typeface="Arial" charset="0"/>
            </a:endParaRPr>
          </a:p>
        </p:txBody>
      </p:sp>
    </p:spTree>
    <p:extLst>
      <p:ext uri="{BB962C8B-B14F-4D97-AF65-F5344CB8AC3E}">
        <p14:creationId xmlns:p14="http://schemas.microsoft.com/office/powerpoint/2010/main" val="2365072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0" y="1196975"/>
            <a:ext cx="7129463" cy="4392613"/>
          </a:xfrm>
        </p:spPr>
        <p:txBody>
          <a:bodyPr/>
          <a:lstStyle/>
          <a:p>
            <a:pPr marL="0" indent="-273050" algn="r" rtl="1" eaLnBrk="1" hangingPunct="1">
              <a:lnSpc>
                <a:spcPct val="90000"/>
              </a:lnSpc>
              <a:buFont typeface="Arial" charset="0"/>
              <a:buChar char="•"/>
            </a:pPr>
            <a:r>
              <a:rPr lang="ar-EG" altLang="zh-CN" sz="2800" b="1" smtClean="0">
                <a:solidFill>
                  <a:srgbClr val="0070C0"/>
                </a:solidFill>
              </a:rPr>
              <a:t>تنتج مثل هذه الأخطار عن ظواهر طبيعية أو عامة أو تقع بفعل خارج عن إرادة الأشخاص، ورغم أن هذه الأخطار لا قدرة للإنسان على منع تحقق بعضها (مثل الوفاة) أو تجنبها (مثل البطالة)، إلا أنه يسعى دائماً لحماية نفسه منها. وذلك بالتقليل من أسباب وقوعها بقدر الإمكان أو محاولة التحكم في الظواهر التي تسببها إن أمكن، وهذا أمر مقبول عملياً.</a:t>
            </a:r>
            <a:endParaRPr lang="ar-SA" altLang="zh-CN" sz="2800" b="1" smtClean="0">
              <a:solidFill>
                <a:srgbClr val="0070C0"/>
              </a:solidFill>
            </a:endParaRPr>
          </a:p>
          <a:p>
            <a:pPr marL="0" indent="-273050" algn="r" rtl="1" eaLnBrk="1" hangingPunct="1">
              <a:lnSpc>
                <a:spcPct val="90000"/>
              </a:lnSpc>
              <a:buFont typeface="Arial" charset="0"/>
              <a:buNone/>
            </a:pPr>
            <a:endParaRPr lang="ar-SA" altLang="zh-CN" sz="2800" b="1" smtClean="0">
              <a:solidFill>
                <a:srgbClr val="0070C0"/>
              </a:solidFill>
            </a:endParaRPr>
          </a:p>
          <a:p>
            <a:pPr marL="0" indent="-273050" algn="r" rtl="1" eaLnBrk="1" hangingPunct="1">
              <a:lnSpc>
                <a:spcPct val="90000"/>
              </a:lnSpc>
              <a:buFont typeface="Arial" charset="0"/>
              <a:buChar char="•"/>
            </a:pPr>
            <a:r>
              <a:rPr lang="ar-EG" altLang="zh-CN" sz="2400" b="1" smtClean="0">
                <a:solidFill>
                  <a:srgbClr val="FF0000"/>
                </a:solidFill>
              </a:rPr>
              <a:t>ويهتم علم الخطر والتأمين بدراسة مثل هذه الأخطار، وذلك لأن الوظيفة الأساسية لشركات التأمين هي التعويض عن الخسائر المادية التي تقع للأشخاص أو الممتلكات أو الغير.</a:t>
            </a:r>
            <a:endParaRPr lang="en-US" sz="2400" b="1" smtClean="0">
              <a:solidFill>
                <a:srgbClr val="FF0000"/>
              </a:solidFill>
              <a:ea typeface="仿宋" pitchFamily="49" charset="-122"/>
              <a:cs typeface="Times New Roman" pitchFamily="18" charset="0"/>
            </a:endParaRPr>
          </a:p>
        </p:txBody>
      </p:sp>
    </p:spTree>
    <p:extLst>
      <p:ext uri="{BB962C8B-B14F-4D97-AF65-F5344CB8AC3E}">
        <p14:creationId xmlns:p14="http://schemas.microsoft.com/office/powerpoint/2010/main" val="1484407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0" y="1125538"/>
            <a:ext cx="7416800" cy="4894262"/>
          </a:xfrm>
        </p:spPr>
        <p:txBody>
          <a:bodyPr/>
          <a:lstStyle/>
          <a:p>
            <a:pPr marL="0" indent="-273050" algn="r" rtl="1" eaLnBrk="1" hangingPunct="1">
              <a:lnSpc>
                <a:spcPct val="90000"/>
              </a:lnSpc>
            </a:pPr>
            <a:r>
              <a:rPr lang="ar-EG" altLang="zh-CN" sz="2400" b="1" u="sng" smtClean="0">
                <a:solidFill>
                  <a:srgbClr val="FF0066"/>
                </a:solidFill>
              </a:rPr>
              <a:t>وتنقسم الأخطار البحتة إلى:</a:t>
            </a:r>
            <a:endParaRPr lang="ar-SA" altLang="zh-CN" sz="2400" b="1" u="sng" smtClean="0">
              <a:solidFill>
                <a:srgbClr val="FF0066"/>
              </a:solidFill>
            </a:endParaRPr>
          </a:p>
          <a:p>
            <a:pPr marL="0" indent="-273050" algn="r" rtl="1" eaLnBrk="1" hangingPunct="1">
              <a:lnSpc>
                <a:spcPct val="90000"/>
              </a:lnSpc>
              <a:buFontTx/>
              <a:buNone/>
            </a:pPr>
            <a:endParaRPr lang="ar-EG" altLang="zh-CN" sz="2400" b="1" smtClean="0"/>
          </a:p>
          <a:p>
            <a:pPr marL="0" indent="-273050" algn="r" rtl="1" eaLnBrk="1" hangingPunct="1">
              <a:lnSpc>
                <a:spcPct val="90000"/>
              </a:lnSpc>
              <a:buFont typeface="Arial" charset="0"/>
              <a:buNone/>
            </a:pPr>
            <a:r>
              <a:rPr lang="ar-SA" altLang="zh-CN" sz="2400" b="1" smtClean="0">
                <a:solidFill>
                  <a:srgbClr val="FF0000"/>
                </a:solidFill>
                <a:latin typeface="Arial" charset="0"/>
                <a:cs typeface="Arial" charset="0"/>
              </a:rPr>
              <a:t>  1</a:t>
            </a:r>
            <a:r>
              <a:rPr lang="ar-EG" altLang="zh-CN" sz="2400" b="1" smtClean="0">
                <a:solidFill>
                  <a:srgbClr val="FF0000"/>
                </a:solidFill>
                <a:latin typeface="Arial" charset="0"/>
                <a:cs typeface="Arial" charset="0"/>
              </a:rPr>
              <a:t>. أخطار الأشخاص</a:t>
            </a:r>
            <a:endParaRPr lang="ar-EG" altLang="zh-CN" sz="2400" smtClean="0">
              <a:solidFill>
                <a:srgbClr val="FF0000"/>
              </a:solidFill>
              <a:latin typeface="Arial" charset="0"/>
              <a:cs typeface="Arial" charset="0"/>
            </a:endParaRPr>
          </a:p>
          <a:p>
            <a:pPr marL="0" indent="-273050" algn="r" rtl="1" eaLnBrk="1" hangingPunct="1">
              <a:lnSpc>
                <a:spcPct val="90000"/>
              </a:lnSpc>
              <a:buFont typeface="Arial" charset="0"/>
              <a:buNone/>
            </a:pPr>
            <a:r>
              <a:rPr lang="ar-EG" altLang="zh-CN" sz="2400" smtClean="0">
                <a:latin typeface="Arial" charset="0"/>
                <a:cs typeface="Arial" charset="0"/>
              </a:rPr>
              <a:t>	</a:t>
            </a:r>
            <a:r>
              <a:rPr lang="ar-EG" altLang="zh-CN" sz="2400" b="1" smtClean="0">
                <a:solidFill>
                  <a:srgbClr val="0000FF"/>
                </a:solidFill>
                <a:latin typeface="Arial" charset="0"/>
                <a:cs typeface="Arial" charset="0"/>
              </a:rPr>
              <a:t>وتشمل مجموعة من مصادر الأخطار التي يقع أثره على الأشخاص بصورة مباشرة كالوفاة المبكرة والمرض والبطالة والشيخوخة والإصابة الناتجة عن وقوع حادث معين، </a:t>
            </a:r>
            <a:r>
              <a:rPr lang="ar-IQ" altLang="zh-CN" sz="2400" b="1" smtClean="0">
                <a:solidFill>
                  <a:srgbClr val="0000FF"/>
                </a:solidFill>
                <a:latin typeface="Arial" charset="0"/>
                <a:cs typeface="Arial" charset="0"/>
              </a:rPr>
              <a:t>وت</a:t>
            </a:r>
            <a:r>
              <a:rPr lang="ar-EG" altLang="zh-CN" sz="2400" b="1" smtClean="0">
                <a:solidFill>
                  <a:srgbClr val="0000FF"/>
                </a:solidFill>
                <a:latin typeface="Arial" charset="0"/>
                <a:cs typeface="Arial" charset="0"/>
              </a:rPr>
              <a:t>سبب خسارة مادية تصيب الدخل، حيث إنها تؤدي إلى انقطاعه بصورة جزئية أو كاملة.</a:t>
            </a:r>
          </a:p>
          <a:p>
            <a:pPr marL="0" indent="-273050" algn="r" rtl="1" eaLnBrk="1" hangingPunct="1">
              <a:lnSpc>
                <a:spcPct val="90000"/>
              </a:lnSpc>
              <a:buFont typeface="Arial" charset="0"/>
              <a:buNone/>
            </a:pPr>
            <a:r>
              <a:rPr lang="ar-SA" altLang="zh-CN" sz="2400" b="1" smtClean="0">
                <a:solidFill>
                  <a:srgbClr val="FF0000"/>
                </a:solidFill>
                <a:latin typeface="Arial" charset="0"/>
                <a:cs typeface="Arial" charset="0"/>
              </a:rPr>
              <a:t>  2</a:t>
            </a:r>
            <a:r>
              <a:rPr lang="ar-EG" altLang="zh-CN" sz="2400" b="1" smtClean="0">
                <a:solidFill>
                  <a:srgbClr val="FF0000"/>
                </a:solidFill>
                <a:latin typeface="Arial" charset="0"/>
                <a:cs typeface="Arial" charset="0"/>
              </a:rPr>
              <a:t> ـ أخطار للممتلكات</a:t>
            </a:r>
            <a:endParaRPr lang="ar-SA" altLang="zh-CN" sz="2400" b="1" smtClean="0">
              <a:solidFill>
                <a:srgbClr val="FF0000"/>
              </a:solidFill>
              <a:latin typeface="Arial" charset="0"/>
              <a:cs typeface="Arial" charset="0"/>
            </a:endParaRPr>
          </a:p>
          <a:p>
            <a:pPr marL="0" indent="-273050" algn="r" rtl="1" eaLnBrk="1" hangingPunct="1">
              <a:lnSpc>
                <a:spcPct val="90000"/>
              </a:lnSpc>
              <a:buFontTx/>
              <a:buNone/>
            </a:pPr>
            <a:r>
              <a:rPr lang="ar-EG" altLang="zh-CN" sz="2400" smtClean="0">
                <a:latin typeface="Arial" charset="0"/>
                <a:cs typeface="Arial" charset="0"/>
              </a:rPr>
              <a:t>	</a:t>
            </a:r>
            <a:r>
              <a:rPr lang="ar-EG" altLang="zh-CN" sz="2400" b="1" smtClean="0">
                <a:solidFill>
                  <a:srgbClr val="7030A0"/>
                </a:solidFill>
                <a:latin typeface="Arial" charset="0"/>
                <a:cs typeface="Arial" charset="0"/>
              </a:rPr>
              <a:t>وهي الأخطار التي إذا تحققت، تحدث خسائر مباشرة في ممتلكات الأشخاص (منقولة أو ثابتة) سواء كانت عقارات أو آلات </a:t>
            </a:r>
            <a:r>
              <a:rPr lang="ar-IQ" altLang="zh-CN" sz="2400" b="1" smtClean="0">
                <a:solidFill>
                  <a:srgbClr val="7030A0"/>
                </a:solidFill>
                <a:latin typeface="Arial" charset="0"/>
                <a:cs typeface="Arial" charset="0"/>
              </a:rPr>
              <a:t>او</a:t>
            </a:r>
            <a:r>
              <a:rPr lang="ar-EG" altLang="zh-CN" sz="2400" b="1" smtClean="0">
                <a:solidFill>
                  <a:srgbClr val="7030A0"/>
                </a:solidFill>
                <a:latin typeface="Arial" charset="0"/>
                <a:cs typeface="Arial" charset="0"/>
              </a:rPr>
              <a:t>بضائع، ويقلل ذلك من فاعلية أدائها أو زوالها ومن أمثلتها أخطار الحريق والانفجار والسطو والسرقة ومرض أو موت المواشي والفيضانات والزلازل</a:t>
            </a:r>
            <a:r>
              <a:rPr lang="ar-EG" altLang="zh-CN" sz="2400" smtClean="0">
                <a:solidFill>
                  <a:srgbClr val="7030A0"/>
                </a:solidFill>
                <a:latin typeface="Arial" charset="0"/>
                <a:cs typeface="Arial" charset="0"/>
              </a:rPr>
              <a:t>.</a:t>
            </a:r>
            <a:endParaRPr lang="en-US" sz="2400" smtClean="0">
              <a:solidFill>
                <a:srgbClr val="7030A0"/>
              </a:solidFill>
              <a:latin typeface="Arial" charset="0"/>
              <a:cs typeface="Arial" charset="0"/>
            </a:endParaRPr>
          </a:p>
        </p:txBody>
      </p:sp>
    </p:spTree>
    <p:extLst>
      <p:ext uri="{BB962C8B-B14F-4D97-AF65-F5344CB8AC3E}">
        <p14:creationId xmlns:p14="http://schemas.microsoft.com/office/powerpoint/2010/main" val="756659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0" y="1268413"/>
            <a:ext cx="7200900" cy="4751387"/>
          </a:xfrm>
        </p:spPr>
        <p:txBody>
          <a:bodyPr rtlCol="0">
            <a:normAutofit fontScale="85000" lnSpcReduction="20000"/>
          </a:bodyPr>
          <a:lstStyle/>
          <a:p>
            <a:pPr marL="0" indent="-274320" algn="r" rtl="1" eaLnBrk="1" fontAlgn="auto" hangingPunct="1">
              <a:spcAft>
                <a:spcPts val="0"/>
              </a:spcAft>
              <a:buFont typeface="Arial" charset="0"/>
              <a:buNone/>
              <a:defRPr/>
            </a:pPr>
            <a:r>
              <a:rPr lang="ar-SA" altLang="zh-CN" sz="2800" b="1" dirty="0" smtClean="0">
                <a:solidFill>
                  <a:srgbClr val="FF0000"/>
                </a:solidFill>
              </a:rPr>
              <a:t>  3</a:t>
            </a:r>
            <a:r>
              <a:rPr lang="ar-EG" altLang="zh-CN" sz="2800" b="1" dirty="0" smtClean="0">
                <a:solidFill>
                  <a:srgbClr val="FF0000"/>
                </a:solidFill>
              </a:rPr>
              <a:t> ـ أخطار المسئولية المدنية</a:t>
            </a:r>
            <a:endParaRPr lang="ar-SA" altLang="zh-CN" sz="2800" b="1" dirty="0" smtClean="0">
              <a:solidFill>
                <a:srgbClr val="FF0000"/>
              </a:solidFill>
            </a:endParaRPr>
          </a:p>
          <a:p>
            <a:pPr marL="0" indent="-274320" algn="r" rtl="1" eaLnBrk="1" fontAlgn="auto" hangingPunct="1">
              <a:spcAft>
                <a:spcPts val="0"/>
              </a:spcAft>
              <a:buFont typeface="Arial" charset="0"/>
              <a:buNone/>
              <a:defRPr/>
            </a:pPr>
            <a:r>
              <a:rPr lang="ar-SA" altLang="zh-CN" sz="2800" b="1" dirty="0" smtClean="0">
                <a:solidFill>
                  <a:srgbClr val="FF0000"/>
                </a:solidFill>
              </a:rPr>
              <a:t>    </a:t>
            </a:r>
            <a:r>
              <a:rPr lang="ar-EG" altLang="zh-CN" sz="2800" b="1" dirty="0" smtClean="0">
                <a:solidFill>
                  <a:srgbClr val="993300"/>
                </a:solidFill>
                <a:latin typeface="Arial" pitchFamily="34" charset="0"/>
                <a:cs typeface="Arial" pitchFamily="34" charset="0"/>
              </a:rPr>
              <a:t>وهي أخطار يتسبب في تحققها شخص معين، وينتج عن هذا التحقق إصابة الغير بضرر مادي في شخصه أو ممتلكاته أو في الاثنين معاً، ويكون الشخص مسئولاً أمام القانون في عملية التعويض عن هذا الخسائر مما يؤدي إلى نقص في ثروته وليس في شخصه أو ممتلكاته، كما أنها قد تؤدي إلى تأثير على المركز المالي للشخص، ومن هنا يطلق عليها البضائع "أخطار الثروات" ومن أمثلتها أخطرا المسئولية المدنية عن حوادث السيارات والتي تؤدي إلى خسائر مادية تلحق بالغير (في شخصه أو ممتلكاته) ويكون مسئولاً عنها صاحب السيارة.</a:t>
            </a:r>
            <a:endParaRPr lang="en-US" sz="2800" b="1" dirty="0" smtClean="0">
              <a:solidFill>
                <a:srgbClr val="993300"/>
              </a:solidFill>
              <a:latin typeface="Arial" pitchFamily="34" charset="0"/>
              <a:cs typeface="Arial" pitchFamily="34" charset="0"/>
            </a:endParaRPr>
          </a:p>
        </p:txBody>
      </p:sp>
    </p:spTree>
    <p:extLst>
      <p:ext uri="{BB962C8B-B14F-4D97-AF65-F5344CB8AC3E}">
        <p14:creationId xmlns:p14="http://schemas.microsoft.com/office/powerpoint/2010/main" val="2414131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TotalTime>
  <Words>586</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10</cp:revision>
  <dcterms:created xsi:type="dcterms:W3CDTF">2006-08-16T00:00:00Z</dcterms:created>
  <dcterms:modified xsi:type="dcterms:W3CDTF">2023-11-01T06:03:49Z</dcterms:modified>
</cp:coreProperties>
</file>