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187450" y="2151063"/>
            <a:ext cx="705643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00FF"/>
                </a:solidFill>
              </a:rPr>
              <a:t>ال</a:t>
            </a:r>
            <a:r>
              <a:rPr lang="ar-SA" altLang="zh-CN" sz="7200" b="1" dirty="0">
                <a:solidFill>
                  <a:srgbClr val="0000FF"/>
                </a:solidFill>
              </a:rPr>
              <a:t>محاضرة </a:t>
            </a:r>
            <a:r>
              <a:rPr lang="ar-IQ" altLang="zh-CN" sz="7200" b="1" dirty="0">
                <a:solidFill>
                  <a:srgbClr val="0000FF"/>
                </a:solidFill>
              </a:rPr>
              <a:t>الحادي </a:t>
            </a:r>
            <a:r>
              <a:rPr lang="ar-SA" altLang="zh-CN" sz="7200" b="1" dirty="0">
                <a:solidFill>
                  <a:srgbClr val="0000FF"/>
                </a:solidFill>
              </a:rPr>
              <a:t>عشر</a:t>
            </a:r>
          </a:p>
        </p:txBody>
      </p:sp>
    </p:spTree>
    <p:extLst>
      <p:ext uri="{BB962C8B-B14F-4D97-AF65-F5344CB8AC3E}">
        <p14:creationId xmlns:p14="http://schemas.microsoft.com/office/powerpoint/2010/main" val="50158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2163" y="1206500"/>
            <a:ext cx="7559675" cy="444500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ctr" rtl="1">
              <a:defRPr/>
            </a:pPr>
            <a:r>
              <a:rPr lang="ar-EG" altLang="zh-CN" sz="6600" b="1" cap="all" spc="300" dirty="0">
                <a:solidFill>
                  <a:srgbClr val="7030A0"/>
                </a:solidFill>
                <a:latin typeface="Garamond"/>
                <a:cs typeface="Times New Roman"/>
              </a:rPr>
              <a:t>محاضرات في </a:t>
            </a:r>
            <a:br>
              <a:rPr lang="ar-EG" altLang="zh-CN" sz="6600" b="1" cap="all" spc="300" dirty="0">
                <a:solidFill>
                  <a:srgbClr val="7030A0"/>
                </a:solidFill>
                <a:latin typeface="Garamond"/>
                <a:cs typeface="Times New Roman"/>
              </a:rPr>
            </a:br>
            <a:r>
              <a:rPr lang="ar-SA" altLang="zh-CN" sz="6600" b="1" cap="all" spc="300" dirty="0">
                <a:solidFill>
                  <a:srgbClr val="7030A0"/>
                </a:solidFill>
                <a:latin typeface="Garamond"/>
                <a:cs typeface="Times New Roman"/>
              </a:rPr>
              <a:t>التأمين وادارة </a:t>
            </a:r>
            <a:r>
              <a:rPr lang="ar-SA" altLang="zh-CN" sz="6600" b="1" cap="all" spc="300" dirty="0" smtClean="0">
                <a:solidFill>
                  <a:srgbClr val="7030A0"/>
                </a:solidFill>
                <a:latin typeface="Garamond"/>
                <a:cs typeface="Times New Roman"/>
              </a:rPr>
              <a:t>الخطر</a:t>
            </a:r>
            <a:endParaRPr lang="en-US" sz="6600" b="1" cap="all" spc="300" dirty="0" smtClean="0">
              <a:solidFill>
                <a:srgbClr val="7030A0"/>
              </a:solidFill>
              <a:latin typeface="Garamond"/>
              <a:cs typeface="Times New Roman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zh-CN" sz="2600" b="1" dirty="0" smtClean="0">
              <a:solidFill>
                <a:srgbClr val="FF0000"/>
              </a:solidFill>
              <a:latin typeface="Garamond"/>
              <a:cs typeface="Times New Roman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altLang="zh-CN" sz="2600" b="1" dirty="0" smtClean="0">
                <a:solidFill>
                  <a:srgbClr val="FF0000"/>
                </a:solidFill>
                <a:latin typeface="Garamond"/>
                <a:cs typeface="Times New Roman"/>
              </a:rPr>
              <a:t>اعداد </a:t>
            </a:r>
            <a:r>
              <a:rPr lang="ar-SA" altLang="zh-CN" sz="2600" b="1" dirty="0">
                <a:solidFill>
                  <a:srgbClr val="FF0000"/>
                </a:solidFill>
                <a:latin typeface="Garamond"/>
                <a:cs typeface="Times New Roman"/>
              </a:rPr>
              <a:t>ال</a:t>
            </a:r>
            <a:r>
              <a:rPr lang="ar-EG" altLang="zh-CN" sz="2600" b="1" dirty="0">
                <a:solidFill>
                  <a:srgbClr val="FF0000"/>
                </a:solidFill>
                <a:latin typeface="Garamond"/>
                <a:cs typeface="Times New Roman"/>
              </a:rPr>
              <a:t>دكتور</a:t>
            </a:r>
            <a:r>
              <a:rPr lang="ar-SA" altLang="zh-CN" sz="2600" b="1" dirty="0">
                <a:solidFill>
                  <a:srgbClr val="FF0000"/>
                </a:solidFill>
                <a:latin typeface="Garamond"/>
                <a:cs typeface="Times New Roman"/>
              </a:rPr>
              <a:t>ة</a:t>
            </a:r>
            <a:endParaRPr lang="ar-EG" altLang="zh-CN" sz="2600" b="1" dirty="0">
              <a:solidFill>
                <a:srgbClr val="FF0000"/>
              </a:solidFill>
              <a:latin typeface="Garamond"/>
              <a:cs typeface="Times New Roman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altLang="zh-CN" sz="2600" b="1" dirty="0">
                <a:solidFill>
                  <a:srgbClr val="FF0000"/>
                </a:solidFill>
                <a:latin typeface="Garamond"/>
                <a:cs typeface="Times New Roman"/>
              </a:rPr>
              <a:t>هنادي صكر مكطوف</a:t>
            </a:r>
            <a:endParaRPr lang="ar-EG" altLang="zh-CN" sz="2600" b="1" dirty="0">
              <a:solidFill>
                <a:srgbClr val="FF0000"/>
              </a:solidFill>
              <a:latin typeface="Garamond"/>
              <a:cs typeface="Times New Roman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EG" altLang="zh-CN" sz="2600" b="1" dirty="0">
                <a:solidFill>
                  <a:prstClr val="black"/>
                </a:solidFill>
                <a:latin typeface="Garamond"/>
                <a:cs typeface="Times New Roman"/>
              </a:rPr>
              <a:t>كلية </a:t>
            </a:r>
            <a:r>
              <a:rPr lang="ar-SA" altLang="zh-CN" sz="2600" b="1" dirty="0">
                <a:solidFill>
                  <a:prstClr val="black"/>
                </a:solidFill>
                <a:latin typeface="Garamond"/>
                <a:cs typeface="Times New Roman"/>
              </a:rPr>
              <a:t>الادارة والاقتصاد – جامعة بغداد – قسم ادارة الاعمال</a:t>
            </a:r>
            <a:r>
              <a:rPr lang="ar-IQ" altLang="zh-CN" sz="2600" b="1" dirty="0">
                <a:solidFill>
                  <a:prstClr val="black"/>
                </a:solidFill>
                <a:latin typeface="Garamond"/>
                <a:cs typeface="Times New Roman"/>
              </a:rPr>
              <a:t>- المرحلة الرابعة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IQ" sz="2600" b="1" dirty="0">
                <a:solidFill>
                  <a:srgbClr val="FF0000"/>
                </a:solidFill>
                <a:latin typeface="Garamond"/>
                <a:ea typeface="SimSun" pitchFamily="2" charset="-122"/>
                <a:cs typeface="Times New Roman"/>
              </a:rPr>
              <a:t>العام الدراسي </a:t>
            </a:r>
            <a:r>
              <a:rPr lang="ar-IQ" sz="2600" b="1" dirty="0" smtClean="0">
                <a:solidFill>
                  <a:srgbClr val="FF0000"/>
                </a:solidFill>
                <a:latin typeface="Garamond"/>
                <a:ea typeface="SimSun" pitchFamily="2" charset="-122"/>
                <a:cs typeface="Times New Roman"/>
              </a:rPr>
              <a:t>2022-2023</a:t>
            </a:r>
            <a:endParaRPr lang="en-US" sz="2600" b="1" dirty="0">
              <a:solidFill>
                <a:srgbClr val="FF0000"/>
              </a:solidFill>
              <a:latin typeface="Garamond"/>
              <a:ea typeface="SimSun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16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8888" y="2133600"/>
            <a:ext cx="640873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7200" b="1" cap="all" spc="300" dirty="0">
                <a:solidFill>
                  <a:srgbClr val="FF0000"/>
                </a:solidFill>
                <a:latin typeface="Garamond"/>
                <a:ea typeface="+mj-ea"/>
                <a:cs typeface="Times New Roman"/>
              </a:rPr>
              <a:t>أسئلة وتماريـــــن</a:t>
            </a:r>
            <a:r>
              <a:rPr lang="en-US" sz="7200" b="1" cap="all" spc="300" dirty="0">
                <a:solidFill>
                  <a:srgbClr val="FF0000"/>
                </a:solidFill>
                <a:latin typeface="Garamond"/>
                <a:ea typeface="+mj-ea"/>
                <a:cs typeface="Times New Roman"/>
              </a:rPr>
              <a:t> </a:t>
            </a:r>
            <a:r>
              <a:rPr lang="ar-IQ" sz="7200" b="1" cap="all" spc="300" dirty="0">
                <a:solidFill>
                  <a:srgbClr val="FF0000"/>
                </a:solidFill>
                <a:latin typeface="Garamond"/>
                <a:ea typeface="+mj-ea"/>
                <a:cs typeface="Times New Roman"/>
              </a:rPr>
              <a:t>متنوعة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3898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7129463" cy="3684588"/>
          </a:xfrm>
        </p:spPr>
        <p:txBody>
          <a:bodyPr rtlCol="0">
            <a:normAutofit/>
          </a:bodyPr>
          <a:lstStyle/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1 ـ أكتب باختصار عن مفهوم الخطر 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2 ـ ما هو الفرق بين الخطر والحادث؟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3 ـ أكتب عن الخسارة وعن أقسامها المختلفة.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4 ـ أكتب عن طرق وأساليب مواجهة الخطر.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5 ـ أكتب عن إدارة الخطر، كذلك عن أهم وظائف مدير الأخطار.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03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13" y="1196975"/>
            <a:ext cx="7416800" cy="43386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  <a:latin typeface="Garamond"/>
                <a:cs typeface="Times New Roman"/>
              </a:rPr>
              <a:t>6</a:t>
            </a:r>
            <a:r>
              <a:rPr lang="ar-EG" sz="2400" b="1" dirty="0">
                <a:solidFill>
                  <a:prstClr val="black"/>
                </a:solidFill>
                <a:latin typeface="Garamond"/>
                <a:cs typeface="Times New Roman"/>
              </a:rPr>
              <a:t> ـ أكتب باختصار عن معنى التأمين وكيفية  عمل التأمين. </a:t>
            </a:r>
            <a:endParaRPr lang="en-US" sz="2400" b="1" dirty="0">
              <a:solidFill>
                <a:prstClr val="black"/>
              </a:solidFill>
              <a:latin typeface="Garamond"/>
              <a:cs typeface="+mn-cs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  <a:latin typeface="Garamond"/>
                <a:cs typeface="Times New Roman"/>
              </a:rPr>
              <a:t>7</a:t>
            </a:r>
            <a:r>
              <a:rPr lang="ar-EG" sz="2400" b="1" dirty="0">
                <a:solidFill>
                  <a:prstClr val="black"/>
                </a:solidFill>
                <a:latin typeface="Garamond"/>
                <a:cs typeface="Times New Roman"/>
              </a:rPr>
              <a:t>ـ اكتب عن وظائف التأمين.</a:t>
            </a:r>
            <a:endParaRPr lang="en-US" sz="2400" b="1" dirty="0">
              <a:solidFill>
                <a:prstClr val="black"/>
              </a:solidFill>
              <a:latin typeface="Garamond"/>
              <a:cs typeface="Times New Roman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  <a:latin typeface="Garamond"/>
                <a:cs typeface="Times New Roman"/>
              </a:rPr>
              <a:t>8</a:t>
            </a:r>
            <a:r>
              <a:rPr lang="ar-EG" sz="2400" b="1" dirty="0">
                <a:solidFill>
                  <a:prstClr val="black"/>
                </a:solidFill>
                <a:latin typeface="Garamond"/>
                <a:cs typeface="Times New Roman"/>
              </a:rPr>
              <a:t> ـ ما هي الشروط الواجب توافرها حتى يكون الخطر قابلاً للتأمين، وما هي </a:t>
            </a:r>
            <a:endParaRPr lang="ar-IQ" sz="2400" b="1" dirty="0">
              <a:solidFill>
                <a:prstClr val="black"/>
              </a:solidFill>
              <a:latin typeface="Garamond"/>
              <a:cs typeface="Times New Roman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prstClr val="black"/>
                </a:solidFill>
                <a:latin typeface="Garamond"/>
                <a:cs typeface="Times New Roman"/>
              </a:rPr>
              <a:t>الأخطار التي لا يجيز القانون التأمين ضد وقوعها؟</a:t>
            </a:r>
            <a:endParaRPr lang="en-US" sz="2400" b="1" dirty="0">
              <a:solidFill>
                <a:prstClr val="black"/>
              </a:solidFill>
              <a:latin typeface="Garamond"/>
              <a:cs typeface="+mn-cs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  <a:latin typeface="Garamond"/>
                <a:cs typeface="Times New Roman"/>
              </a:rPr>
              <a:t>9</a:t>
            </a:r>
            <a:r>
              <a:rPr lang="ar-EG" sz="2400" b="1" dirty="0">
                <a:solidFill>
                  <a:prstClr val="black"/>
                </a:solidFill>
                <a:latin typeface="Garamond"/>
                <a:cs typeface="Times New Roman"/>
              </a:rPr>
              <a:t> ـ ما هي المبادئ الأساسية القانونية للتأمين؟</a:t>
            </a:r>
            <a:endParaRPr lang="en-US" sz="2400" b="1" dirty="0">
              <a:solidFill>
                <a:prstClr val="black"/>
              </a:solidFill>
              <a:latin typeface="Garamond"/>
              <a:cs typeface="+mn-cs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prstClr val="black"/>
                </a:solidFill>
                <a:latin typeface="Garamond"/>
                <a:cs typeface="Times New Roman"/>
              </a:rPr>
              <a:t>1</a:t>
            </a:r>
            <a:r>
              <a:rPr lang="ar-SA" sz="2400" b="1" dirty="0">
                <a:solidFill>
                  <a:prstClr val="black"/>
                </a:solidFill>
                <a:latin typeface="Garamond"/>
                <a:cs typeface="Times New Roman"/>
              </a:rPr>
              <a:t>0</a:t>
            </a:r>
            <a:r>
              <a:rPr lang="ar-EG" sz="2400" b="1" dirty="0">
                <a:solidFill>
                  <a:prstClr val="black"/>
                </a:solidFill>
                <a:latin typeface="Garamond"/>
                <a:cs typeface="Times New Roman"/>
              </a:rPr>
              <a:t> ـ ما هي السمات الخاصة بأخطار الحياة والوفاة ووثائق تأمينها؟</a:t>
            </a:r>
            <a:endParaRPr lang="en-US" sz="2400" b="1" dirty="0">
              <a:solidFill>
                <a:prstClr val="black"/>
              </a:solidFill>
              <a:latin typeface="Garamond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08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7416800" cy="4248150"/>
          </a:xfrm>
        </p:spPr>
        <p:txBody>
          <a:bodyPr rtlCol="1">
            <a:normAutofit/>
          </a:bodyPr>
          <a:lstStyle/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1</a:t>
            </a:r>
            <a:r>
              <a:rPr lang="ar-SA" sz="2800" b="1" dirty="0" smtClean="0"/>
              <a:t>1</a:t>
            </a:r>
            <a:r>
              <a:rPr lang="ar-EG" sz="2800" b="1" dirty="0" smtClean="0"/>
              <a:t> ـ ما هي مجموعة الوثائق التي تغطي خطر الوفاة؟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1</a:t>
            </a:r>
            <a:r>
              <a:rPr lang="ar-SA" sz="2800" b="1" dirty="0" smtClean="0"/>
              <a:t>2</a:t>
            </a:r>
            <a:r>
              <a:rPr lang="ar-EG" sz="2800" b="1" dirty="0" smtClean="0"/>
              <a:t> ـ ما هي مجموعة الوثائق التي تغطي خطر الحياة (خطر طول البقاء)؟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1</a:t>
            </a:r>
            <a:r>
              <a:rPr lang="ar-SA" sz="2800" b="1" dirty="0" smtClean="0"/>
              <a:t>3</a:t>
            </a:r>
            <a:r>
              <a:rPr lang="ar-EG" sz="2800" b="1" dirty="0" smtClean="0"/>
              <a:t> ـ ما هو المقصود بالتأمينات العامة؟ أكتب عن أقسام هذه التأمينات.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EG" sz="2800" b="1" dirty="0" smtClean="0"/>
              <a:t>1</a:t>
            </a:r>
            <a:r>
              <a:rPr lang="ar-SA" sz="2800" b="1" dirty="0" smtClean="0"/>
              <a:t>4</a:t>
            </a:r>
            <a:r>
              <a:rPr lang="ar-EG" sz="2800" b="1" dirty="0" smtClean="0"/>
              <a:t> ـ أكتب عن الخسائر المالية المباشرة والخسائر المالية غير المباشرة المترتبة عن حادثة حريق.</a:t>
            </a:r>
            <a:endParaRPr lang="en-US" sz="2800" b="1" dirty="0" smtClean="0"/>
          </a:p>
          <a:p>
            <a:pPr marL="0" indent="-274320" algn="r" rtl="1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339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1341438"/>
            <a:ext cx="6985000" cy="42275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EG" sz="2800" b="1" dirty="0">
                <a:solidFill>
                  <a:prstClr val="black"/>
                </a:solidFill>
                <a:latin typeface="Garamond"/>
                <a:cs typeface="Times New Roman"/>
              </a:rPr>
              <a:t>1</a:t>
            </a:r>
            <a:r>
              <a:rPr lang="ar-SA" sz="2800" b="1" dirty="0">
                <a:solidFill>
                  <a:prstClr val="black"/>
                </a:solidFill>
                <a:latin typeface="Garamond"/>
                <a:cs typeface="Times New Roman"/>
              </a:rPr>
              <a:t>5</a:t>
            </a:r>
            <a:r>
              <a:rPr lang="ar-EG" sz="2800" b="1" dirty="0">
                <a:solidFill>
                  <a:prstClr val="black"/>
                </a:solidFill>
                <a:latin typeface="Garamond"/>
                <a:cs typeface="Times New Roman"/>
              </a:rPr>
              <a:t> ـ ما هي السمات التي يتسم بها تأمين النقل الجوي؟ أكتب بإيجاز عن كل منها.</a:t>
            </a:r>
            <a:endParaRPr lang="en-US" sz="2800" b="1" dirty="0">
              <a:solidFill>
                <a:prstClr val="black"/>
              </a:solidFill>
              <a:latin typeface="Garamond"/>
              <a:cs typeface="+mn-cs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  <a:latin typeface="Garamond"/>
                <a:cs typeface="Times New Roman"/>
              </a:rPr>
              <a:t>16</a:t>
            </a:r>
            <a:r>
              <a:rPr lang="ar-EG" sz="2800" b="1" dirty="0">
                <a:solidFill>
                  <a:prstClr val="black"/>
                </a:solidFill>
                <a:latin typeface="Garamond"/>
                <a:cs typeface="Times New Roman"/>
              </a:rPr>
              <a:t>ـ أكتب باختصار عن الأخطار البحرية.</a:t>
            </a:r>
            <a:endParaRPr lang="en-US" sz="2800" b="1" dirty="0">
              <a:solidFill>
                <a:prstClr val="black"/>
              </a:solidFill>
              <a:latin typeface="Garamond"/>
              <a:cs typeface="+mn-cs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  <a:latin typeface="Garamond"/>
                <a:cs typeface="Times New Roman"/>
              </a:rPr>
              <a:t>17</a:t>
            </a:r>
            <a:r>
              <a:rPr lang="ar-EG" sz="2800" b="1" dirty="0">
                <a:solidFill>
                  <a:prstClr val="black"/>
                </a:solidFill>
                <a:latin typeface="Garamond"/>
                <a:cs typeface="Times New Roman"/>
              </a:rPr>
              <a:t> ـ أكتب عن باختصار أقسام الخسائر البحرية.</a:t>
            </a:r>
            <a:endParaRPr lang="en-US" sz="2800" b="1" dirty="0">
              <a:solidFill>
                <a:prstClr val="black"/>
              </a:solidFill>
              <a:latin typeface="Garamond"/>
              <a:cs typeface="+mn-cs"/>
            </a:endParaRPr>
          </a:p>
          <a:p>
            <a:pPr indent="-274320" algn="r" rtl="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  <a:latin typeface="Garamond"/>
                <a:cs typeface="Times New Roman"/>
              </a:rPr>
              <a:t>18</a:t>
            </a:r>
            <a:r>
              <a:rPr lang="ar-EG" sz="2800" b="1" dirty="0">
                <a:solidFill>
                  <a:prstClr val="black"/>
                </a:solidFill>
                <a:latin typeface="Garamond"/>
                <a:cs typeface="Times New Roman"/>
              </a:rPr>
              <a:t> ـ ما هي أقسام وثائق التأمين البحري بالنسبة للشيء موضوع التأمين؟</a:t>
            </a:r>
            <a:endParaRPr lang="en-US" sz="2800" b="1" dirty="0">
              <a:solidFill>
                <a:prstClr val="black"/>
              </a:solidFill>
              <a:latin typeface="Garamond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76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6985000" cy="2592388"/>
          </a:xfrm>
        </p:spPr>
        <p:txBody>
          <a:bodyPr>
            <a:normAutofit/>
          </a:bodyPr>
          <a:lstStyle/>
          <a:p>
            <a:pPr marL="0" indent="-273050" algn="r" rtl="1" eaLnBrk="1" hangingPunct="1">
              <a:buFontTx/>
              <a:buNone/>
            </a:pPr>
            <a:r>
              <a:rPr lang="ar-SA" sz="2800" b="1" smtClean="0"/>
              <a:t>19</a:t>
            </a:r>
            <a:r>
              <a:rPr lang="ar-EG" sz="2800" b="1" smtClean="0"/>
              <a:t> ـ ما هي أقسام وثائق التأمين  البحري طبقاً لمدة التغطية؟</a:t>
            </a:r>
            <a:endParaRPr lang="en-US" sz="2800" b="1" smtClean="0"/>
          </a:p>
          <a:p>
            <a:pPr marL="0" indent="-273050" algn="r" rtl="1" eaLnBrk="1" hangingPunct="1">
              <a:buFontTx/>
              <a:buNone/>
            </a:pPr>
            <a:r>
              <a:rPr lang="ar-EG" sz="2800" b="1" smtClean="0"/>
              <a:t>2</a:t>
            </a:r>
            <a:r>
              <a:rPr lang="ar-SA" sz="2800" b="1" smtClean="0"/>
              <a:t>0</a:t>
            </a:r>
            <a:r>
              <a:rPr lang="ar-EG" sz="2800" b="1" smtClean="0"/>
              <a:t>ـ أكتب عن أهمية هيئات التأمين للاقتصاد القومي؟</a:t>
            </a:r>
            <a:endParaRPr lang="en-US" sz="2800" b="1" smtClean="0"/>
          </a:p>
          <a:p>
            <a:pPr marL="0" indent="-273050" algn="r" rtl="1" eaLnBrk="1" hangingPunct="1">
              <a:buFontTx/>
              <a:buNone/>
            </a:pPr>
            <a:r>
              <a:rPr lang="ar-EG" sz="2800" b="1" smtClean="0"/>
              <a:t>2</a:t>
            </a:r>
            <a:r>
              <a:rPr lang="ar-SA" sz="2800" b="1" smtClean="0"/>
              <a:t>1</a:t>
            </a:r>
            <a:r>
              <a:rPr lang="ar-EG" sz="2800" b="1" smtClean="0"/>
              <a:t>ـ أكتب عن الخصائص المميزة لهيئات التأمين؟</a:t>
            </a:r>
            <a:endParaRPr lang="en-US" sz="2800" b="1" smtClean="0"/>
          </a:p>
          <a:p>
            <a:pPr marL="0" indent="-273050" algn="r" rtl="1" eaLnBrk="1" hangingPunct="1">
              <a:buFont typeface="Arial" charset="0"/>
              <a:buChar char="•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1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263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Walaa Albader</dc:creator>
  <cp:lastModifiedBy>dalia</cp:lastModifiedBy>
  <cp:revision>2</cp:revision>
  <dcterms:created xsi:type="dcterms:W3CDTF">2006-08-16T00:00:00Z</dcterms:created>
  <dcterms:modified xsi:type="dcterms:W3CDTF">2023-11-01T06:02:27Z</dcterms:modified>
</cp:coreProperties>
</file>