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042988" y="2459038"/>
            <a:ext cx="6985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SA" sz="8000" b="1">
                <a:solidFill>
                  <a:srgbClr val="0000FF"/>
                </a:solidFill>
              </a:rPr>
              <a:t>المحاضرة الخامسة</a:t>
            </a:r>
          </a:p>
        </p:txBody>
      </p:sp>
    </p:spTree>
    <p:extLst>
      <p:ext uri="{BB962C8B-B14F-4D97-AF65-F5344CB8AC3E}">
        <p14:creationId xmlns:p14="http://schemas.microsoft.com/office/powerpoint/2010/main" val="4112188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4294967295"/>
          </p:nvPr>
        </p:nvSpPr>
        <p:spPr>
          <a:xfrm>
            <a:off x="0" y="1412875"/>
            <a:ext cx="7272338" cy="4606925"/>
          </a:xfrm>
        </p:spPr>
        <p:txBody>
          <a:bodyPr rtlCol="1">
            <a:normAutofit fontScale="77500" lnSpcReduction="20000"/>
          </a:bodyPr>
          <a:lstStyle/>
          <a:p>
            <a:pPr marL="0" indent="-274320" algn="r" rtl="1" eaLnBrk="1" fontAlgn="auto" hangingPunct="1">
              <a:spcAft>
                <a:spcPts val="0"/>
              </a:spcAft>
              <a:buFont typeface="Arial" pitchFamily="34" charset="0"/>
              <a:buChar char="•"/>
              <a:defRPr/>
            </a:pPr>
            <a:r>
              <a:rPr lang="ar-EG" altLang="zh-CN" sz="2800" b="1" dirty="0" smtClean="0">
                <a:solidFill>
                  <a:srgbClr val="CC0099"/>
                </a:solidFill>
              </a:rPr>
              <a:t>في الواقع نجد أن التعريف الذي يعتمد على الجانب القانوني فقط، أو الجانب الفني فقط تعريف ناقص حيث يجب أن يتضمن التعريف الشامل للتأمين الجانبين معاً.</a:t>
            </a:r>
          </a:p>
          <a:p>
            <a:pPr marL="0" indent="-274320" algn="r" rtl="1" eaLnBrk="1" fontAlgn="auto" hangingPunct="1">
              <a:spcAft>
                <a:spcPts val="0"/>
              </a:spcAft>
              <a:buFont typeface="Arial" pitchFamily="34" charset="0"/>
              <a:buChar char="•"/>
              <a:defRPr/>
            </a:pPr>
            <a:r>
              <a:rPr lang="ar-EG" altLang="zh-CN" sz="2800" b="1" dirty="0" smtClean="0"/>
              <a:t>والتعريف التالي يعتبر أحد التعاريف الشاملة للتأمين حيث روعى في هذا التعريف كل من الجانبين القانوني والفني،وهذا التعريف هو: </a:t>
            </a:r>
            <a:r>
              <a:rPr lang="ar-EG" altLang="zh-CN" sz="2800" b="1" dirty="0" smtClean="0">
                <a:solidFill>
                  <a:srgbClr val="FF6600"/>
                </a:solidFill>
              </a:rPr>
              <a:t>"التأمين عملية بمقتضاها يحصل أحد الأطراف وهو المؤمن له نظير دفع قسط على تعهد لصالحه أو الصالح الغير من الطرف الأخر وهو المؤمن بأن يدفع المؤمن بمقتضى ذلك التعهد أداءاً معيناً عند تحقيق خطر معين، وذلك بأن يأخذ على عاتقه مهمة تجميع مجموعة من المخاطر وإجراء المقاصة بينها وفقاً لقوانين الإحصاء.</a:t>
            </a:r>
            <a:endParaRPr lang="en-US" sz="2800" b="1" dirty="0" smtClean="0">
              <a:solidFill>
                <a:srgbClr val="FF6600"/>
              </a:solidFill>
            </a:endParaRPr>
          </a:p>
        </p:txBody>
      </p:sp>
    </p:spTree>
    <p:extLst>
      <p:ext uri="{BB962C8B-B14F-4D97-AF65-F5344CB8AC3E}">
        <p14:creationId xmlns:p14="http://schemas.microsoft.com/office/powerpoint/2010/main" val="3063592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2159000" y="1412875"/>
            <a:ext cx="6985000" cy="4032250"/>
          </a:xfrm>
        </p:spPr>
        <p:txBody>
          <a:bodyPr rtlCol="1">
            <a:normAutofit fontScale="77500" lnSpcReduction="20000"/>
          </a:bodyPr>
          <a:lstStyle/>
          <a:p>
            <a:pPr marL="0" indent="-274320" algn="ctr" rtl="1" eaLnBrk="1" fontAlgn="auto" hangingPunct="1">
              <a:spcAft>
                <a:spcPts val="0"/>
              </a:spcAft>
              <a:buFont typeface="Arial" pitchFamily="34" charset="0"/>
              <a:buNone/>
              <a:defRPr/>
            </a:pPr>
            <a:r>
              <a:rPr lang="ar-EG" altLang="zh-CN" sz="4200" b="1" dirty="0" smtClean="0">
                <a:solidFill>
                  <a:srgbClr val="FF0000"/>
                </a:solidFill>
                <a:latin typeface="Arial" pitchFamily="34" charset="0"/>
                <a:cs typeface="Arial" pitchFamily="34" charset="0"/>
              </a:rPr>
              <a:t>وظائف التأمين</a:t>
            </a:r>
            <a:endParaRPr lang="ar-SA" altLang="zh-CN" sz="4200" b="1" dirty="0" smtClean="0">
              <a:solidFill>
                <a:srgbClr val="FF0000"/>
              </a:solidFill>
              <a:latin typeface="Arial" pitchFamily="34" charset="0"/>
              <a:cs typeface="Arial" pitchFamily="34" charset="0"/>
            </a:endParaRPr>
          </a:p>
          <a:p>
            <a:pPr marL="0" indent="-274320" algn="ctr" rtl="1" eaLnBrk="1" fontAlgn="auto" hangingPunct="1">
              <a:spcAft>
                <a:spcPts val="0"/>
              </a:spcAft>
              <a:buFont typeface="Arial" pitchFamily="34" charset="0"/>
              <a:buNone/>
              <a:defRPr/>
            </a:pPr>
            <a:endParaRPr lang="ar-EG" altLang="zh-CN" b="1" dirty="0" smtClean="0">
              <a:solidFill>
                <a:srgbClr val="FF0000"/>
              </a:solidFill>
            </a:endParaRPr>
          </a:p>
          <a:p>
            <a:pPr marL="0" indent="-274320" algn="r" rtl="1" eaLnBrk="1" fontAlgn="auto" hangingPunct="1">
              <a:spcAft>
                <a:spcPts val="0"/>
              </a:spcAft>
              <a:buFont typeface="Arial" pitchFamily="34" charset="0"/>
              <a:buNone/>
              <a:defRPr/>
            </a:pPr>
            <a:r>
              <a:rPr lang="ar-SA" altLang="zh-CN" b="1" dirty="0" smtClean="0">
                <a:solidFill>
                  <a:srgbClr val="C00000"/>
                </a:solidFill>
              </a:rPr>
              <a:t>  1</a:t>
            </a:r>
            <a:r>
              <a:rPr lang="ar-EG" altLang="zh-CN" sz="2800" b="1" dirty="0" smtClean="0">
                <a:solidFill>
                  <a:srgbClr val="C00000"/>
                </a:solidFill>
                <a:latin typeface="Arial" pitchFamily="34" charset="0"/>
                <a:cs typeface="Arial" pitchFamily="34" charset="0"/>
              </a:rPr>
              <a:t>ـ التأمين يبعث الأمان في نفوس المستأمنين</a:t>
            </a:r>
          </a:p>
          <a:p>
            <a:pPr marL="0" indent="-274320" algn="r" rtl="1" eaLnBrk="1" fontAlgn="auto" hangingPunct="1">
              <a:spcAft>
                <a:spcPts val="0"/>
              </a:spcAft>
              <a:buFont typeface="Arial" pitchFamily="34" charset="0"/>
              <a:buNone/>
              <a:defRPr/>
            </a:pPr>
            <a:r>
              <a:rPr lang="ar-SA" altLang="zh-CN" sz="2800" b="1" dirty="0">
                <a:latin typeface="Arial" pitchFamily="34" charset="0"/>
                <a:cs typeface="Arial" pitchFamily="34" charset="0"/>
              </a:rPr>
              <a:t> </a:t>
            </a:r>
            <a:r>
              <a:rPr lang="ar-SA" altLang="zh-CN" sz="2800" b="1" dirty="0" smtClean="0">
                <a:latin typeface="Arial" pitchFamily="34" charset="0"/>
                <a:cs typeface="Arial" pitchFamily="34" charset="0"/>
              </a:rPr>
              <a:t>  </a:t>
            </a:r>
            <a:r>
              <a:rPr lang="ar-EG" altLang="zh-CN" sz="2800" b="1" dirty="0" smtClean="0">
                <a:latin typeface="Arial" pitchFamily="34" charset="0"/>
                <a:cs typeface="Arial" pitchFamily="34" charset="0"/>
              </a:rPr>
              <a:t>أن كلمة التأمين مشتقة من كلمة الأمان، وبالتالي فالتامين يكفل الأمان للمستأمنين ويبث الطمأنينة في نفوسهم حيث يؤمن الفرد ضد ما يتعرض له من أخطار تؤثر في شخصه أو ماله مما يؤثر بدوره في قدرته الإنتاجية حيث يكفل للمستأمن المناخ الحسن والجو المناسب للعمل باطمئنان وزيادة الإنتاج.</a:t>
            </a:r>
            <a:endParaRPr lang="en-US" sz="2800" b="1" dirty="0" smtClean="0">
              <a:latin typeface="Arial" pitchFamily="34" charset="0"/>
              <a:cs typeface="Arial" pitchFamily="34" charset="0"/>
            </a:endParaRPr>
          </a:p>
        </p:txBody>
      </p:sp>
    </p:spTree>
    <p:extLst>
      <p:ext uri="{BB962C8B-B14F-4D97-AF65-F5344CB8AC3E}">
        <p14:creationId xmlns:p14="http://schemas.microsoft.com/office/powerpoint/2010/main" val="1991432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4294967295"/>
          </p:nvPr>
        </p:nvSpPr>
        <p:spPr>
          <a:xfrm>
            <a:off x="0" y="1700213"/>
            <a:ext cx="7058025" cy="3097212"/>
          </a:xfrm>
        </p:spPr>
        <p:txBody>
          <a:bodyPr rtlCol="0">
            <a:normAutofit fontScale="92500" lnSpcReduction="10000"/>
          </a:bodyPr>
          <a:lstStyle/>
          <a:p>
            <a:pPr marL="0" indent="-274320" algn="r" rtl="1" eaLnBrk="1" fontAlgn="auto" hangingPunct="1">
              <a:spcAft>
                <a:spcPts val="0"/>
              </a:spcAft>
              <a:buFont typeface="Arial" charset="0"/>
              <a:buNone/>
              <a:defRPr/>
            </a:pPr>
            <a:r>
              <a:rPr lang="ar-SA" altLang="zh-CN" b="1" dirty="0" smtClean="0">
                <a:solidFill>
                  <a:srgbClr val="C00000"/>
                </a:solidFill>
              </a:rPr>
              <a:t>  </a:t>
            </a:r>
            <a:r>
              <a:rPr lang="ar-SA" altLang="zh-CN" sz="2400" b="1" dirty="0" smtClean="0">
                <a:solidFill>
                  <a:srgbClr val="C00000"/>
                </a:solidFill>
                <a:latin typeface="Arial" pitchFamily="34" charset="0"/>
                <a:cs typeface="Arial" pitchFamily="34" charset="0"/>
              </a:rPr>
              <a:t>2</a:t>
            </a:r>
            <a:r>
              <a:rPr lang="ar-EG" altLang="zh-CN" sz="2400" b="1" dirty="0" smtClean="0">
                <a:solidFill>
                  <a:srgbClr val="C00000"/>
                </a:solidFill>
                <a:latin typeface="Arial" pitchFamily="34" charset="0"/>
                <a:cs typeface="Arial" pitchFamily="34" charset="0"/>
              </a:rPr>
              <a:t> ـ التأمين يقوم بتجميع المدخرات</a:t>
            </a:r>
          </a:p>
          <a:p>
            <a:pPr marL="0" indent="-274320" algn="r" rtl="1" eaLnBrk="1" fontAlgn="auto" hangingPunct="1">
              <a:spcAft>
                <a:spcPts val="0"/>
              </a:spcAft>
              <a:buFont typeface="Arial" charset="0"/>
              <a:buNone/>
              <a:defRPr/>
            </a:pPr>
            <a:r>
              <a:rPr lang="ar-SA" altLang="zh-CN" sz="2400" b="1" dirty="0" smtClean="0">
                <a:latin typeface="Arial" pitchFamily="34" charset="0"/>
                <a:cs typeface="Arial" pitchFamily="34" charset="0"/>
              </a:rPr>
              <a:t>   </a:t>
            </a:r>
            <a:r>
              <a:rPr lang="ar-EG" altLang="zh-CN" sz="2400" b="1" dirty="0" smtClean="0">
                <a:latin typeface="Arial" pitchFamily="34" charset="0"/>
                <a:cs typeface="Arial" pitchFamily="34" charset="0"/>
              </a:rPr>
              <a:t>يعتبر التأمين وسيلة لزيادة مدخرات الأفراد والحد من نشاطهم الاستهلاكي حيث بموجب عقد التأمين يلتزم الأفراد بدفع أقساط التأمين، ويتكون من مجموع الأقساط التي يدفعها الأفراد رصيد ضخم من الأموال مما دفع معظم دول العالم للتدخل في كيفية استثمار شركات التأمين لهذا الأموال حفاظاً على حقوق المستأمنين وتحقيقاً لمصلحة الاقتصاد القومي.</a:t>
            </a:r>
            <a:endParaRPr lang="en-US" sz="2400" b="1" dirty="0" smtClean="0">
              <a:latin typeface="Arial" pitchFamily="34" charset="0"/>
              <a:cs typeface="Arial" pitchFamily="34" charset="0"/>
            </a:endParaRPr>
          </a:p>
        </p:txBody>
      </p:sp>
    </p:spTree>
    <p:extLst>
      <p:ext uri="{BB962C8B-B14F-4D97-AF65-F5344CB8AC3E}">
        <p14:creationId xmlns:p14="http://schemas.microsoft.com/office/powerpoint/2010/main" val="3253923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4294967295"/>
          </p:nvPr>
        </p:nvSpPr>
        <p:spPr>
          <a:xfrm>
            <a:off x="0" y="1196975"/>
            <a:ext cx="7129463" cy="4319588"/>
          </a:xfrm>
        </p:spPr>
        <p:txBody>
          <a:bodyPr rtlCol="0">
            <a:normAutofit fontScale="70000" lnSpcReduction="20000"/>
          </a:bodyPr>
          <a:lstStyle/>
          <a:p>
            <a:pPr marL="0" indent="-274320" algn="r" rtl="1" eaLnBrk="1" fontAlgn="auto" hangingPunct="1">
              <a:spcAft>
                <a:spcPts val="0"/>
              </a:spcAft>
              <a:buFont typeface="Arial" charset="0"/>
              <a:buNone/>
              <a:defRPr/>
            </a:pPr>
            <a:r>
              <a:rPr lang="ar-SA" altLang="zh-CN" sz="2800" b="1" dirty="0" smtClean="0">
                <a:solidFill>
                  <a:srgbClr val="C00000"/>
                </a:solidFill>
              </a:rPr>
              <a:t>  3</a:t>
            </a:r>
            <a:r>
              <a:rPr lang="ar-EG" altLang="zh-CN" sz="3100" b="1" dirty="0" smtClean="0">
                <a:solidFill>
                  <a:srgbClr val="C00000"/>
                </a:solidFill>
                <a:latin typeface="Arial" pitchFamily="34" charset="0"/>
                <a:cs typeface="Arial" pitchFamily="34" charset="0"/>
              </a:rPr>
              <a:t>ـ التأمين وسيلة من وسائل تنشيط الائتمان</a:t>
            </a:r>
            <a:endParaRPr lang="ar-EG" altLang="zh-CN" sz="3100" dirty="0" smtClean="0">
              <a:solidFill>
                <a:srgbClr val="C00000"/>
              </a:solidFill>
              <a:latin typeface="Arial" pitchFamily="34" charset="0"/>
              <a:cs typeface="Arial" pitchFamily="34" charset="0"/>
            </a:endParaRPr>
          </a:p>
          <a:p>
            <a:pPr marL="0" indent="-274320" algn="r" rtl="1" eaLnBrk="1" fontAlgn="auto" hangingPunct="1">
              <a:spcAft>
                <a:spcPts val="0"/>
              </a:spcAft>
              <a:buFont typeface="Arial" charset="0"/>
              <a:buNone/>
              <a:defRPr/>
            </a:pPr>
            <a:r>
              <a:rPr lang="ar-SA" altLang="zh-CN" sz="3100" b="1" dirty="0" smtClean="0">
                <a:latin typeface="Arial" pitchFamily="34" charset="0"/>
                <a:cs typeface="Arial" pitchFamily="34" charset="0"/>
              </a:rPr>
              <a:t>   </a:t>
            </a:r>
            <a:r>
              <a:rPr lang="ar-EG" altLang="zh-CN" sz="3100" b="1" dirty="0" smtClean="0">
                <a:latin typeface="Arial" pitchFamily="34" charset="0"/>
                <a:cs typeface="Arial" pitchFamily="34" charset="0"/>
              </a:rPr>
              <a:t>يعتبر التأمين وسيلة هامة من وسائل الائتمان وذلك على مستوى الأفراد وعلى مستوى الدولة، فبالنسبة للأفراد يوفر التأمين للمدين ضمانات تسهل له عملية الاقتراض حيث يحل تعويض التأمين محل الشيء المرهون إذا هلك نتيجة لتحقق الخطر المؤمن منه. أيضاً على مستوى الدولة يقوم التأمين بتدعيم عملية الائتمان وذلك عن طريق توظيف أموال شركات التأمين في السندات التي تصدرها الدولة، وتغطية القروض العامة، والمساهمة في استثمارات المشروعات العامة مما يساعد على تنشيط الائتمان العام وازدهار الاقتصاد القومي.</a:t>
            </a:r>
            <a:endParaRPr lang="en-US" sz="3100" b="1" dirty="0" smtClean="0">
              <a:latin typeface="Arial" pitchFamily="34" charset="0"/>
              <a:cs typeface="Arial" pitchFamily="34" charset="0"/>
            </a:endParaRPr>
          </a:p>
        </p:txBody>
      </p:sp>
    </p:spTree>
    <p:extLst>
      <p:ext uri="{BB962C8B-B14F-4D97-AF65-F5344CB8AC3E}">
        <p14:creationId xmlns:p14="http://schemas.microsoft.com/office/powerpoint/2010/main" val="2996213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4294967295"/>
          </p:nvPr>
        </p:nvSpPr>
        <p:spPr>
          <a:xfrm>
            <a:off x="0" y="1125538"/>
            <a:ext cx="7200900" cy="4464050"/>
          </a:xfrm>
        </p:spPr>
        <p:txBody>
          <a:bodyPr rtlCol="0">
            <a:normAutofit fontScale="77500" lnSpcReduction="20000"/>
          </a:bodyPr>
          <a:lstStyle/>
          <a:p>
            <a:pPr marL="0" indent="-274320" algn="r" rtl="1" eaLnBrk="1" fontAlgn="auto" hangingPunct="1">
              <a:spcAft>
                <a:spcPts val="0"/>
              </a:spcAft>
              <a:buFont typeface="Arial" charset="0"/>
              <a:buNone/>
              <a:defRPr/>
            </a:pPr>
            <a:r>
              <a:rPr lang="ar-SA" altLang="zh-CN" sz="2800" b="1" dirty="0" smtClean="0">
                <a:solidFill>
                  <a:srgbClr val="C00000"/>
                </a:solidFill>
              </a:rPr>
              <a:t>  4</a:t>
            </a:r>
            <a:r>
              <a:rPr lang="ar-EG" altLang="zh-CN" sz="2800" b="1" dirty="0" smtClean="0">
                <a:solidFill>
                  <a:srgbClr val="C00000"/>
                </a:solidFill>
              </a:rPr>
              <a:t> ـ التأمين عامل من عوامل الوقاية في المجتمع</a:t>
            </a:r>
            <a:endParaRPr lang="ar-EG" altLang="zh-CN" sz="2800" dirty="0" smtClean="0">
              <a:solidFill>
                <a:srgbClr val="C00000"/>
              </a:solidFill>
            </a:endParaRPr>
          </a:p>
          <a:p>
            <a:pPr marL="0" indent="-274320" algn="r" rtl="1" eaLnBrk="1" fontAlgn="auto" hangingPunct="1">
              <a:spcAft>
                <a:spcPts val="0"/>
              </a:spcAft>
              <a:buFont typeface="Arial" charset="0"/>
              <a:buNone/>
              <a:defRPr/>
            </a:pPr>
            <a:r>
              <a:rPr lang="ar-SA" altLang="zh-CN" sz="2800" dirty="0" smtClean="0"/>
              <a:t>    </a:t>
            </a:r>
            <a:r>
              <a:rPr lang="ar-EG" altLang="zh-CN" sz="2800" b="1" dirty="0" smtClean="0"/>
              <a:t>يقوم التأمين بالعمل على تقليل نسبة وقوع الحوادث والحد من المخاطر وذلك عن طريق الاستعانة بالخبراء والأخصائيين لدراسة مخاطر العمل بهدف الحد من تحقيق هذه المخاطر تجنب وقوعها مما يساعد على تحقيق الاستقرار الكامل للمشروعات.</a:t>
            </a:r>
          </a:p>
          <a:p>
            <a:pPr marL="0" indent="-274320" algn="r" rtl="1" eaLnBrk="1" fontAlgn="auto" hangingPunct="1">
              <a:spcAft>
                <a:spcPts val="0"/>
              </a:spcAft>
              <a:buFont typeface="Arial" charset="0"/>
              <a:buNone/>
              <a:defRPr/>
            </a:pPr>
            <a:r>
              <a:rPr lang="ar-SA" altLang="zh-CN" sz="2800" b="1" dirty="0" smtClean="0">
                <a:solidFill>
                  <a:srgbClr val="C00000"/>
                </a:solidFill>
              </a:rPr>
              <a:t>  5</a:t>
            </a:r>
            <a:r>
              <a:rPr lang="ar-EG" altLang="zh-CN" sz="2800" b="1" dirty="0" smtClean="0">
                <a:solidFill>
                  <a:srgbClr val="C00000"/>
                </a:solidFill>
              </a:rPr>
              <a:t> ـ التأمين يؤدي وظيفة اجتماعية هامة</a:t>
            </a:r>
            <a:endParaRPr lang="ar-EG" altLang="zh-CN" sz="2800" dirty="0" smtClean="0">
              <a:solidFill>
                <a:srgbClr val="C00000"/>
              </a:solidFill>
            </a:endParaRPr>
          </a:p>
          <a:p>
            <a:pPr marL="0" indent="-274320" algn="r" rtl="1" eaLnBrk="1" fontAlgn="auto" hangingPunct="1">
              <a:spcAft>
                <a:spcPts val="0"/>
              </a:spcAft>
              <a:buFont typeface="Arial" charset="0"/>
              <a:buNone/>
              <a:defRPr/>
            </a:pPr>
            <a:r>
              <a:rPr lang="ar-SA" altLang="zh-CN" sz="2800" b="1" dirty="0" smtClean="0"/>
              <a:t>  </a:t>
            </a:r>
            <a:r>
              <a:rPr lang="ar-EG" altLang="zh-CN" sz="2800" b="1" dirty="0" smtClean="0"/>
              <a:t>حيث يقوم التأمين الاجتماعي بحماية الطبقات الضعيفة في المجتمع من الأخطار التي يتعرض لها دون أن يكون لديهم المقدرة على حماية أنفسهم منها.</a:t>
            </a:r>
            <a:endParaRPr lang="en-US" sz="2800" b="1" dirty="0" smtClean="0"/>
          </a:p>
        </p:txBody>
      </p:sp>
    </p:spTree>
    <p:extLst>
      <p:ext uri="{BB962C8B-B14F-4D97-AF65-F5344CB8AC3E}">
        <p14:creationId xmlns:p14="http://schemas.microsoft.com/office/powerpoint/2010/main" val="3734501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163" y="1206500"/>
            <a:ext cx="7559675" cy="4445000"/>
          </a:xfrm>
          <a:prstGeom prst="rect">
            <a:avLst/>
          </a:prstGeom>
        </p:spPr>
        <p:txBody>
          <a:bodyPr>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a:lstStyle>
          <a:p>
            <a:pPr algn="ctr" rtl="1">
              <a:defRPr/>
            </a:pPr>
            <a:r>
              <a:rPr lang="ar-EG" altLang="zh-CN" sz="6600" b="1" cap="all" spc="300" dirty="0">
                <a:solidFill>
                  <a:srgbClr val="7030A0"/>
                </a:solidFill>
                <a:latin typeface="Garamond"/>
                <a:cs typeface="Times New Roman"/>
              </a:rPr>
              <a:t>محاضرات في </a:t>
            </a:r>
            <a:br>
              <a:rPr lang="ar-EG" altLang="zh-CN" sz="6600" b="1" cap="all" spc="300" dirty="0">
                <a:solidFill>
                  <a:srgbClr val="7030A0"/>
                </a:solidFill>
                <a:latin typeface="Garamond"/>
                <a:cs typeface="Times New Roman"/>
              </a:rPr>
            </a:br>
            <a:r>
              <a:rPr lang="ar-SA" altLang="zh-CN" sz="6600" b="1" cap="all" spc="300" dirty="0">
                <a:solidFill>
                  <a:srgbClr val="7030A0"/>
                </a:solidFill>
                <a:latin typeface="Garamond"/>
                <a:cs typeface="Times New Roman"/>
              </a:rPr>
              <a:t>التأمين وادارة </a:t>
            </a:r>
            <a:r>
              <a:rPr lang="ar-SA" altLang="zh-CN" sz="6600" b="1" cap="all" spc="300" dirty="0" smtClean="0">
                <a:solidFill>
                  <a:srgbClr val="7030A0"/>
                </a:solidFill>
                <a:latin typeface="Garamond"/>
                <a:cs typeface="Times New Roman"/>
              </a:rPr>
              <a:t>الخطر</a:t>
            </a:r>
            <a:endParaRPr lang="en-US" sz="6600" b="1" cap="all" spc="300" dirty="0" smtClean="0">
              <a:solidFill>
                <a:srgbClr val="7030A0"/>
              </a:solidFill>
              <a:latin typeface="Garamond"/>
              <a:cs typeface="Times New Roman"/>
            </a:endParaRPr>
          </a:p>
          <a:p>
            <a:pPr algn="ctr" fontAlgn="auto">
              <a:lnSpc>
                <a:spcPct val="80000"/>
              </a:lnSpc>
              <a:spcBef>
                <a:spcPct val="20000"/>
              </a:spcBef>
              <a:spcAft>
                <a:spcPts val="0"/>
              </a:spcAft>
              <a:defRPr/>
            </a:pPr>
            <a:endParaRPr lang="en-US" altLang="zh-CN" sz="2600" b="1" dirty="0" smtClean="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smtClean="0">
                <a:solidFill>
                  <a:srgbClr val="FF0000"/>
                </a:solidFill>
                <a:latin typeface="Garamond"/>
                <a:cs typeface="Times New Roman"/>
              </a:rPr>
              <a:t>اعداد </a:t>
            </a:r>
            <a:r>
              <a:rPr lang="ar-SA" altLang="zh-CN" sz="2600" b="1" dirty="0">
                <a:solidFill>
                  <a:srgbClr val="FF0000"/>
                </a:solidFill>
                <a:latin typeface="Garamond"/>
                <a:cs typeface="Times New Roman"/>
              </a:rPr>
              <a:t>ال</a:t>
            </a:r>
            <a:r>
              <a:rPr lang="ar-EG" altLang="zh-CN" sz="2600" b="1" dirty="0">
                <a:solidFill>
                  <a:srgbClr val="FF0000"/>
                </a:solidFill>
                <a:latin typeface="Garamond"/>
                <a:cs typeface="Times New Roman"/>
              </a:rPr>
              <a:t>دكتور</a:t>
            </a:r>
            <a:r>
              <a:rPr lang="ar-SA" altLang="zh-CN" sz="2600" b="1" dirty="0">
                <a:solidFill>
                  <a:srgbClr val="FF0000"/>
                </a:solidFill>
                <a:latin typeface="Garamond"/>
                <a:cs typeface="Times New Roman"/>
              </a:rPr>
              <a:t>ة</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a:solidFill>
                  <a:srgbClr val="FF0000"/>
                </a:solidFill>
                <a:latin typeface="Garamond"/>
                <a:cs typeface="Times New Roman"/>
              </a:rPr>
              <a:t>هنادي صكر مكطوف</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EG" altLang="zh-CN" sz="2600" b="1" dirty="0">
                <a:solidFill>
                  <a:prstClr val="black"/>
                </a:solidFill>
                <a:latin typeface="Garamond"/>
                <a:cs typeface="Times New Roman"/>
              </a:rPr>
              <a:t>كلية </a:t>
            </a:r>
            <a:r>
              <a:rPr lang="ar-SA" altLang="zh-CN" sz="2600" b="1" dirty="0">
                <a:solidFill>
                  <a:prstClr val="black"/>
                </a:solidFill>
                <a:latin typeface="Garamond"/>
                <a:cs typeface="Times New Roman"/>
              </a:rPr>
              <a:t>الادارة والاقتصاد – جامعة بغداد – قسم ادارة الاعمال</a:t>
            </a:r>
            <a:r>
              <a:rPr lang="ar-IQ" altLang="zh-CN" sz="2600" b="1" dirty="0">
                <a:solidFill>
                  <a:prstClr val="black"/>
                </a:solidFill>
                <a:latin typeface="Garamond"/>
                <a:cs typeface="Times New Roman"/>
              </a:rPr>
              <a:t>- المرحلة الرابعة</a:t>
            </a:r>
          </a:p>
          <a:p>
            <a:pPr algn="ctr" fontAlgn="auto">
              <a:lnSpc>
                <a:spcPct val="80000"/>
              </a:lnSpc>
              <a:spcBef>
                <a:spcPct val="20000"/>
              </a:spcBef>
              <a:spcAft>
                <a:spcPts val="0"/>
              </a:spcAft>
              <a:defRPr/>
            </a:pPr>
            <a:r>
              <a:rPr lang="ar-IQ" sz="2600" b="1" dirty="0">
                <a:solidFill>
                  <a:srgbClr val="FF0000"/>
                </a:solidFill>
                <a:latin typeface="Garamond"/>
                <a:ea typeface="SimSun" pitchFamily="2" charset="-122"/>
                <a:cs typeface="Times New Roman"/>
              </a:rPr>
              <a:t>العام الدراسي </a:t>
            </a:r>
            <a:r>
              <a:rPr lang="ar-IQ" sz="2600" b="1" dirty="0" smtClean="0">
                <a:solidFill>
                  <a:srgbClr val="FF0000"/>
                </a:solidFill>
                <a:latin typeface="Garamond"/>
                <a:ea typeface="SimSun" pitchFamily="2" charset="-122"/>
                <a:cs typeface="Times New Roman"/>
              </a:rPr>
              <a:t>2022-2023</a:t>
            </a:r>
            <a:endParaRPr lang="en-US" sz="2600" b="1" dirty="0">
              <a:solidFill>
                <a:srgbClr val="FF0000"/>
              </a:solidFill>
              <a:latin typeface="Garamond"/>
              <a:ea typeface="SimSun" pitchFamily="2" charset="-122"/>
              <a:cs typeface="+mn-cs"/>
            </a:endParaRPr>
          </a:p>
        </p:txBody>
      </p:sp>
    </p:spTree>
    <p:extLst>
      <p:ext uri="{BB962C8B-B14F-4D97-AF65-F5344CB8AC3E}">
        <p14:creationId xmlns:p14="http://schemas.microsoft.com/office/powerpoint/2010/main" val="3303947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مستطيل 1"/>
          <p:cNvSpPr>
            <a:spLocks noChangeArrowheads="1"/>
          </p:cNvSpPr>
          <p:nvPr/>
        </p:nvSpPr>
        <p:spPr bwMode="auto">
          <a:xfrm>
            <a:off x="714375" y="1357313"/>
            <a:ext cx="7358063"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endParaRPr lang="ar-SA" sz="6000" b="1"/>
          </a:p>
          <a:p>
            <a:pPr algn="ctr" rtl="1"/>
            <a:r>
              <a:rPr lang="ar-SA" sz="6000" b="1">
                <a:solidFill>
                  <a:srgbClr val="0000FF"/>
                </a:solidFill>
              </a:rPr>
              <a:t>الت</a:t>
            </a:r>
            <a:r>
              <a:rPr lang="ar-IQ" sz="6000" b="1">
                <a:solidFill>
                  <a:srgbClr val="0000FF"/>
                </a:solidFill>
              </a:rPr>
              <a:t>ــــــــــ</a:t>
            </a:r>
            <a:r>
              <a:rPr lang="ar-SA" sz="6000" b="1">
                <a:solidFill>
                  <a:srgbClr val="0000FF"/>
                </a:solidFill>
              </a:rPr>
              <a:t>أمي</a:t>
            </a:r>
            <a:r>
              <a:rPr lang="ar-IQ" sz="6000" b="1">
                <a:solidFill>
                  <a:srgbClr val="0000FF"/>
                </a:solidFill>
              </a:rPr>
              <a:t>ــــــــ</a:t>
            </a:r>
            <a:r>
              <a:rPr lang="ar-SA" sz="6000" b="1">
                <a:solidFill>
                  <a:srgbClr val="0000FF"/>
                </a:solidFill>
              </a:rPr>
              <a:t>ن</a:t>
            </a:r>
          </a:p>
        </p:txBody>
      </p:sp>
    </p:spTree>
    <p:extLst>
      <p:ext uri="{BB962C8B-B14F-4D97-AF65-F5344CB8AC3E}">
        <p14:creationId xmlns:p14="http://schemas.microsoft.com/office/powerpoint/2010/main" val="2601169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4294967295"/>
          </p:nvPr>
        </p:nvSpPr>
        <p:spPr>
          <a:xfrm>
            <a:off x="2043113" y="1196975"/>
            <a:ext cx="7100887" cy="4176713"/>
          </a:xfrm>
        </p:spPr>
        <p:txBody>
          <a:bodyPr/>
          <a:lstStyle/>
          <a:p>
            <a:pPr marL="0" indent="-273050" algn="r" rtl="1" eaLnBrk="1" hangingPunct="1">
              <a:lnSpc>
                <a:spcPct val="80000"/>
              </a:lnSpc>
              <a:buFont typeface="Arial" charset="0"/>
              <a:buNone/>
              <a:defRPr/>
            </a:pPr>
            <a:r>
              <a:rPr lang="ar-EG" altLang="zh-CN" sz="2800" b="1" dirty="0" smtClean="0">
                <a:solidFill>
                  <a:srgbClr val="FF0000"/>
                </a:solidFill>
              </a:rPr>
              <a:t>معنى التأمين</a:t>
            </a:r>
            <a:endParaRPr lang="ar-SA" altLang="zh-CN" sz="2800" b="1" dirty="0" smtClean="0">
              <a:solidFill>
                <a:srgbClr val="FF0000"/>
              </a:solidFill>
            </a:endParaRPr>
          </a:p>
          <a:p>
            <a:pPr marL="0" indent="-273050" algn="r" rtl="1" eaLnBrk="1" hangingPunct="1">
              <a:lnSpc>
                <a:spcPct val="80000"/>
              </a:lnSpc>
              <a:buFont typeface="Arial" charset="0"/>
              <a:buNone/>
              <a:defRPr/>
            </a:pPr>
            <a:endParaRPr lang="ar-EG" altLang="zh-CN" sz="2800" dirty="0" smtClean="0">
              <a:solidFill>
                <a:srgbClr val="FF0000"/>
              </a:solidFill>
            </a:endParaRPr>
          </a:p>
          <a:p>
            <a:pPr marL="0" indent="-273050" algn="r" rtl="1" eaLnBrk="1" hangingPunct="1">
              <a:lnSpc>
                <a:spcPct val="80000"/>
              </a:lnSpc>
              <a:defRPr/>
            </a:pPr>
            <a:r>
              <a:rPr lang="ar-EG" altLang="zh-CN" sz="2800" b="1" dirty="0" smtClean="0">
                <a:solidFill>
                  <a:srgbClr val="00B050"/>
                </a:solidFill>
              </a:rPr>
              <a:t>التأمين ـ بوجه عام ـ هو إحدى الوسائل التي يعتمد عليها الأفراد لحماية أنفسهم من أخطار معينة قد تحيق بهم، كالحريق أو الفيضانات أو العواصف أو السرقة أو البطالة أو المرض أو الشيخوخة أو الوفاة...إلخ.</a:t>
            </a:r>
            <a:endParaRPr lang="en-US" altLang="zh-CN" sz="2800" b="1" dirty="0" smtClean="0">
              <a:solidFill>
                <a:srgbClr val="00B050"/>
              </a:solidFill>
            </a:endParaRPr>
          </a:p>
          <a:p>
            <a:pPr marL="0" indent="0" algn="r" rtl="1" eaLnBrk="1" hangingPunct="1">
              <a:lnSpc>
                <a:spcPct val="80000"/>
              </a:lnSpc>
              <a:buFont typeface="Wingdings" pitchFamily="2" charset="2"/>
              <a:buNone/>
              <a:defRPr/>
            </a:pPr>
            <a:endParaRPr lang="ar-EG" altLang="zh-CN" sz="2800" b="1" dirty="0" smtClean="0">
              <a:solidFill>
                <a:srgbClr val="00B050"/>
              </a:solidFill>
            </a:endParaRPr>
          </a:p>
          <a:p>
            <a:pPr marL="0" indent="-273050" algn="r" rtl="1" eaLnBrk="1" hangingPunct="1">
              <a:lnSpc>
                <a:spcPct val="80000"/>
              </a:lnSpc>
              <a:defRPr/>
            </a:pPr>
            <a:r>
              <a:rPr lang="ar-EG" altLang="zh-CN" sz="2800" b="1" dirty="0" smtClean="0">
                <a:solidFill>
                  <a:srgbClr val="00B0F0"/>
                </a:solidFill>
              </a:rPr>
              <a:t>وتقوم فكرة التأمين على أساس توزيع الخسائر المالية التي تصيب أحد الأشخاص على عدد كبير من الأشخاص المعرضين لنفس الخطر. </a:t>
            </a:r>
          </a:p>
          <a:p>
            <a:pPr marL="0" indent="-273050" algn="r" rtl="1" eaLnBrk="1" hangingPunct="1">
              <a:lnSpc>
                <a:spcPct val="80000"/>
              </a:lnSpc>
              <a:buFont typeface="Arial" charset="0"/>
              <a:buNone/>
              <a:defRPr/>
            </a:pPr>
            <a:endParaRPr lang="en-US" sz="2800" b="1" dirty="0" smtClean="0">
              <a:ea typeface="SimSun" pitchFamily="2" charset="-122"/>
              <a:cs typeface="Times New Roman" pitchFamily="18" charset="0"/>
            </a:endParaRPr>
          </a:p>
        </p:txBody>
      </p:sp>
    </p:spTree>
    <p:extLst>
      <p:ext uri="{BB962C8B-B14F-4D97-AF65-F5344CB8AC3E}">
        <p14:creationId xmlns:p14="http://schemas.microsoft.com/office/powerpoint/2010/main" val="3057100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4294967295"/>
          </p:nvPr>
        </p:nvSpPr>
        <p:spPr>
          <a:xfrm>
            <a:off x="0" y="1196975"/>
            <a:ext cx="7416800" cy="4392613"/>
          </a:xfrm>
        </p:spPr>
        <p:txBody>
          <a:bodyPr rtlCol="0">
            <a:normAutofit fontScale="85000" lnSpcReduction="10000"/>
          </a:bodyPr>
          <a:lstStyle/>
          <a:p>
            <a:pPr marL="0" indent="-274320" algn="r" rtl="1" eaLnBrk="1" fontAlgn="auto" hangingPunct="1">
              <a:lnSpc>
                <a:spcPct val="80000"/>
              </a:lnSpc>
              <a:spcAft>
                <a:spcPts val="0"/>
              </a:spcAft>
              <a:buFont typeface="Wingdings" pitchFamily="2" charset="2"/>
              <a:buNone/>
              <a:defRPr/>
            </a:pPr>
            <a:r>
              <a:rPr lang="ar-EG" altLang="zh-CN" sz="3100" b="1" dirty="0">
                <a:solidFill>
                  <a:srgbClr val="FF0000"/>
                </a:solidFill>
              </a:rPr>
              <a:t>كيفية عمل التأمين</a:t>
            </a:r>
          </a:p>
          <a:p>
            <a:pPr marL="0" indent="0" algn="r" rtl="1" eaLnBrk="1" fontAlgn="auto" hangingPunct="1">
              <a:lnSpc>
                <a:spcPct val="80000"/>
              </a:lnSpc>
              <a:spcAft>
                <a:spcPts val="0"/>
              </a:spcAft>
              <a:buFont typeface="Wingdings" pitchFamily="2" charset="2"/>
              <a:buNone/>
              <a:defRPr/>
            </a:pPr>
            <a:endParaRPr lang="ar-IQ" altLang="zh-CN" sz="2800" b="1" dirty="0" smtClean="0"/>
          </a:p>
          <a:p>
            <a:pPr marL="0" indent="0" algn="r" rtl="1" eaLnBrk="1" fontAlgn="auto" hangingPunct="1">
              <a:lnSpc>
                <a:spcPct val="120000"/>
              </a:lnSpc>
              <a:spcAft>
                <a:spcPts val="0"/>
              </a:spcAft>
              <a:buFont typeface="Wingdings" pitchFamily="2" charset="2"/>
              <a:buNone/>
              <a:defRPr/>
            </a:pPr>
            <a:r>
              <a:rPr lang="ar-EG" altLang="zh-CN" sz="2800" b="1" dirty="0" smtClean="0"/>
              <a:t>لنفرض أن هناك 1000 منزل في منطقة ما كلها مشيدة من نفس المواد ولها نفس القيمة المالية وكل منها قيمته خمسون ألف </a:t>
            </a:r>
            <a:r>
              <a:rPr lang="ar-SA" altLang="zh-CN" sz="2800" b="1" dirty="0" smtClean="0"/>
              <a:t>دينار</a:t>
            </a:r>
            <a:r>
              <a:rPr lang="ar-EG" altLang="zh-CN" sz="2800" b="1" dirty="0" smtClean="0"/>
              <a:t>، فإذا احترق أحد هذه المنازل فإن مالكه سيعاني خسارة قدرها قيمة المنزل.</a:t>
            </a:r>
            <a:endParaRPr lang="en-US" altLang="zh-CN" sz="2800" b="1" dirty="0" smtClean="0"/>
          </a:p>
          <a:p>
            <a:pPr marL="0" indent="-274320" algn="r" rtl="1" eaLnBrk="1" fontAlgn="auto" hangingPunct="1">
              <a:spcAft>
                <a:spcPts val="0"/>
              </a:spcAft>
              <a:defRPr/>
            </a:pPr>
            <a:r>
              <a:rPr lang="ar-EG" altLang="zh-CN" sz="2800" b="1" dirty="0" smtClean="0">
                <a:solidFill>
                  <a:srgbClr val="CC0066"/>
                </a:solidFill>
              </a:rPr>
              <a:t>إذا كان احتمال احتراق مثل هذا المنزل خلال فترة زمنية معينة (ولتكن سنة مثلاً) صغيراً جداً، ووجد من التجربة الواقعية أن منزلاً واحداً يتعرض لخطر الحريق خلال سنة في تلك المنطقة، فإن احتمال تعرض كل مالك لخطر احتراق منزلة تكون ضئيلة، ومع ذلك فهناك احتمال احتراق أحد المنازل في المنطقة خلال السنة ولا يمكن التكهن أو التوقع مقدماً بأي من هذه المنازل سيحترق فعلاً وأ</a:t>
            </a:r>
            <a:r>
              <a:rPr lang="ar-SA" altLang="zh-CN" sz="2800" b="1" dirty="0" smtClean="0">
                <a:solidFill>
                  <a:srgbClr val="CC0066"/>
                </a:solidFill>
              </a:rPr>
              <a:t>ي</a:t>
            </a:r>
            <a:r>
              <a:rPr lang="ar-EG" altLang="zh-CN" sz="2800" b="1" dirty="0" smtClean="0">
                <a:solidFill>
                  <a:srgbClr val="CC0066"/>
                </a:solidFill>
              </a:rPr>
              <a:t>ها لن يتعرض لمثل هذا الحريق</a:t>
            </a:r>
            <a:r>
              <a:rPr lang="es-ES_tradnl" altLang="zh-CN" sz="2800" dirty="0" smtClean="0"/>
              <a:t>.</a:t>
            </a:r>
            <a:r>
              <a:rPr lang="en-US" altLang="zh-CN" sz="2800" dirty="0" smtClean="0"/>
              <a:t> </a:t>
            </a:r>
            <a:endParaRPr lang="en-US" sz="2800" dirty="0" smtClean="0"/>
          </a:p>
        </p:txBody>
      </p:sp>
    </p:spTree>
    <p:extLst>
      <p:ext uri="{BB962C8B-B14F-4D97-AF65-F5344CB8AC3E}">
        <p14:creationId xmlns:p14="http://schemas.microsoft.com/office/powerpoint/2010/main" val="1603160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4294967295"/>
          </p:nvPr>
        </p:nvSpPr>
        <p:spPr>
          <a:xfrm>
            <a:off x="0" y="1268413"/>
            <a:ext cx="7561263" cy="4248150"/>
          </a:xfrm>
        </p:spPr>
        <p:txBody>
          <a:bodyPr rtlCol="0">
            <a:normAutofit fontScale="92500" lnSpcReduction="10000"/>
          </a:bodyPr>
          <a:lstStyle/>
          <a:p>
            <a:pPr marL="0" indent="-274320" algn="r" rtl="1" eaLnBrk="1" fontAlgn="auto" hangingPunct="1">
              <a:lnSpc>
                <a:spcPct val="90000"/>
              </a:lnSpc>
              <a:spcAft>
                <a:spcPts val="0"/>
              </a:spcAft>
              <a:defRPr/>
            </a:pPr>
            <a:r>
              <a:rPr lang="ar-EG" altLang="zh-CN" sz="2800" b="1" dirty="0" smtClean="0">
                <a:solidFill>
                  <a:srgbClr val="006600"/>
                </a:solidFill>
              </a:rPr>
              <a:t>ومن أشكال الاتفاق الشائعة الاستخدام أن يقوم كل فرد في مجموعة الأفراد المعرضين لنفس الخطر يدفع ما يساهم به مقدماً، وفي مثل هذه الحالة تسمى مساهمة الفرد "القسط" ويقوم الشخص بدفع قيمة القسط عند الاتفاق وتتحدد قيمة القسط بناء على الخبرة السابقة للخطر والمؤمن ضده، كذلك فإنه بدلاً من أن يقوم الأشخاص بجمع الأقساط من كل منهم ودفع الخسائر المستحقة يقوم وسيط بهذه الأعمال وهذا الوسيط يسمى المؤمن، وقد يكون المؤمن شخصاً طبيعياً أو من خلال الشركة لمادة ما تأخذ شكل الشركة المساهمة ويكون عمل المؤمن هو جمع الأقساط من جميع الأفراد المعرضين لنفس الخطر المعين من الذين يرغبون في التأمين ضد هذا الخطر (عادة ما يسمى كل منهم بالمؤمن له) ومن المبالغ المتجمعة من هذه الأقساط يقوم المؤمن بدفع المطالبات التي يتقدم بها من تعرض لخسارة فعليه من بين المؤمن لهم بسبب وقوع الخطر المؤمن ضده. </a:t>
            </a:r>
            <a:endParaRPr lang="en-US" sz="2800" b="1" dirty="0" smtClean="0">
              <a:solidFill>
                <a:srgbClr val="006600"/>
              </a:solidFill>
              <a:ea typeface="SimSun" pitchFamily="2" charset="-122"/>
            </a:endParaRPr>
          </a:p>
        </p:txBody>
      </p:sp>
    </p:spTree>
    <p:extLst>
      <p:ext uri="{BB962C8B-B14F-4D97-AF65-F5344CB8AC3E}">
        <p14:creationId xmlns:p14="http://schemas.microsoft.com/office/powerpoint/2010/main" val="1208798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0" y="1628775"/>
            <a:ext cx="6542088" cy="3800475"/>
          </a:xfrm>
        </p:spPr>
        <p:txBody>
          <a:bodyPr/>
          <a:lstStyle/>
          <a:p>
            <a:pPr marL="0" indent="-273050" algn="r" rtl="1" eaLnBrk="1" hangingPunct="1"/>
            <a:r>
              <a:rPr lang="ar-EG" altLang="zh-CN" sz="2400" b="1" smtClean="0">
                <a:solidFill>
                  <a:srgbClr val="C00000"/>
                </a:solidFill>
                <a:latin typeface="Arial" charset="0"/>
                <a:cs typeface="Arial" charset="0"/>
              </a:rPr>
              <a:t>وبموجب هذا الاتفاق يقوم المؤمن بجمع الأقساط مقدماً بعد تحديد قيمة القسط الواجب دفعه بناء على الخبرة السابقة في ذلك المجال، فإذا كانت الأقساط المدفوعة أعلى من المطالبات حقق المؤمن ربحاً أما إذا كانت المطالبات أعلى من الأقساط من الأقساط المدفوعة فيمثل الفرق خسارة يحملها المؤمن طبقاً لهذا الاتفاق وبمعنى أخر فإن القسط طبقاً لهذا الاتفاق يكون مبلغاً ثابتاً لا يخضع للتعديل مهما تكون نتيجة التأمين.</a:t>
            </a:r>
            <a:endParaRPr lang="en-US" sz="2400" b="1" smtClean="0">
              <a:solidFill>
                <a:srgbClr val="C00000"/>
              </a:solidFill>
              <a:latin typeface="Arial" charset="0"/>
              <a:ea typeface="SimSun" pitchFamily="2" charset="-122"/>
              <a:cs typeface="Arial" charset="0"/>
            </a:endParaRPr>
          </a:p>
        </p:txBody>
      </p:sp>
    </p:spTree>
    <p:extLst>
      <p:ext uri="{BB962C8B-B14F-4D97-AF65-F5344CB8AC3E}">
        <p14:creationId xmlns:p14="http://schemas.microsoft.com/office/powerpoint/2010/main" val="1929875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4294967295"/>
          </p:nvPr>
        </p:nvSpPr>
        <p:spPr>
          <a:xfrm>
            <a:off x="0" y="1412875"/>
            <a:ext cx="7272338" cy="4248150"/>
          </a:xfrm>
        </p:spPr>
        <p:txBody>
          <a:bodyPr/>
          <a:lstStyle/>
          <a:p>
            <a:pPr marL="0" indent="-273050" algn="ctr" rtl="1" eaLnBrk="1" hangingPunct="1">
              <a:lnSpc>
                <a:spcPct val="90000"/>
              </a:lnSpc>
              <a:buFont typeface="Arial" charset="0"/>
              <a:buNone/>
              <a:defRPr/>
            </a:pPr>
            <a:r>
              <a:rPr lang="ar-EG" altLang="zh-CN" sz="3200" b="1" dirty="0" smtClean="0">
                <a:solidFill>
                  <a:srgbClr val="FF0000"/>
                </a:solidFill>
              </a:rPr>
              <a:t>تعريف التأمين</a:t>
            </a:r>
            <a:endParaRPr lang="ar-SA" altLang="zh-CN" sz="3200" b="1" dirty="0" smtClean="0">
              <a:solidFill>
                <a:srgbClr val="FF0000"/>
              </a:solidFill>
            </a:endParaRPr>
          </a:p>
          <a:p>
            <a:pPr marL="0" indent="-273050" algn="r" rtl="1" eaLnBrk="1" hangingPunct="1">
              <a:lnSpc>
                <a:spcPct val="90000"/>
              </a:lnSpc>
              <a:buFont typeface="Arial" charset="0"/>
              <a:buNone/>
              <a:defRPr/>
            </a:pPr>
            <a:endParaRPr lang="ar-EG" altLang="zh-CN" sz="2800" dirty="0" smtClean="0"/>
          </a:p>
          <a:p>
            <a:pPr marL="0" indent="-273050" algn="r" rtl="1" eaLnBrk="1" hangingPunct="1">
              <a:lnSpc>
                <a:spcPct val="90000"/>
              </a:lnSpc>
              <a:defRPr/>
            </a:pPr>
            <a:r>
              <a:rPr lang="ar-EG" altLang="zh-CN" sz="2800" b="1" dirty="0" smtClean="0"/>
              <a:t>ا</a:t>
            </a:r>
            <a:r>
              <a:rPr lang="ar-EG" altLang="zh-CN" sz="2800" b="1" dirty="0" smtClean="0">
                <a:solidFill>
                  <a:srgbClr val="FF0000"/>
                </a:solidFill>
              </a:rPr>
              <a:t>لتعريف القانوني للتأمين</a:t>
            </a:r>
            <a:r>
              <a:rPr lang="ar-EG" altLang="zh-CN" sz="2800" dirty="0" smtClean="0"/>
              <a:t>: </a:t>
            </a:r>
            <a:endParaRPr lang="en-US" altLang="zh-CN" sz="2800" dirty="0" smtClean="0"/>
          </a:p>
          <a:p>
            <a:pPr marL="0" indent="0" algn="r" rtl="1" eaLnBrk="1" hangingPunct="1">
              <a:lnSpc>
                <a:spcPct val="90000"/>
              </a:lnSpc>
              <a:buFont typeface="Wingdings" pitchFamily="2" charset="2"/>
              <a:buNone/>
              <a:defRPr/>
            </a:pPr>
            <a:r>
              <a:rPr lang="ar-EG" altLang="zh-CN" sz="2800" b="1" dirty="0" smtClean="0"/>
              <a:t>يهتم التعريف القانوني للتأمين بالنظر إلى عقد التأمين كوسيلة قانونية يترتب عليها التزامات معينة وتنشأ حقوقاً معينة للطرفين المتعاقدين، حيث يبرز التعريف القانوني للتأمين العلاقة بين المؤمن والمؤمن له ويحدد التزامات كل طرف منهما والمزايا المترتبة على هذا التعاقد دون مراعاة للجانب الفني لعملية التأمين.</a:t>
            </a:r>
            <a:endParaRPr lang="en-US" sz="2800" b="1" dirty="0" smtClean="0">
              <a:ea typeface="SimSun" pitchFamily="2" charset="-122"/>
              <a:cs typeface="Times New Roman" pitchFamily="18" charset="0"/>
            </a:endParaRPr>
          </a:p>
        </p:txBody>
      </p:sp>
    </p:spTree>
    <p:extLst>
      <p:ext uri="{BB962C8B-B14F-4D97-AF65-F5344CB8AC3E}">
        <p14:creationId xmlns:p14="http://schemas.microsoft.com/office/powerpoint/2010/main" val="1278087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4294967295"/>
          </p:nvPr>
        </p:nvSpPr>
        <p:spPr>
          <a:xfrm>
            <a:off x="0" y="1052513"/>
            <a:ext cx="7343775" cy="4824412"/>
          </a:xfrm>
        </p:spPr>
        <p:txBody>
          <a:bodyPr rtlCol="0">
            <a:normAutofit fontScale="85000" lnSpcReduction="20000"/>
          </a:bodyPr>
          <a:lstStyle/>
          <a:p>
            <a:pPr marL="0" indent="-274320" algn="r" rtl="1" eaLnBrk="1" fontAlgn="auto" hangingPunct="1">
              <a:lnSpc>
                <a:spcPct val="120000"/>
              </a:lnSpc>
              <a:spcAft>
                <a:spcPts val="0"/>
              </a:spcAft>
              <a:defRPr/>
            </a:pPr>
            <a:r>
              <a:rPr lang="ar-SA" altLang="zh-CN" sz="2800" b="1" dirty="0" smtClean="0">
                <a:solidFill>
                  <a:srgbClr val="00B050"/>
                </a:solidFill>
              </a:rPr>
              <a:t>بمعنى ان </a:t>
            </a:r>
            <a:r>
              <a:rPr lang="ar-EG" altLang="zh-CN" sz="2800" b="1" dirty="0" smtClean="0">
                <a:solidFill>
                  <a:srgbClr val="00B050"/>
                </a:solidFill>
              </a:rPr>
              <a:t>التأمين "التأمين عقد يلزم المؤمن بمقتضاه أن يؤدي إلى المؤمن له أو المستفيد الذي اشترط التأمين لصالحه مبلغاً من المال أو إيراداً مرتباً أو أي عوض مالي أخر في حالة وقوع الحادث أو تحقق الخطر المبين في العقد، وذلك نظير قسط أو أي مالية أخرى يؤديها المؤمن له للمؤمن.</a:t>
            </a:r>
            <a:endParaRPr lang="ar-SA" altLang="zh-CN" sz="2800" b="1" dirty="0" smtClean="0">
              <a:solidFill>
                <a:srgbClr val="00B050"/>
              </a:solidFill>
            </a:endParaRPr>
          </a:p>
          <a:p>
            <a:pPr marL="0" indent="-274320" algn="r" rtl="1" eaLnBrk="1" fontAlgn="auto" hangingPunct="1">
              <a:lnSpc>
                <a:spcPct val="80000"/>
              </a:lnSpc>
              <a:spcAft>
                <a:spcPts val="0"/>
              </a:spcAft>
              <a:buFont typeface="Arial" charset="0"/>
              <a:buNone/>
              <a:defRPr/>
            </a:pPr>
            <a:endParaRPr lang="en-US" altLang="zh-CN" sz="2800" dirty="0" smtClean="0"/>
          </a:p>
          <a:p>
            <a:pPr marL="0" indent="-274320" algn="r" rtl="1" eaLnBrk="1" fontAlgn="auto" hangingPunct="1">
              <a:lnSpc>
                <a:spcPct val="80000"/>
              </a:lnSpc>
              <a:spcAft>
                <a:spcPts val="0"/>
              </a:spcAft>
              <a:buFont typeface="Arial" charset="0"/>
              <a:buNone/>
              <a:defRPr/>
            </a:pPr>
            <a:endParaRPr lang="ar-EG" altLang="zh-CN" sz="2800" dirty="0" smtClean="0"/>
          </a:p>
          <a:p>
            <a:pPr marL="0" indent="-274320" algn="r" rtl="1" eaLnBrk="1" fontAlgn="auto" hangingPunct="1">
              <a:lnSpc>
                <a:spcPct val="110000"/>
              </a:lnSpc>
              <a:spcAft>
                <a:spcPts val="0"/>
              </a:spcAft>
              <a:defRPr/>
            </a:pPr>
            <a:r>
              <a:rPr lang="ar-EG" altLang="zh-CN" sz="2800" b="1" dirty="0" smtClean="0">
                <a:solidFill>
                  <a:srgbClr val="FF0000"/>
                </a:solidFill>
              </a:rPr>
              <a:t>التعريف الفني للتأمين</a:t>
            </a:r>
            <a:r>
              <a:rPr lang="ar-EG" altLang="zh-CN" sz="2800" dirty="0" smtClean="0">
                <a:solidFill>
                  <a:srgbClr val="FF0000"/>
                </a:solidFill>
              </a:rPr>
              <a:t>: </a:t>
            </a:r>
            <a:r>
              <a:rPr lang="ar-EG" altLang="zh-CN" sz="2800" b="1" dirty="0" smtClean="0"/>
              <a:t>ويهتم بإبراز الخصائص الفنية لعملية التأمين والوسيلة إلى يتبعها التأمين لتحقيق الهدف منه وهو تقليل الشعور بظاهرة عدم التأكد والمساعدة على اتخاذ القرار وعلى ذلك يمكن تعريف التأمين بأنه "وسيلة لتعويض الفرد عن الخسارة المالية التي تحل به نتيجة لوقوع خطر معين وذلك بواسطة توزيع هذه الخسارة على مجموعة كبيرة من الأفراد يكون جميعهم معرضين لهذا الخطر.</a:t>
            </a:r>
            <a:endParaRPr lang="en-US" sz="2800" b="1" dirty="0" smtClean="0">
              <a:ea typeface="SimSun" pitchFamily="2" charset="-122"/>
            </a:endParaRPr>
          </a:p>
        </p:txBody>
      </p:sp>
    </p:spTree>
    <p:extLst>
      <p:ext uri="{BB962C8B-B14F-4D97-AF65-F5344CB8AC3E}">
        <p14:creationId xmlns:p14="http://schemas.microsoft.com/office/powerpoint/2010/main" val="34905701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TotalTime>
  <Words>967</Words>
  <Application>Microsoft Office PowerPoint</Application>
  <PresentationFormat>On-screen Show (4:3)</PresentationFormat>
  <Paragraphs>42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Walaa Albader</dc:creator>
  <cp:lastModifiedBy>dalia</cp:lastModifiedBy>
  <cp:revision>7</cp:revision>
  <dcterms:created xsi:type="dcterms:W3CDTF">2006-08-16T00:00:00Z</dcterms:created>
  <dcterms:modified xsi:type="dcterms:W3CDTF">2023-11-01T06:03:24Z</dcterms:modified>
</cp:coreProperties>
</file>