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8" r:id="rId1"/>
  </p:sldMasterIdLst>
  <p:notesMasterIdLst>
    <p:notesMasterId r:id="rId10"/>
  </p:notesMasterIdLst>
  <p:sldIdLst>
    <p:sldId id="256" r:id="rId2"/>
    <p:sldId id="257" r:id="rId3"/>
    <p:sldId id="260" r:id="rId4"/>
    <p:sldId id="261" r:id="rId5"/>
    <p:sldId id="275" r:id="rId6"/>
    <p:sldId id="262" r:id="rId7"/>
    <p:sldId id="270" r:id="rId8"/>
    <p:sldId id="267" r:id="rId9"/>
  </p:sldIdLst>
  <p:sldSz cx="9144000" cy="6858000" type="screen4x3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170A"/>
    <a:srgbClr val="0000CC"/>
    <a:srgbClr val="6699FF"/>
    <a:srgbClr val="000099"/>
    <a:srgbClr val="66FFFF"/>
    <a:srgbClr val="000066"/>
    <a:srgbClr val="FF4B4B"/>
    <a:srgbClr val="FF3300"/>
    <a:srgbClr val="99FF66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110" autoAdjust="0"/>
    <p:restoredTop sz="94563" autoAdjust="0"/>
  </p:normalViewPr>
  <p:slideViewPr>
    <p:cSldViewPr>
      <p:cViewPr varScale="1">
        <p:scale>
          <a:sx n="86" d="100"/>
          <a:sy n="86" d="100"/>
        </p:scale>
        <p:origin x="151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20532" y="3"/>
            <a:ext cx="2921582" cy="493633"/>
          </a:xfrm>
          <a:prstGeom prst="rect">
            <a:avLst/>
          </a:prstGeom>
        </p:spPr>
        <p:txBody>
          <a:bodyPr vert="horz" lIns="94917" tIns="47457" rIns="94917" bIns="47457" rtlCol="1"/>
          <a:lstStyle>
            <a:lvl1pPr algn="r">
              <a:defRPr sz="13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63" y="3"/>
            <a:ext cx="2921582" cy="493633"/>
          </a:xfrm>
          <a:prstGeom prst="rect">
            <a:avLst/>
          </a:prstGeom>
        </p:spPr>
        <p:txBody>
          <a:bodyPr vert="horz" lIns="94917" tIns="47457" rIns="94917" bIns="47457" rtlCol="1"/>
          <a:lstStyle>
            <a:lvl1pPr algn="l">
              <a:defRPr sz="1300"/>
            </a:lvl1pPr>
          </a:lstStyle>
          <a:p>
            <a:fld id="{AA13FB11-F6DA-4050-9CF2-8B5F94442072}" type="datetimeFigureOut">
              <a:rPr lang="ar-IQ" smtClean="0"/>
              <a:t>29/04/1444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17" tIns="47457" rIns="94917" bIns="47457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74212" y="4689516"/>
            <a:ext cx="5393690" cy="4442698"/>
          </a:xfrm>
          <a:prstGeom prst="rect">
            <a:avLst/>
          </a:prstGeom>
        </p:spPr>
        <p:txBody>
          <a:bodyPr vert="horz" lIns="94917" tIns="47457" rIns="94917" bIns="47457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20532" y="9377318"/>
            <a:ext cx="2921582" cy="493633"/>
          </a:xfrm>
          <a:prstGeom prst="rect">
            <a:avLst/>
          </a:prstGeom>
        </p:spPr>
        <p:txBody>
          <a:bodyPr vert="horz" lIns="94917" tIns="47457" rIns="94917" bIns="47457" rtlCol="1" anchor="b"/>
          <a:lstStyle>
            <a:lvl1pPr algn="r">
              <a:defRPr sz="13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63" y="9377318"/>
            <a:ext cx="2921582" cy="493633"/>
          </a:xfrm>
          <a:prstGeom prst="rect">
            <a:avLst/>
          </a:prstGeom>
        </p:spPr>
        <p:txBody>
          <a:bodyPr vert="horz" lIns="94917" tIns="47457" rIns="94917" bIns="47457" rtlCol="1" anchor="b"/>
          <a:lstStyle>
            <a:lvl1pPr algn="l">
              <a:defRPr sz="1300"/>
            </a:lvl1pPr>
          </a:lstStyle>
          <a:p>
            <a:fld id="{D8590C8D-BAC6-44E3-AF32-5B36B9BBD7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590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90C8D-BAC6-44E3-AF32-5B36B9BBD7A3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8823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29/04/1444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829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29/04/1444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27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29/04/1444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791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29/04/1444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4057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29/04/1444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72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29/04/1444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66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29/04/1444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83021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29/04/1444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409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29/04/1444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144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B8ABB09-4A1D-463E-8065-109CC2B7EFAA}" type="datetimeFigureOut">
              <a:rPr lang="ar-SA" smtClean="0"/>
              <a:t>29/04/1444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438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29/04/1444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951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29/04/1444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11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851648" cy="2376264"/>
          </a:xfrm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extrusionH="57150" prstMaterial="flat">
              <a:bevelT w="38100" h="38100" prst="angle"/>
              <a:contourClr>
                <a:schemeClr val="tx2"/>
              </a:contourClr>
            </a:sp3d>
          </a:bodyPr>
          <a:lstStyle/>
          <a:p>
            <a:pPr algn="ctr"/>
            <a:r>
              <a:rPr lang="ar-IQ" sz="3600" b="1" dirty="0" smtClean="0">
                <a:solidFill>
                  <a:schemeClr val="bg2">
                    <a:lumMod val="25000"/>
                  </a:schemeClr>
                </a:solidFill>
              </a:rPr>
              <a:t>عنوان المحاضرة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4800" dirty="0" smtClean="0">
                <a:ln>
                  <a:solidFill>
                    <a:srgbClr val="00FFCC"/>
                  </a:solidFill>
                </a:ln>
                <a:solidFill>
                  <a:srgbClr val="001848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PT Bold Heading" pitchFamily="2" charset="-78"/>
              </a:rPr>
              <a:t/>
            </a:r>
            <a:br>
              <a:rPr lang="en-US" sz="4800" dirty="0" smtClean="0">
                <a:ln>
                  <a:solidFill>
                    <a:srgbClr val="00FFCC"/>
                  </a:solidFill>
                </a:ln>
                <a:solidFill>
                  <a:srgbClr val="001848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PT Bold Heading" pitchFamily="2" charset="-78"/>
              </a:rPr>
            </a:br>
            <a:r>
              <a:rPr lang="ar-IQ" sz="6000" b="1" dirty="0" smtClean="0">
                <a:solidFill>
                  <a:srgbClr val="90170A"/>
                </a:solidFill>
              </a:rPr>
              <a:t>اخلاقيات </a:t>
            </a:r>
            <a:r>
              <a:rPr lang="ar-IQ" sz="6000" b="1" dirty="0" smtClean="0">
                <a:solidFill>
                  <a:srgbClr val="90170A"/>
                </a:solidFill>
              </a:rPr>
              <a:t>التسويق</a:t>
            </a:r>
            <a:endParaRPr lang="ar-IQ" sz="6000" b="1" dirty="0">
              <a:ln>
                <a:solidFill>
                  <a:srgbClr val="00FFCC"/>
                </a:solidFill>
              </a:ln>
              <a:solidFill>
                <a:srgbClr val="90170A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50628" y="4797152"/>
            <a:ext cx="7854696" cy="144016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>
              <a:lnSpc>
                <a:spcPct val="80000"/>
              </a:lnSpc>
            </a:pPr>
            <a:r>
              <a:rPr lang="ar-IQ" sz="4000" b="1" dirty="0">
                <a:solidFill>
                  <a:srgbClr val="7030A0"/>
                </a:solidFill>
              </a:rPr>
              <a:t>إعداد</a:t>
            </a:r>
          </a:p>
          <a:p>
            <a:pPr algn="ctr">
              <a:lnSpc>
                <a:spcPct val="80000"/>
              </a:lnSpc>
            </a:pPr>
            <a:r>
              <a:rPr lang="ar-IQ" sz="4000" b="1" dirty="0">
                <a:solidFill>
                  <a:schemeClr val="accent3">
                    <a:lumMod val="50000"/>
                  </a:schemeClr>
                </a:solidFill>
              </a:rPr>
              <a:t>م.م. مريم فخر الدين محمود</a:t>
            </a: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755576" y="0"/>
            <a:ext cx="7851648" cy="1503047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extrusionH="57150" prstMaterial="flat">
              <a:bevelT w="38100" h="38100" prst="relaxedInset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IQ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جامعة بغداد</a:t>
            </a:r>
          </a:p>
          <a:p>
            <a:pPr algn="ctr"/>
            <a:r>
              <a:rPr lang="ar-IQ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كلية الادارة والاقتصاد</a:t>
            </a:r>
          </a:p>
          <a:p>
            <a:pPr algn="ctr"/>
            <a:r>
              <a:rPr lang="ar-IQ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قسم الإدارة العامة</a:t>
            </a:r>
          </a:p>
        </p:txBody>
      </p:sp>
      <p:pic>
        <p:nvPicPr>
          <p:cNvPr id="13" name="صورة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88" y="44624"/>
            <a:ext cx="1512000" cy="151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صورة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96832"/>
            <a:ext cx="1440000" cy="1459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7662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3204" y="620688"/>
            <a:ext cx="8229600" cy="108012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r"/>
            <a:r>
              <a:rPr lang="ar-IQ" sz="4400" b="1" dirty="0"/>
              <a:t>اهداف المحاضرة </a:t>
            </a:r>
            <a:r>
              <a:rPr lang="ar-IQ" dirty="0"/>
              <a:t>:</a:t>
            </a:r>
            <a:endParaRPr lang="ar-IQ" sz="4400" b="1" dirty="0">
              <a:ln>
                <a:solidFill>
                  <a:srgbClr val="66FFFF"/>
                </a:solidFill>
              </a:ln>
              <a:solidFill>
                <a:srgbClr val="000099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988840"/>
            <a:ext cx="8568952" cy="324036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marL="0" indent="0" algn="just">
              <a:lnSpc>
                <a:spcPct val="150000"/>
              </a:lnSpc>
              <a:buClr>
                <a:srgbClr val="000099"/>
              </a:buClr>
              <a:buSzPct val="100000"/>
              <a:buNone/>
            </a:pPr>
            <a:r>
              <a:rPr lang="ar-IQ" sz="3300" b="1" dirty="0" smtClean="0">
                <a:solidFill>
                  <a:srgbClr val="00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أن يتعرف الطالب على :</a:t>
            </a:r>
            <a:endParaRPr lang="ar-IQ" sz="3300" b="1" dirty="0">
              <a:solidFill>
                <a:srgbClr val="000066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>
              <a:lnSpc>
                <a:spcPct val="110000"/>
              </a:lnSpc>
              <a:buClr>
                <a:srgbClr val="000099"/>
              </a:buClr>
              <a:buSzPct val="100000"/>
              <a:buNone/>
            </a:pPr>
            <a:r>
              <a:rPr lang="ar-IQ" sz="2600" b="1" dirty="0" smtClean="0">
                <a:solidFill>
                  <a:srgbClr val="00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1.مفهوم </a:t>
            </a:r>
            <a:r>
              <a:rPr lang="ar-IQ" sz="2600" b="1" dirty="0" smtClean="0">
                <a:solidFill>
                  <a:srgbClr val="00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اخلاقيات التسويق </a:t>
            </a:r>
            <a:r>
              <a:rPr lang="ar-IQ" sz="2600" b="1" dirty="0" smtClean="0">
                <a:solidFill>
                  <a:srgbClr val="00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marL="0" indent="0" algn="just">
              <a:lnSpc>
                <a:spcPct val="110000"/>
              </a:lnSpc>
              <a:buClr>
                <a:srgbClr val="000099"/>
              </a:buClr>
              <a:buSzPct val="100000"/>
              <a:buNone/>
            </a:pPr>
            <a:r>
              <a:rPr lang="ar-IQ" sz="2600" b="1" dirty="0">
                <a:solidFill>
                  <a:srgbClr val="00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2</a:t>
            </a:r>
            <a:r>
              <a:rPr lang="ar-IQ" sz="2600" b="1" dirty="0" smtClean="0">
                <a:solidFill>
                  <a:srgbClr val="00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.اهمية </a:t>
            </a:r>
            <a:r>
              <a:rPr lang="ar-IQ" sz="2600" b="1" dirty="0" smtClean="0">
                <a:solidFill>
                  <a:srgbClr val="00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التسويق على مستوى الاقتصاد الكلي .</a:t>
            </a:r>
            <a:endParaRPr lang="ar-IQ" sz="2600" b="1" dirty="0">
              <a:solidFill>
                <a:srgbClr val="000066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403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6184" y="908720"/>
            <a:ext cx="8712968" cy="794352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r">
              <a:buClr>
                <a:srgbClr val="000099"/>
              </a:buClr>
            </a:pPr>
            <a:r>
              <a:rPr lang="ar-IQ" sz="3600" b="1" dirty="0" smtClean="0">
                <a:solidFill>
                  <a:schemeClr val="bg2">
                    <a:lumMod val="50000"/>
                  </a:schemeClr>
                </a:solidFill>
              </a:rPr>
              <a:t>مفهوم اخلاقيات </a:t>
            </a:r>
            <a:r>
              <a:rPr lang="ar-IQ" sz="3600" b="1" dirty="0">
                <a:solidFill>
                  <a:schemeClr val="bg2">
                    <a:lumMod val="50000"/>
                  </a:schemeClr>
                </a:solidFill>
              </a:rPr>
              <a:t>التسويق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36504"/>
          </a:xfrm>
        </p:spPr>
        <p:txBody>
          <a:bodyPr>
            <a:normAutofit fontScale="25000" lnSpcReduction="20000"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>
              <a:spcBef>
                <a:spcPct val="50000"/>
              </a:spcBef>
            </a:pPr>
            <a:endParaRPr lang="ar-SA" altLang="ar-IQ" sz="2400" b="1" dirty="0" smtClean="0">
              <a:solidFill>
                <a:schemeClr val="tx1"/>
              </a:solidFill>
              <a:cs typeface="+mj-cs"/>
            </a:endParaRPr>
          </a:p>
          <a:p>
            <a:pPr marL="0" indent="0" algn="justLow">
              <a:lnSpc>
                <a:spcPct val="150000"/>
              </a:lnSpc>
              <a:buClr>
                <a:srgbClr val="000099"/>
              </a:buClr>
              <a:buNone/>
            </a:pPr>
            <a:r>
              <a:rPr lang="ar-IQ" sz="80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اخلاقيات </a:t>
            </a:r>
            <a:r>
              <a:rPr lang="ar-IQ" sz="8000" b="1" dirty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التسويق : </a:t>
            </a:r>
            <a:r>
              <a:rPr lang="ar-IQ" sz="8000" dirty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هي المبادئ والمعايير التي يجب اتباعها في عملية التسويق </a:t>
            </a:r>
            <a:br>
              <a:rPr lang="ar-IQ" sz="8000" dirty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</a:br>
            <a:r>
              <a:rPr lang="ar-IQ" sz="8000" dirty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من اجل ان يكون الاداء مقبولا من الجماعة المحيطة بالمنظمة </a:t>
            </a:r>
            <a:r>
              <a:rPr lang="ar-IQ" sz="3200" dirty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.</a:t>
            </a:r>
            <a:br>
              <a:rPr lang="ar-IQ" sz="3200" dirty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</a:br>
            <a:r>
              <a:rPr lang="ar-IQ" sz="32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 </a:t>
            </a:r>
          </a:p>
          <a:p>
            <a:pPr marL="0" indent="0" algn="justLow">
              <a:lnSpc>
                <a:spcPct val="150000"/>
              </a:lnSpc>
              <a:buClr>
                <a:srgbClr val="000099"/>
              </a:buClr>
              <a:buNone/>
            </a:pPr>
            <a:r>
              <a:rPr lang="ar-IQ" sz="8000" b="1" u="sng" dirty="0" smtClean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اسباب ظهور اخلاقيات التسويق :</a:t>
            </a:r>
          </a:p>
          <a:p>
            <a:pPr marL="0" indent="0" algn="just">
              <a:lnSpc>
                <a:spcPct val="120000"/>
              </a:lnSpc>
              <a:buClr>
                <a:srgbClr val="000099"/>
              </a:buClr>
              <a:buNone/>
            </a:pPr>
            <a:r>
              <a:rPr lang="ar-IQ" sz="3200" b="1" dirty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/>
            </a:r>
            <a:br>
              <a:rPr lang="ar-IQ" sz="3200" b="1" dirty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</a:br>
            <a:r>
              <a:rPr lang="ar-IQ" sz="8000" dirty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1- شيوع بعض الاعمال المضادة او </a:t>
            </a:r>
            <a:r>
              <a:rPr lang="ar-IQ" sz="8000" dirty="0" smtClean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غير المرغوبة </a:t>
            </a:r>
            <a:r>
              <a:rPr lang="ar-IQ" sz="8000" dirty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في النشاط التسويقي تحديدا وبما لا تتفق </a:t>
            </a:r>
            <a:r>
              <a:rPr lang="ar-IQ" sz="8000" dirty="0" smtClean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مع </a:t>
            </a:r>
            <a:r>
              <a:rPr lang="ar-IQ" sz="8000" dirty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اهداف وسياسة المنظمة كما هو الحال في شيوع </a:t>
            </a:r>
            <a:r>
              <a:rPr lang="ar-IQ" sz="8000" dirty="0" smtClean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الرشوة</a:t>
            </a:r>
          </a:p>
          <a:p>
            <a:pPr marL="0" indent="0" algn="just">
              <a:lnSpc>
                <a:spcPct val="120000"/>
              </a:lnSpc>
              <a:buClr>
                <a:srgbClr val="000099"/>
              </a:buClr>
              <a:buNone/>
            </a:pPr>
            <a:r>
              <a:rPr lang="ar-IQ" sz="8000" dirty="0" smtClean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 </a:t>
            </a:r>
            <a:r>
              <a:rPr lang="ar-IQ" sz="8000" dirty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/>
            </a:r>
            <a:br>
              <a:rPr lang="ar-IQ" sz="8000" dirty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</a:br>
            <a:r>
              <a:rPr lang="ar-IQ" sz="8000" dirty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2- الكثير من القرارات المتخذة من قبل المديرين وفي مختلف المستويات الادراية في المنظمة </a:t>
            </a:r>
            <a:br>
              <a:rPr lang="ar-IQ" sz="8000" dirty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</a:br>
            <a:r>
              <a:rPr lang="ar-IQ" sz="8000" dirty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لا تنم في الكثير من الاحيان في استيعاب كاف لاخلاقيات </a:t>
            </a:r>
            <a:r>
              <a:rPr lang="ar-IQ" sz="8000" dirty="0" smtClean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العمل .</a:t>
            </a:r>
          </a:p>
          <a:p>
            <a:pPr marL="0" indent="0" algn="just">
              <a:lnSpc>
                <a:spcPct val="150000"/>
              </a:lnSpc>
              <a:buClr>
                <a:srgbClr val="000099"/>
              </a:buClr>
              <a:buNone/>
            </a:pPr>
            <a:endParaRPr lang="ar-IQ" sz="6200" dirty="0" smtClean="0">
              <a:solidFill>
                <a:schemeClr val="tx1"/>
              </a:solidFill>
              <a:latin typeface="Angsana New" panose="02020603050405020304" pitchFamily="18" charset="-34"/>
              <a:cs typeface="+mj-cs"/>
            </a:endParaRPr>
          </a:p>
          <a:p>
            <a:pPr marL="0" indent="0" algn="just">
              <a:lnSpc>
                <a:spcPct val="150000"/>
              </a:lnSpc>
              <a:buClr>
                <a:srgbClr val="000099"/>
              </a:buClr>
              <a:buNone/>
            </a:pPr>
            <a:r>
              <a:rPr lang="ar-IQ" sz="3200" dirty="0" smtClean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 </a:t>
            </a:r>
            <a:r>
              <a:rPr lang="ar-IQ" sz="3200" dirty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/>
            </a:r>
            <a:br>
              <a:rPr lang="ar-IQ" sz="3200" dirty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</a:br>
            <a:endParaRPr lang="ar-IQ" sz="8000" dirty="0" smtClean="0">
              <a:solidFill>
                <a:schemeClr val="tx1"/>
              </a:solidFill>
              <a:latin typeface="Angsana New" panose="02020603050405020304" pitchFamily="18" charset="-34"/>
              <a:cs typeface="+mj-cs"/>
            </a:endParaRPr>
          </a:p>
          <a:p>
            <a:pPr marL="0" indent="0" algn="just">
              <a:lnSpc>
                <a:spcPct val="150000"/>
              </a:lnSpc>
              <a:buClr>
                <a:srgbClr val="000099"/>
              </a:buClr>
              <a:buNone/>
            </a:pPr>
            <a:r>
              <a:rPr lang="ar-IQ" sz="32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 </a:t>
            </a:r>
            <a:r>
              <a:rPr lang="ar-IQ" dirty="0">
                <a:cs typeface="+mj-cs"/>
              </a:rPr>
              <a:t/>
            </a:r>
            <a:br>
              <a:rPr lang="ar-IQ" dirty="0">
                <a:cs typeface="+mj-cs"/>
              </a:rPr>
            </a:b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Simplified Arabic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3865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1560" y="1988840"/>
            <a:ext cx="8229600" cy="4128472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marL="0" lvl="0" indent="0" algn="just">
              <a:lnSpc>
                <a:spcPct val="150000"/>
              </a:lnSpc>
              <a:buClr>
                <a:srgbClr val="000099"/>
              </a:buClr>
              <a:buNone/>
            </a:pPr>
            <a:r>
              <a:rPr lang="ar-IQ" dirty="0" smtClean="0">
                <a:solidFill>
                  <a:schemeClr val="tx1"/>
                </a:solidFill>
                <a:cs typeface="+mj-cs"/>
              </a:rPr>
              <a:t>3- سلوك </a:t>
            </a:r>
            <a:r>
              <a:rPr lang="ar-IQ" dirty="0">
                <a:solidFill>
                  <a:schemeClr val="tx1"/>
                </a:solidFill>
                <a:cs typeface="+mj-cs"/>
              </a:rPr>
              <a:t>بعض ادارات المنظمات او المجاميع التسويقية فيها لا يمكن ضبطه وتقييده من خلال </a:t>
            </a:r>
            <a:br>
              <a:rPr lang="ar-IQ" dirty="0">
                <a:solidFill>
                  <a:schemeClr val="tx1"/>
                </a:solidFill>
                <a:cs typeface="+mj-cs"/>
              </a:rPr>
            </a:br>
            <a:r>
              <a:rPr lang="ar-IQ" dirty="0">
                <a:solidFill>
                  <a:schemeClr val="tx1"/>
                </a:solidFill>
                <a:cs typeface="+mj-cs"/>
              </a:rPr>
              <a:t>التشريعات القانونية </a:t>
            </a:r>
            <a:r>
              <a:rPr lang="ar-IQ" dirty="0" smtClean="0">
                <a:solidFill>
                  <a:schemeClr val="tx1"/>
                </a:solidFill>
                <a:cs typeface="+mj-cs"/>
              </a:rPr>
              <a:t>فقط، لذلك تكون الحاجة واضحة لوضع معايير اخلاقية تُحدد النمط السلوكي لهؤلاء وبما يتفق مع القييم الاجتماعية السائدة .</a:t>
            </a:r>
            <a:endParaRPr lang="ar-IQ" dirty="0">
              <a:solidFill>
                <a:schemeClr val="tx1"/>
              </a:solidFill>
              <a:cs typeface="+mj-cs"/>
            </a:endParaRPr>
          </a:p>
          <a:p>
            <a:pPr marL="0" lvl="0" indent="0" algn="just">
              <a:lnSpc>
                <a:spcPct val="150000"/>
              </a:lnSpc>
              <a:buClr>
                <a:srgbClr val="000099"/>
              </a:buClr>
              <a:buNone/>
            </a:pPr>
            <a:r>
              <a:rPr lang="ar-IQ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>
                <a:solidFill>
                  <a:schemeClr val="tx1"/>
                </a:solidFill>
                <a:cs typeface="+mj-cs"/>
              </a:rPr>
              <a:t/>
            </a:r>
            <a:br>
              <a:rPr lang="ar-IQ" dirty="0">
                <a:solidFill>
                  <a:schemeClr val="tx1"/>
                </a:solidFill>
                <a:cs typeface="+mj-cs"/>
              </a:rPr>
            </a:br>
            <a:r>
              <a:rPr lang="ar-IQ" dirty="0">
                <a:solidFill>
                  <a:schemeClr val="tx1"/>
                </a:solidFill>
                <a:cs typeface="+mj-cs"/>
              </a:rPr>
              <a:t>4- حاجة المجتمع لوضع قواعد اخلاقية لعمل المنظمات التسويقية وان تتم بشكل </a:t>
            </a:r>
            <a:r>
              <a:rPr lang="ar-IQ" dirty="0" smtClean="0">
                <a:solidFill>
                  <a:schemeClr val="tx1"/>
                </a:solidFill>
                <a:cs typeface="+mj-cs"/>
              </a:rPr>
              <a:t>طوعي قبل ان تواجه بضغط من الرأي العام .</a:t>
            </a:r>
          </a:p>
          <a:p>
            <a:pPr marL="0" lvl="0" indent="0" algn="just">
              <a:lnSpc>
                <a:spcPct val="150000"/>
              </a:lnSpc>
              <a:buClr>
                <a:srgbClr val="000099"/>
              </a:buClr>
              <a:buNone/>
            </a:pPr>
            <a:r>
              <a:rPr lang="ar-IQ" dirty="0"/>
              <a:t/>
            </a:r>
            <a:br>
              <a:rPr lang="ar-IQ" dirty="0"/>
            </a:br>
            <a:endParaRPr lang="ar-IQ" sz="1050" b="1" dirty="0" smtClean="0">
              <a:solidFill>
                <a:srgbClr val="0000CC"/>
              </a:solidFill>
              <a:effectLst>
                <a:glow rad="63500">
                  <a:srgbClr val="10CF9B">
                    <a:satMod val="175000"/>
                    <a:alpha val="40000"/>
                  </a:srgb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67544" y="723240"/>
            <a:ext cx="8229600" cy="648072"/>
          </a:xfrm>
          <a:prstGeom prst="rect">
            <a:avLst/>
          </a:prstGeom>
        </p:spPr>
        <p:txBody>
          <a:bodyPr vert="horz" lIns="0" rIns="0" bIns="0" anchor="b"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ar-IQ" sz="3600" dirty="0">
              <a:effectLst>
                <a:glow rad="63500">
                  <a:schemeClr val="accent4">
                    <a:satMod val="175000"/>
                    <a:alpha val="1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753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340768"/>
            <a:ext cx="7543801" cy="4528326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ar-SA" altLang="ar-IQ" sz="2400" b="1" dirty="0" smtClean="0">
                <a:solidFill>
                  <a:schemeClr val="bg2">
                    <a:lumMod val="50000"/>
                  </a:schemeClr>
                </a:solidFill>
                <a:cs typeface="Times New Roman (Arabic)" panose="02020603050405020304" pitchFamily="18" charset="0"/>
              </a:rPr>
              <a:t>اهمية التسويق على مستوى الاقتصاد الكلي :</a:t>
            </a:r>
            <a:endParaRPr lang="ar-SA" altLang="ar-IQ" sz="2400" dirty="0">
              <a:solidFill>
                <a:schemeClr val="bg2">
                  <a:lumMod val="50000"/>
                </a:schemeClr>
              </a:solidFill>
              <a:cs typeface="Times New Roman (Arabic)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ar-SA" altLang="ar-IQ" dirty="0">
                <a:cs typeface="Times New Roman (Arabic)" panose="02020603050405020304" pitchFamily="18" charset="0"/>
              </a:rPr>
              <a:t> </a:t>
            </a:r>
            <a:r>
              <a:rPr lang="ar-IQ" altLang="ar-IQ" b="1" dirty="0" smtClean="0">
                <a:cs typeface="Times New Roman (Arabic)" panose="02020603050405020304" pitchFamily="18" charset="0"/>
              </a:rPr>
              <a:t>1</a:t>
            </a:r>
            <a:r>
              <a:rPr lang="ar-IQ" b="1" dirty="0" smtClean="0"/>
              <a:t>- </a:t>
            </a:r>
            <a:r>
              <a:rPr lang="ar-IQ" b="1" dirty="0">
                <a:cs typeface="+mj-cs"/>
              </a:rPr>
              <a:t>توفير فرص العمل :</a:t>
            </a:r>
            <a:r>
              <a:rPr lang="ar-IQ" dirty="0">
                <a:cs typeface="+mj-cs"/>
              </a:rPr>
              <a:t> نتيجة للتقدم التكنولوجي العالي الذي وصلت اليه العديد من دول العالم </a:t>
            </a:r>
            <a:r>
              <a:rPr lang="ar-IQ" dirty="0" smtClean="0">
                <a:cs typeface="+mj-cs"/>
              </a:rPr>
              <a:t>وما </a:t>
            </a:r>
            <a:r>
              <a:rPr lang="ar-IQ" dirty="0">
                <a:cs typeface="+mj-cs"/>
              </a:rPr>
              <a:t>نجم عنه </a:t>
            </a:r>
            <a:r>
              <a:rPr lang="ar-IQ" dirty="0" smtClean="0">
                <a:cs typeface="+mj-cs"/>
              </a:rPr>
              <a:t>من </a:t>
            </a:r>
            <a:r>
              <a:rPr lang="ar-IQ" dirty="0">
                <a:cs typeface="+mj-cs"/>
              </a:rPr>
              <a:t>استغناء عن ايدي عاملة كثيرة في قطاع الانتاج فقد تحولت هذه القوى الى </a:t>
            </a:r>
            <a:r>
              <a:rPr lang="ar-IQ" dirty="0" smtClean="0">
                <a:cs typeface="+mj-cs"/>
              </a:rPr>
              <a:t>العمل </a:t>
            </a:r>
            <a:r>
              <a:rPr lang="ar-IQ" dirty="0">
                <a:cs typeface="+mj-cs"/>
              </a:rPr>
              <a:t>في النشاط </a:t>
            </a:r>
            <a:r>
              <a:rPr lang="ar-IQ" dirty="0" smtClean="0">
                <a:cs typeface="+mj-cs"/>
              </a:rPr>
              <a:t>التسويقي، نتيجة </a:t>
            </a:r>
            <a:r>
              <a:rPr lang="ar-IQ" dirty="0">
                <a:cs typeface="+mj-cs"/>
              </a:rPr>
              <a:t>لاتساع الاعمال وتنوعها واعتمادها الكبير على العنصر </a:t>
            </a:r>
            <a:br>
              <a:rPr lang="ar-IQ" dirty="0">
                <a:cs typeface="+mj-cs"/>
              </a:rPr>
            </a:br>
            <a:r>
              <a:rPr lang="ar-IQ" dirty="0">
                <a:cs typeface="+mj-cs"/>
              </a:rPr>
              <a:t>البشري </a:t>
            </a:r>
            <a:r>
              <a:rPr lang="ar-IQ" dirty="0" smtClean="0">
                <a:cs typeface="+mj-cs"/>
              </a:rPr>
              <a:t>.</a:t>
            </a:r>
            <a:r>
              <a:rPr lang="ar-IQ" dirty="0">
                <a:cs typeface="+mj-cs"/>
              </a:rPr>
              <a:t/>
            </a:r>
            <a:br>
              <a:rPr lang="ar-IQ" dirty="0">
                <a:cs typeface="+mj-cs"/>
              </a:rPr>
            </a:br>
            <a:r>
              <a:rPr lang="ar-IQ" b="1" dirty="0">
                <a:cs typeface="+mj-cs"/>
              </a:rPr>
              <a:t>2- التأثير في الناتج الكلي في الاقتصاد :</a:t>
            </a:r>
            <a:r>
              <a:rPr lang="ar-IQ" dirty="0">
                <a:cs typeface="+mj-cs"/>
              </a:rPr>
              <a:t>تبرز هذه الاهمية من خلال كون التسويق هو الاداة </a:t>
            </a:r>
            <a:br>
              <a:rPr lang="ar-IQ" dirty="0">
                <a:cs typeface="+mj-cs"/>
              </a:rPr>
            </a:br>
            <a:r>
              <a:rPr lang="ar-IQ" dirty="0">
                <a:cs typeface="+mj-cs"/>
              </a:rPr>
              <a:t>الطبيعية والملائمة في ترجمة الخطط والبرامج الانتاجية الموضوعة لعموم الاقتصاد </a:t>
            </a:r>
            <a:r>
              <a:rPr lang="ar-IQ" dirty="0" smtClean="0">
                <a:cs typeface="+mj-cs"/>
              </a:rPr>
              <a:t>الكلي  </a:t>
            </a:r>
            <a:r>
              <a:rPr lang="ar-IQ" dirty="0">
                <a:cs typeface="+mj-cs"/>
              </a:rPr>
              <a:t>الى </a:t>
            </a:r>
            <a:r>
              <a:rPr lang="ar-IQ" dirty="0" smtClean="0">
                <a:cs typeface="+mj-cs"/>
              </a:rPr>
              <a:t>واقع ملموس </a:t>
            </a:r>
            <a:r>
              <a:rPr lang="ar-IQ" dirty="0" smtClean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16675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611560" y="1700808"/>
            <a:ext cx="8229600" cy="504056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marL="0" indent="0" algn="just">
              <a:lnSpc>
                <a:spcPct val="150000"/>
              </a:lnSpc>
              <a:buClr>
                <a:srgbClr val="000099"/>
              </a:buClr>
              <a:buNone/>
            </a:pPr>
            <a:r>
              <a:rPr lang="ar-IQ" b="1" dirty="0">
                <a:solidFill>
                  <a:schemeClr val="tx1"/>
                </a:solidFill>
                <a:cs typeface="+mj-cs"/>
              </a:rPr>
              <a:t>3- اسهام التسويق في تنمية الاقتصاد الكلي : </a:t>
            </a:r>
            <a:r>
              <a:rPr lang="ar-IQ" dirty="0">
                <a:solidFill>
                  <a:schemeClr val="tx1"/>
                </a:solidFill>
                <a:cs typeface="+mj-cs"/>
              </a:rPr>
              <a:t>الارباح المتحققة من تسويق المنتجات وبيعها </a:t>
            </a:r>
            <a:br>
              <a:rPr lang="ar-IQ" dirty="0">
                <a:solidFill>
                  <a:schemeClr val="tx1"/>
                </a:solidFill>
                <a:cs typeface="+mj-cs"/>
              </a:rPr>
            </a:br>
            <a:r>
              <a:rPr lang="ar-IQ" dirty="0">
                <a:solidFill>
                  <a:schemeClr val="tx1"/>
                </a:solidFill>
                <a:cs typeface="+mj-cs"/>
              </a:rPr>
              <a:t>يمكن ان يسهم في تطوير منتجات جديدة او ادخال تكنولوجيا جديدة فأصبح من الممكن ان </a:t>
            </a:r>
            <a:br>
              <a:rPr lang="ar-IQ" dirty="0">
                <a:solidFill>
                  <a:schemeClr val="tx1"/>
                </a:solidFill>
                <a:cs typeface="+mj-cs"/>
              </a:rPr>
            </a:br>
            <a:r>
              <a:rPr lang="ar-IQ" dirty="0">
                <a:solidFill>
                  <a:schemeClr val="tx1"/>
                </a:solidFill>
                <a:cs typeface="+mj-cs"/>
              </a:rPr>
              <a:t>نشاهد في الاسواق </a:t>
            </a:r>
            <a:r>
              <a:rPr lang="ar-IQ" dirty="0" smtClean="0">
                <a:solidFill>
                  <a:schemeClr val="tx1"/>
                </a:solidFill>
                <a:cs typeface="+mj-cs"/>
              </a:rPr>
              <a:t>المحلية منتجات اجنبية </a:t>
            </a:r>
            <a:r>
              <a:rPr lang="ar-IQ" dirty="0">
                <a:solidFill>
                  <a:schemeClr val="tx1"/>
                </a:solidFill>
                <a:cs typeface="+mj-cs"/>
              </a:rPr>
              <a:t>اصبحت لها صفة </a:t>
            </a:r>
            <a:r>
              <a:rPr lang="ar-IQ" dirty="0" smtClean="0">
                <a:solidFill>
                  <a:schemeClr val="tx1"/>
                </a:solidFill>
                <a:cs typeface="+mj-cs"/>
              </a:rPr>
              <a:t>العالمية .</a:t>
            </a:r>
          </a:p>
          <a:p>
            <a:pPr marL="0" indent="0" algn="just">
              <a:lnSpc>
                <a:spcPct val="150000"/>
              </a:lnSpc>
              <a:buClr>
                <a:srgbClr val="000099"/>
              </a:buClr>
              <a:buNone/>
            </a:pPr>
            <a:r>
              <a:rPr lang="ar-IQ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>
                <a:solidFill>
                  <a:schemeClr val="tx1"/>
                </a:solidFill>
                <a:cs typeface="+mj-cs"/>
              </a:rPr>
              <a:t/>
            </a:r>
            <a:br>
              <a:rPr lang="ar-IQ" dirty="0">
                <a:solidFill>
                  <a:schemeClr val="tx1"/>
                </a:solidFill>
                <a:cs typeface="+mj-cs"/>
              </a:rPr>
            </a:br>
            <a:r>
              <a:rPr lang="ar-IQ" b="1" dirty="0">
                <a:solidFill>
                  <a:schemeClr val="tx1"/>
                </a:solidFill>
                <a:cs typeface="+mj-cs"/>
              </a:rPr>
              <a:t>4- التكاليف التسويقية : </a:t>
            </a:r>
            <a:r>
              <a:rPr lang="ar-IQ" dirty="0">
                <a:solidFill>
                  <a:schemeClr val="tx1"/>
                </a:solidFill>
                <a:cs typeface="+mj-cs"/>
              </a:rPr>
              <a:t>العديد من الانشطة التسويقية التي تنفذ بأتجاه تحقيق رضا المستهلك </a:t>
            </a:r>
            <a:br>
              <a:rPr lang="ar-IQ" dirty="0">
                <a:solidFill>
                  <a:schemeClr val="tx1"/>
                </a:solidFill>
                <a:cs typeface="+mj-cs"/>
              </a:rPr>
            </a:br>
            <a:r>
              <a:rPr lang="ar-IQ" dirty="0">
                <a:solidFill>
                  <a:schemeClr val="tx1"/>
                </a:solidFill>
                <a:cs typeface="+mj-cs"/>
              </a:rPr>
              <a:t>واشباع حاجاته ورغباته ينجم عنها كلف كثيرة وتصل هذه الكلف في كثير من الاحيان الى 50</a:t>
            </a:r>
            <a:br>
              <a:rPr lang="ar-IQ" dirty="0">
                <a:solidFill>
                  <a:schemeClr val="tx1"/>
                </a:solidFill>
                <a:cs typeface="+mj-cs"/>
              </a:rPr>
            </a:br>
            <a:r>
              <a:rPr lang="ar-IQ" dirty="0">
                <a:solidFill>
                  <a:schemeClr val="tx1"/>
                </a:solidFill>
                <a:cs typeface="+mj-cs"/>
              </a:rPr>
              <a:t>% من قيمة البضاعة </a:t>
            </a:r>
            <a:r>
              <a:rPr lang="ar-IQ" dirty="0" smtClean="0">
                <a:solidFill>
                  <a:schemeClr val="tx1"/>
                </a:solidFill>
                <a:cs typeface="+mj-cs"/>
              </a:rPr>
              <a:t>المباعة .</a:t>
            </a:r>
          </a:p>
          <a:p>
            <a:pPr marL="0" indent="0" algn="just">
              <a:lnSpc>
                <a:spcPct val="150000"/>
              </a:lnSpc>
              <a:buClr>
                <a:srgbClr val="000099"/>
              </a:buClr>
              <a:buNone/>
            </a:pPr>
            <a:r>
              <a:rPr lang="ar-IQ" dirty="0"/>
              <a:t/>
            </a:r>
            <a:br>
              <a:rPr lang="ar-IQ" dirty="0"/>
            </a:br>
            <a:endParaRPr lang="ar-IQ" sz="1900" b="1" dirty="0">
              <a:solidFill>
                <a:schemeClr val="tx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Simplified Arabic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775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83412"/>
            <a:ext cx="8229600" cy="4813939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ar-IQ" sz="2400" dirty="0"/>
              <a:t/>
            </a:r>
            <a:br>
              <a:rPr lang="ar-IQ" sz="2400" dirty="0"/>
            </a:br>
            <a:endParaRPr lang="ar-IQ" sz="2400" b="1" dirty="0">
              <a:solidFill>
                <a:srgbClr val="000066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628800"/>
            <a:ext cx="7543800" cy="2088232"/>
          </a:xfrm>
        </p:spPr>
        <p:txBody>
          <a:bodyPr>
            <a:normAutofit/>
          </a:bodyPr>
          <a:lstStyle/>
          <a:p>
            <a:pPr algn="justLow"/>
            <a:r>
              <a:rPr lang="ar-IQ" sz="2200" b="1" dirty="0" smtClean="0"/>
              <a:t>5- </a:t>
            </a:r>
            <a:r>
              <a:rPr lang="ar-IQ" sz="2200" b="1" dirty="0"/>
              <a:t>تغيير نمط الحياة للافراد : </a:t>
            </a:r>
            <a:r>
              <a:rPr lang="ar-IQ" sz="2200" dirty="0"/>
              <a:t>يسهم التسويق في احداث تغيير اجتماعي وسلوكي في افراد </a:t>
            </a:r>
            <a:br>
              <a:rPr lang="ar-IQ" sz="2200" dirty="0"/>
            </a:br>
            <a:r>
              <a:rPr lang="ar-IQ" sz="2200" dirty="0"/>
              <a:t>المجتمع وذلك بما يمكن ان يقدمه من سلع جديدة ومطورة تساهم الى حد كبير في تغيير النمط </a:t>
            </a:r>
            <a:r>
              <a:rPr lang="ar-IQ" sz="2200" dirty="0" smtClean="0"/>
              <a:t>الحياتي للافراد .</a:t>
            </a:r>
            <a:br>
              <a:rPr lang="ar-IQ" sz="2200" dirty="0" smtClean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36320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5589240"/>
            <a:ext cx="8229600" cy="180020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ar-IQ" sz="6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شكراً لحسن استماعكم واصغائكم</a:t>
            </a:r>
            <a:r>
              <a:rPr lang="ar-IQ" sz="5400" b="1" i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0099"/>
                </a:solidFill>
                <a:effectLst>
                  <a:glow rad="63500">
                    <a:srgbClr val="99FF66"/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PT Bold Heading" pitchFamily="2" charset="-78"/>
              </a:rPr>
              <a:t/>
            </a:r>
            <a:br>
              <a:rPr lang="ar-IQ" sz="5400" b="1" i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0099"/>
                </a:solidFill>
                <a:effectLst>
                  <a:glow rad="63500">
                    <a:srgbClr val="99FF66"/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PT Bold Heading" pitchFamily="2" charset="-78"/>
              </a:rPr>
            </a:br>
            <a:endParaRPr lang="ar-IQ" sz="4800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>
                <a:glow rad="63500">
                  <a:srgbClr val="99FF66"/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9024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1473</TotalTime>
  <Words>154</Words>
  <Application>Microsoft Office PowerPoint</Application>
  <PresentationFormat>On-screen Show (4:3)</PresentationFormat>
  <Paragraphs>31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Angsana New</vt:lpstr>
      <vt:lpstr>Arial</vt:lpstr>
      <vt:lpstr>Calibri</vt:lpstr>
      <vt:lpstr>Calibri Light</vt:lpstr>
      <vt:lpstr>PT Bold Heading</vt:lpstr>
      <vt:lpstr>Simplified Arabic</vt:lpstr>
      <vt:lpstr>Times New Roman</vt:lpstr>
      <vt:lpstr>Times New Roman (Arabic)</vt:lpstr>
      <vt:lpstr>Retrospect</vt:lpstr>
      <vt:lpstr>عنوان المحاضرة  اخلاقيات التسويق</vt:lpstr>
      <vt:lpstr>اهداف المحاضرة :</vt:lpstr>
      <vt:lpstr>مفهوم اخلاقيات التسويق </vt:lpstr>
      <vt:lpstr>PowerPoint Presentation</vt:lpstr>
      <vt:lpstr>PowerPoint Presentation</vt:lpstr>
      <vt:lpstr>PowerPoint Presentation</vt:lpstr>
      <vt:lpstr>5- تغيير نمط الحياة للافراد : يسهم التسويق في احداث تغيير اجتماعي وسلوكي في افراد  المجتمع وذلك بما يمكن ان يقدمه من سلع جديدة ومطورة تساهم الى حد كبير في تغيير النمط الحياتي للافراد . </vt:lpstr>
      <vt:lpstr>شكراً لحسن استماعكم واصغائكم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Farooq Al-wendawy</dc:creator>
  <cp:lastModifiedBy>Sabir</cp:lastModifiedBy>
  <cp:revision>125</cp:revision>
  <cp:lastPrinted>2016-02-27T22:24:22Z</cp:lastPrinted>
  <dcterms:created xsi:type="dcterms:W3CDTF">2016-02-19T18:55:48Z</dcterms:created>
  <dcterms:modified xsi:type="dcterms:W3CDTF">2022-11-23T11:13:34Z</dcterms:modified>
</cp:coreProperties>
</file>