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11/1/2023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1331913" y="2565400"/>
            <a:ext cx="6264275"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ar-SA" altLang="zh-CN" sz="8000" b="1">
                <a:solidFill>
                  <a:srgbClr val="0000FF"/>
                </a:solidFill>
              </a:rPr>
              <a:t>المحاضرة الرابعة</a:t>
            </a:r>
          </a:p>
        </p:txBody>
      </p:sp>
    </p:spTree>
    <p:extLst>
      <p:ext uri="{BB962C8B-B14F-4D97-AF65-F5344CB8AC3E}">
        <p14:creationId xmlns:p14="http://schemas.microsoft.com/office/powerpoint/2010/main" val="414085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2163" y="1206500"/>
            <a:ext cx="7559675" cy="4445000"/>
          </a:xfrm>
          <a:prstGeom prst="rect">
            <a:avLst/>
          </a:prstGeom>
        </p:spPr>
        <p:txBody>
          <a:bodyPr>
            <a:spAutoFit/>
          </a:bodyPr>
          <a:ls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a:lstStyle>
          <a:p>
            <a:pPr algn="ctr" rtl="1">
              <a:defRPr/>
            </a:pPr>
            <a:r>
              <a:rPr lang="ar-EG" altLang="zh-CN" sz="6600" b="1" cap="all" spc="300" dirty="0">
                <a:solidFill>
                  <a:srgbClr val="7030A0"/>
                </a:solidFill>
                <a:latin typeface="Garamond"/>
                <a:cs typeface="Times New Roman"/>
              </a:rPr>
              <a:t>محاضرات في </a:t>
            </a:r>
            <a:br>
              <a:rPr lang="ar-EG" altLang="zh-CN" sz="6600" b="1" cap="all" spc="300" dirty="0">
                <a:solidFill>
                  <a:srgbClr val="7030A0"/>
                </a:solidFill>
                <a:latin typeface="Garamond"/>
                <a:cs typeface="Times New Roman"/>
              </a:rPr>
            </a:br>
            <a:r>
              <a:rPr lang="ar-SA" altLang="zh-CN" sz="6600" b="1" cap="all" spc="300" dirty="0">
                <a:solidFill>
                  <a:srgbClr val="7030A0"/>
                </a:solidFill>
                <a:latin typeface="Garamond"/>
                <a:cs typeface="Times New Roman"/>
              </a:rPr>
              <a:t>التأمين وادارة </a:t>
            </a:r>
            <a:r>
              <a:rPr lang="ar-SA" altLang="zh-CN" sz="6600" b="1" cap="all" spc="300" dirty="0" smtClean="0">
                <a:solidFill>
                  <a:srgbClr val="7030A0"/>
                </a:solidFill>
                <a:latin typeface="Garamond"/>
                <a:cs typeface="Times New Roman"/>
              </a:rPr>
              <a:t>الخطر</a:t>
            </a:r>
            <a:endParaRPr lang="en-US" sz="6600" b="1" cap="all" spc="300" dirty="0" smtClean="0">
              <a:solidFill>
                <a:srgbClr val="7030A0"/>
              </a:solidFill>
              <a:latin typeface="Garamond"/>
              <a:cs typeface="Times New Roman"/>
            </a:endParaRPr>
          </a:p>
          <a:p>
            <a:pPr algn="ctr" fontAlgn="auto">
              <a:lnSpc>
                <a:spcPct val="80000"/>
              </a:lnSpc>
              <a:spcBef>
                <a:spcPct val="20000"/>
              </a:spcBef>
              <a:spcAft>
                <a:spcPts val="0"/>
              </a:spcAft>
              <a:defRPr/>
            </a:pPr>
            <a:endParaRPr lang="en-US" altLang="zh-CN" sz="2600" b="1" dirty="0" smtClean="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smtClean="0">
                <a:solidFill>
                  <a:srgbClr val="FF0000"/>
                </a:solidFill>
                <a:latin typeface="Garamond"/>
                <a:cs typeface="Times New Roman"/>
              </a:rPr>
              <a:t>اعداد </a:t>
            </a:r>
            <a:r>
              <a:rPr lang="ar-SA" altLang="zh-CN" sz="2600" b="1" dirty="0">
                <a:solidFill>
                  <a:srgbClr val="FF0000"/>
                </a:solidFill>
                <a:latin typeface="Garamond"/>
                <a:cs typeface="Times New Roman"/>
              </a:rPr>
              <a:t>ال</a:t>
            </a:r>
            <a:r>
              <a:rPr lang="ar-EG" altLang="zh-CN" sz="2600" b="1" dirty="0">
                <a:solidFill>
                  <a:srgbClr val="FF0000"/>
                </a:solidFill>
                <a:latin typeface="Garamond"/>
                <a:cs typeface="Times New Roman"/>
              </a:rPr>
              <a:t>دكتور</a:t>
            </a:r>
            <a:r>
              <a:rPr lang="ar-SA" altLang="zh-CN" sz="2600" b="1" dirty="0">
                <a:solidFill>
                  <a:srgbClr val="FF0000"/>
                </a:solidFill>
                <a:latin typeface="Garamond"/>
                <a:cs typeface="Times New Roman"/>
              </a:rPr>
              <a:t>ة</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SA" altLang="zh-CN" sz="2600" b="1" dirty="0">
                <a:solidFill>
                  <a:srgbClr val="FF0000"/>
                </a:solidFill>
                <a:latin typeface="Garamond"/>
                <a:cs typeface="Times New Roman"/>
              </a:rPr>
              <a:t>هنادي صكر مكطوف</a:t>
            </a:r>
            <a:endParaRPr lang="ar-EG" altLang="zh-CN" sz="2600" b="1" dirty="0">
              <a:solidFill>
                <a:srgbClr val="FF0000"/>
              </a:solidFill>
              <a:latin typeface="Garamond"/>
              <a:cs typeface="Times New Roman"/>
            </a:endParaRPr>
          </a:p>
          <a:p>
            <a:pPr algn="ctr" fontAlgn="auto">
              <a:lnSpc>
                <a:spcPct val="80000"/>
              </a:lnSpc>
              <a:spcBef>
                <a:spcPct val="20000"/>
              </a:spcBef>
              <a:spcAft>
                <a:spcPts val="0"/>
              </a:spcAft>
              <a:defRPr/>
            </a:pPr>
            <a:r>
              <a:rPr lang="ar-EG" altLang="zh-CN" sz="2600" b="1" dirty="0">
                <a:solidFill>
                  <a:prstClr val="black"/>
                </a:solidFill>
                <a:latin typeface="Garamond"/>
                <a:cs typeface="Times New Roman"/>
              </a:rPr>
              <a:t>كلية </a:t>
            </a:r>
            <a:r>
              <a:rPr lang="ar-SA" altLang="zh-CN" sz="2600" b="1" dirty="0">
                <a:solidFill>
                  <a:prstClr val="black"/>
                </a:solidFill>
                <a:latin typeface="Garamond"/>
                <a:cs typeface="Times New Roman"/>
              </a:rPr>
              <a:t>الادارة والاقتصاد – جامعة بغداد – قسم ادارة الاعمال</a:t>
            </a:r>
            <a:r>
              <a:rPr lang="ar-IQ" altLang="zh-CN" sz="2600" b="1" dirty="0">
                <a:solidFill>
                  <a:prstClr val="black"/>
                </a:solidFill>
                <a:latin typeface="Garamond"/>
                <a:cs typeface="Times New Roman"/>
              </a:rPr>
              <a:t>- المرحلة الرابعة</a:t>
            </a:r>
          </a:p>
          <a:p>
            <a:pPr algn="ctr" fontAlgn="auto">
              <a:lnSpc>
                <a:spcPct val="80000"/>
              </a:lnSpc>
              <a:spcBef>
                <a:spcPct val="20000"/>
              </a:spcBef>
              <a:spcAft>
                <a:spcPts val="0"/>
              </a:spcAft>
              <a:defRPr/>
            </a:pPr>
            <a:r>
              <a:rPr lang="ar-IQ" sz="2600" b="1" dirty="0">
                <a:solidFill>
                  <a:srgbClr val="FF0000"/>
                </a:solidFill>
                <a:latin typeface="Garamond"/>
                <a:ea typeface="SimSun" pitchFamily="2" charset="-122"/>
                <a:cs typeface="Times New Roman"/>
              </a:rPr>
              <a:t>العام الدراسي </a:t>
            </a:r>
            <a:r>
              <a:rPr lang="ar-IQ" sz="2600" b="1" dirty="0" smtClean="0">
                <a:solidFill>
                  <a:srgbClr val="FF0000"/>
                </a:solidFill>
                <a:latin typeface="Garamond"/>
                <a:ea typeface="SimSun" pitchFamily="2" charset="-122"/>
                <a:cs typeface="Times New Roman"/>
              </a:rPr>
              <a:t>2022-2023</a:t>
            </a:r>
            <a:endParaRPr lang="en-US" sz="2600" b="1" dirty="0">
              <a:solidFill>
                <a:srgbClr val="FF0000"/>
              </a:solidFill>
              <a:latin typeface="Garamond"/>
              <a:ea typeface="SimSun" pitchFamily="2" charset="-122"/>
              <a:cs typeface="+mn-cs"/>
            </a:endParaRPr>
          </a:p>
        </p:txBody>
      </p:sp>
    </p:spTree>
    <p:extLst>
      <p:ext uri="{BB962C8B-B14F-4D97-AF65-F5344CB8AC3E}">
        <p14:creationId xmlns:p14="http://schemas.microsoft.com/office/powerpoint/2010/main" val="1027588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مستطيل 1"/>
          <p:cNvSpPr>
            <a:spLocks noChangeArrowheads="1"/>
          </p:cNvSpPr>
          <p:nvPr/>
        </p:nvSpPr>
        <p:spPr bwMode="auto">
          <a:xfrm>
            <a:off x="1441450" y="2112963"/>
            <a:ext cx="6357938"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endParaRPr lang="ar-SA" altLang="zh-CN" sz="6000" b="1"/>
          </a:p>
          <a:p>
            <a:pPr algn="ctr" rtl="1"/>
            <a:r>
              <a:rPr lang="ar-SA" sz="6000" b="1">
                <a:solidFill>
                  <a:srgbClr val="0000FF"/>
                </a:solidFill>
              </a:rPr>
              <a:t>مق</a:t>
            </a:r>
            <a:r>
              <a:rPr lang="ar-IQ" sz="6000" b="1">
                <a:solidFill>
                  <a:srgbClr val="0000FF"/>
                </a:solidFill>
              </a:rPr>
              <a:t>ـــــ</a:t>
            </a:r>
            <a:r>
              <a:rPr lang="ar-SA" sz="6000" b="1">
                <a:solidFill>
                  <a:srgbClr val="0000FF"/>
                </a:solidFill>
              </a:rPr>
              <a:t>ايي</a:t>
            </a:r>
            <a:r>
              <a:rPr lang="ar-IQ" sz="6000" b="1">
                <a:solidFill>
                  <a:srgbClr val="0000FF"/>
                </a:solidFill>
              </a:rPr>
              <a:t>ـــ</a:t>
            </a:r>
            <a:r>
              <a:rPr lang="ar-SA" sz="6000" b="1">
                <a:solidFill>
                  <a:srgbClr val="0000FF"/>
                </a:solidFill>
              </a:rPr>
              <a:t>س الخط</a:t>
            </a:r>
            <a:r>
              <a:rPr lang="ar-IQ" sz="6000" b="1">
                <a:solidFill>
                  <a:srgbClr val="0000FF"/>
                </a:solidFill>
              </a:rPr>
              <a:t>ـــ</a:t>
            </a:r>
            <a:r>
              <a:rPr lang="ar-SA" sz="6000" b="1">
                <a:solidFill>
                  <a:srgbClr val="0000FF"/>
                </a:solidFill>
              </a:rPr>
              <a:t>ر</a:t>
            </a:r>
          </a:p>
        </p:txBody>
      </p:sp>
    </p:spTree>
    <p:extLst>
      <p:ext uri="{BB962C8B-B14F-4D97-AF65-F5344CB8AC3E}">
        <p14:creationId xmlns:p14="http://schemas.microsoft.com/office/powerpoint/2010/main" val="36394488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4294967295"/>
          </p:nvPr>
        </p:nvSpPr>
        <p:spPr>
          <a:xfrm>
            <a:off x="0" y="1052513"/>
            <a:ext cx="7129463" cy="4464050"/>
          </a:xfrm>
        </p:spPr>
        <p:txBody>
          <a:bodyPr>
            <a:normAutofit/>
          </a:bodyPr>
          <a:lstStyle/>
          <a:p>
            <a:pPr marL="0" indent="-273050" algn="r" rtl="1" eaLnBrk="1" hangingPunct="1">
              <a:lnSpc>
                <a:spcPct val="90000"/>
              </a:lnSpc>
              <a:buFont typeface="Arial" charset="0"/>
              <a:buNone/>
            </a:pPr>
            <a:r>
              <a:rPr lang="ar-SA" altLang="zh-CN" sz="2400" b="1" smtClean="0">
                <a:solidFill>
                  <a:srgbClr val="FF0000"/>
                </a:solidFill>
              </a:rPr>
              <a:t> </a:t>
            </a:r>
            <a:r>
              <a:rPr lang="ar-SA" altLang="zh-CN" sz="2800" b="1" smtClean="0">
                <a:solidFill>
                  <a:srgbClr val="FF0000"/>
                </a:solidFill>
              </a:rPr>
              <a:t> 1</a:t>
            </a:r>
            <a:r>
              <a:rPr lang="ar-EG" altLang="zh-CN" sz="2800" b="1" smtClean="0">
                <a:solidFill>
                  <a:srgbClr val="FF0000"/>
                </a:solidFill>
              </a:rPr>
              <a:t> ـ درجة الخطر</a:t>
            </a:r>
            <a:endParaRPr lang="ar-SA" altLang="zh-CN" sz="2800" b="1" smtClean="0">
              <a:solidFill>
                <a:srgbClr val="FF0000"/>
              </a:solidFill>
            </a:endParaRPr>
          </a:p>
          <a:p>
            <a:pPr marL="0" indent="-273050" algn="r" rtl="1" eaLnBrk="1" hangingPunct="1">
              <a:lnSpc>
                <a:spcPct val="90000"/>
              </a:lnSpc>
              <a:buFont typeface="Arial" charset="0"/>
              <a:buNone/>
            </a:pPr>
            <a:endParaRPr lang="ar-EG" altLang="zh-CN" sz="2400" b="1" smtClean="0"/>
          </a:p>
          <a:p>
            <a:pPr marL="0" indent="-273050" algn="r" rtl="1" eaLnBrk="1" hangingPunct="1">
              <a:lnSpc>
                <a:spcPct val="100000"/>
              </a:lnSpc>
              <a:buFont typeface="Arial" charset="0"/>
              <a:buChar char="•"/>
            </a:pPr>
            <a:r>
              <a:rPr lang="ar-EG" altLang="zh-CN" sz="2800" b="1" smtClean="0"/>
              <a:t>تختلف درجة الخطر من حالة الأخرى ومن شخص لآخر. من الواضح أنه ليس هناك مقاييس مادية ملموسة لقياس درجة الخطورة التي هي درجة عدم التأكد أو الشك، حيث إنها تحتاج مقاييس معنوية مشابهة للخطر نفسه. فالشخص عندما يقتنع بقرار معين ويقرر اتخاذ إنما يكون ذلك بناء على حالة نفسية معينة وشعور معين بأن درجة الخطورة أقل ما يمكن بالنسبة لقراره والعكس صحيح.</a:t>
            </a:r>
            <a:endParaRPr lang="en-US" altLang="zh-CN" sz="2800" b="1" smtClean="0">
              <a:cs typeface="Times New Roman" pitchFamily="18" charset="0"/>
            </a:endParaRPr>
          </a:p>
        </p:txBody>
      </p:sp>
    </p:spTree>
    <p:extLst>
      <p:ext uri="{BB962C8B-B14F-4D97-AF65-F5344CB8AC3E}">
        <p14:creationId xmlns:p14="http://schemas.microsoft.com/office/powerpoint/2010/main" val="38738811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1116013" y="1831975"/>
            <a:ext cx="6696075" cy="319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indent="-273050" algn="r" rtl="1">
              <a:lnSpc>
                <a:spcPct val="90000"/>
              </a:lnSpc>
              <a:spcBef>
                <a:spcPct val="20000"/>
              </a:spcBef>
              <a:buFont typeface="Arial" charset="0"/>
              <a:buChar char="•"/>
            </a:pPr>
            <a:r>
              <a:rPr lang="ar-EG" altLang="zh-CN" sz="3200" b="1">
                <a:solidFill>
                  <a:srgbClr val="0000FF"/>
                </a:solidFill>
                <a:latin typeface="Arial" charset="0"/>
              </a:rPr>
              <a:t>حساب درجة الخطر حساباً كمياً ليس ممكناً إلا إذا وجدت مقاييس معنوية وقد بذلت محاولات عديدة لقياس درجة الخطورة، إلا أن النتيجة النهائية التي وصل إليها البعض هي تحديد حدود عليا وحدود دنيا لدرجة الخطر، والمقاييس المعنوية لحساب درجة الخطر تخرج عن نطاق المقرر الحالي</a:t>
            </a:r>
            <a:r>
              <a:rPr lang="es-ES_tradnl" altLang="zh-CN" sz="3200" b="1">
                <a:solidFill>
                  <a:srgbClr val="0000FF"/>
                </a:solidFill>
                <a:latin typeface="Arial" charset="0"/>
              </a:rPr>
              <a:t>.</a:t>
            </a:r>
            <a:r>
              <a:rPr lang="en-US" altLang="zh-CN" sz="3200" b="1">
                <a:solidFill>
                  <a:srgbClr val="0000FF"/>
                </a:solidFill>
                <a:latin typeface="Arial" charset="0"/>
              </a:rPr>
              <a:t> </a:t>
            </a:r>
            <a:endParaRPr lang="en-US" sz="3200" b="1">
              <a:solidFill>
                <a:srgbClr val="0000FF"/>
              </a:solidFill>
              <a:latin typeface="Arial" charset="0"/>
            </a:endParaRPr>
          </a:p>
        </p:txBody>
      </p:sp>
    </p:spTree>
    <p:extLst>
      <p:ext uri="{BB962C8B-B14F-4D97-AF65-F5344CB8AC3E}">
        <p14:creationId xmlns:p14="http://schemas.microsoft.com/office/powerpoint/2010/main" val="1924760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4294967295"/>
          </p:nvPr>
        </p:nvSpPr>
        <p:spPr>
          <a:xfrm>
            <a:off x="0" y="1196975"/>
            <a:ext cx="7129463" cy="4392613"/>
          </a:xfrm>
        </p:spPr>
        <p:txBody>
          <a:bodyPr rtlCol="1">
            <a:normAutofit/>
          </a:bodyPr>
          <a:lstStyle/>
          <a:p>
            <a:pPr marL="0" indent="-274320" algn="r" rtl="1" eaLnBrk="1" fontAlgn="auto" hangingPunct="1">
              <a:spcAft>
                <a:spcPts val="0"/>
              </a:spcAft>
              <a:buFont typeface="Arial" pitchFamily="34" charset="0"/>
              <a:buNone/>
              <a:defRPr/>
            </a:pPr>
            <a:r>
              <a:rPr lang="ar-SA" altLang="zh-CN" sz="2800" b="1" dirty="0">
                <a:solidFill>
                  <a:srgbClr val="FF0000"/>
                </a:solidFill>
                <a:latin typeface="Arial" pitchFamily="34" charset="0"/>
                <a:cs typeface="Arial" pitchFamily="34" charset="0"/>
              </a:rPr>
              <a:t> </a:t>
            </a:r>
            <a:r>
              <a:rPr lang="ar-SA" altLang="zh-CN" sz="2800" b="1" dirty="0" smtClean="0">
                <a:solidFill>
                  <a:srgbClr val="FF0000"/>
                </a:solidFill>
                <a:latin typeface="Arial" pitchFamily="34" charset="0"/>
                <a:cs typeface="Arial" pitchFamily="34" charset="0"/>
              </a:rPr>
              <a:t>  2</a:t>
            </a:r>
            <a:r>
              <a:rPr lang="ar-EG" altLang="zh-CN" sz="2800" b="1" dirty="0" smtClean="0">
                <a:solidFill>
                  <a:srgbClr val="FF0000"/>
                </a:solidFill>
                <a:latin typeface="Arial" pitchFamily="34" charset="0"/>
                <a:cs typeface="Arial" pitchFamily="34" charset="0"/>
              </a:rPr>
              <a:t> ـ احتمال الخسارة</a:t>
            </a:r>
            <a:endParaRPr lang="ar-EG" altLang="zh-CN" sz="2800" dirty="0" smtClean="0">
              <a:solidFill>
                <a:srgbClr val="0000FF"/>
              </a:solidFill>
              <a:latin typeface="Arial" pitchFamily="34" charset="0"/>
              <a:cs typeface="Arial" pitchFamily="34" charset="0"/>
            </a:endParaRPr>
          </a:p>
          <a:p>
            <a:pPr marL="0" indent="-274320" algn="r" rtl="1" eaLnBrk="1" fontAlgn="auto" hangingPunct="1">
              <a:spcAft>
                <a:spcPts val="0"/>
              </a:spcAft>
              <a:buFont typeface="Arial" pitchFamily="34" charset="0"/>
              <a:buChar char="•"/>
              <a:defRPr/>
            </a:pPr>
            <a:r>
              <a:rPr lang="ar-EG" altLang="zh-CN" sz="3100" b="1" dirty="0" smtClean="0">
                <a:solidFill>
                  <a:srgbClr val="0000FF"/>
                </a:solidFill>
                <a:latin typeface="Arial" pitchFamily="34" charset="0"/>
                <a:cs typeface="Arial" pitchFamily="34" charset="0"/>
              </a:rPr>
              <a:t>سبق أن ذكرنا أن تحقق الظاهرة الطبيعية ـ وهو ما يسمى بالحادث ـ هو الذي يؤثر مادياً على الأشخاص بشرط أن تلحق بهم من جراء ذلك خسارة مادية.</a:t>
            </a:r>
            <a:endParaRPr lang="ar-EG" altLang="zh-CN" sz="3100" dirty="0" smtClean="0">
              <a:solidFill>
                <a:srgbClr val="0000FF"/>
              </a:solidFill>
              <a:latin typeface="Arial" pitchFamily="34" charset="0"/>
              <a:cs typeface="Arial" pitchFamily="34" charset="0"/>
            </a:endParaRPr>
          </a:p>
          <a:p>
            <a:pPr marL="0" indent="-274320" algn="r" rtl="1" eaLnBrk="1" fontAlgn="auto" hangingPunct="1">
              <a:spcAft>
                <a:spcPts val="0"/>
              </a:spcAft>
              <a:buFont typeface="Arial" pitchFamily="34" charset="0"/>
              <a:buChar char="•"/>
              <a:defRPr/>
            </a:pPr>
            <a:r>
              <a:rPr lang="ar-EG" altLang="zh-CN" sz="3100" b="1" dirty="0" smtClean="0">
                <a:solidFill>
                  <a:srgbClr val="CC0099"/>
                </a:solidFill>
                <a:latin typeface="Arial" pitchFamily="34" charset="0"/>
                <a:cs typeface="Arial" pitchFamily="34" charset="0"/>
              </a:rPr>
              <a:t>احتمال حدوث الحادث وما يترتب عليه من وقوع الخسارة هو مقياس مادي يفيد في تقدير فرص الخسارة المنتظرة، وذلك التقدير يفيد في التعرف على درجة الخطر أو احتمال الخطر</a:t>
            </a:r>
            <a:r>
              <a:rPr lang="ar-EG" altLang="zh-CN" sz="3100" b="1" dirty="0" smtClean="0">
                <a:solidFill>
                  <a:srgbClr val="CC0099"/>
                </a:solidFill>
              </a:rPr>
              <a:t>.</a:t>
            </a:r>
            <a:endParaRPr lang="en-US" sz="3100" b="1" dirty="0" smtClean="0">
              <a:solidFill>
                <a:srgbClr val="CC0099"/>
              </a:solidFill>
            </a:endParaRPr>
          </a:p>
        </p:txBody>
      </p:sp>
    </p:spTree>
    <p:extLst>
      <p:ext uri="{BB962C8B-B14F-4D97-AF65-F5344CB8AC3E}">
        <p14:creationId xmlns:p14="http://schemas.microsoft.com/office/powerpoint/2010/main" val="36146229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sz="half" idx="4294967295"/>
          </p:nvPr>
        </p:nvSpPr>
        <p:spPr>
          <a:xfrm>
            <a:off x="2735263" y="1123950"/>
            <a:ext cx="6408737" cy="2932113"/>
          </a:xfrm>
        </p:spPr>
        <p:txBody>
          <a:bodyPr rtlCol="0">
            <a:normAutofit/>
          </a:bodyPr>
          <a:lstStyle/>
          <a:p>
            <a:pPr marL="0" indent="-274320" algn="r" eaLnBrk="1" fontAlgn="auto" hangingPunct="1">
              <a:spcAft>
                <a:spcPts val="0"/>
              </a:spcAft>
              <a:buFont typeface="Arial" charset="0"/>
              <a:buNone/>
              <a:defRPr/>
            </a:pPr>
            <a:r>
              <a:rPr lang="ar-EG" altLang="zh-CN" sz="2800" b="1" dirty="0" smtClean="0"/>
              <a:t>والأمثلة التالية توضح طرق حساب الخسارة في حالات مختلف</a:t>
            </a:r>
            <a:r>
              <a:rPr lang="ar-SA" altLang="zh-CN" sz="2800" b="1" dirty="0" smtClean="0"/>
              <a:t>ة</a:t>
            </a:r>
          </a:p>
          <a:p>
            <a:pPr marL="0" indent="-274320" algn="r" eaLnBrk="1" fontAlgn="auto" hangingPunct="1">
              <a:spcAft>
                <a:spcPts val="0"/>
              </a:spcAft>
              <a:buFont typeface="Arial" charset="0"/>
              <a:buNone/>
              <a:defRPr/>
            </a:pPr>
            <a:r>
              <a:rPr lang="ar-SA" altLang="zh-CN" sz="2800" b="1" dirty="0" smtClean="0">
                <a:solidFill>
                  <a:srgbClr val="FF0000"/>
                </a:solidFill>
              </a:rPr>
              <a:t> </a:t>
            </a:r>
            <a:r>
              <a:rPr lang="ar-EG" altLang="zh-CN" sz="2800" b="1" dirty="0" smtClean="0">
                <a:solidFill>
                  <a:srgbClr val="FF0000"/>
                </a:solidFill>
              </a:rPr>
              <a:t>مثال (1):</a:t>
            </a:r>
          </a:p>
          <a:p>
            <a:pPr marL="0" indent="-274320" algn="r" rtl="1" eaLnBrk="1" fontAlgn="auto" hangingPunct="1">
              <a:spcAft>
                <a:spcPts val="0"/>
              </a:spcAft>
              <a:defRPr/>
            </a:pPr>
            <a:r>
              <a:rPr lang="ar-EG" altLang="zh-CN" sz="2800" b="1" dirty="0" smtClean="0">
                <a:solidFill>
                  <a:srgbClr val="CC0099"/>
                </a:solidFill>
              </a:rPr>
              <a:t>البيانات التالية يعطي الخسائر الناتجة بسبب الحريق لأحد المصانع خلال خمس سنوات متتالية</a:t>
            </a:r>
            <a:endParaRPr lang="ar-SA" altLang="zh-CN" sz="2800" b="1" dirty="0" smtClean="0">
              <a:solidFill>
                <a:srgbClr val="CC0099"/>
              </a:solidFill>
            </a:endParaRPr>
          </a:p>
          <a:p>
            <a:pPr marL="0" indent="-274320" algn="r" eaLnBrk="1" fontAlgn="auto" hangingPunct="1">
              <a:spcAft>
                <a:spcPts val="0"/>
              </a:spcAft>
              <a:defRPr/>
            </a:pPr>
            <a:endParaRPr lang="en-US" sz="2800" b="1" dirty="0" smtClean="0">
              <a:ea typeface="SimSun" pitchFamily="2" charset="-122"/>
            </a:endParaRPr>
          </a:p>
        </p:txBody>
      </p:sp>
      <p:graphicFrame>
        <p:nvGraphicFramePr>
          <p:cNvPr id="34887" name="Group 71"/>
          <p:cNvGraphicFramePr>
            <a:graphicFrameLocks noGrp="1"/>
          </p:cNvGraphicFramePr>
          <p:nvPr>
            <p:ph sz="half" idx="4294967295"/>
          </p:nvPr>
        </p:nvGraphicFramePr>
        <p:xfrm>
          <a:off x="0" y="4149725"/>
          <a:ext cx="6573838" cy="1465284"/>
        </p:xfrm>
        <a:graphic>
          <a:graphicData uri="http://schemas.openxmlformats.org/drawingml/2006/table">
            <a:tbl>
              <a:tblPr/>
              <a:tblGrid>
                <a:gridCol w="1095418"/>
                <a:gridCol w="1095419"/>
                <a:gridCol w="1096746"/>
                <a:gridCol w="1095418"/>
                <a:gridCol w="1095419"/>
                <a:gridCol w="1095418"/>
              </a:tblGrid>
              <a:tr h="520448">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السنوات</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1999</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2000</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2001</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2002</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2003</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4815">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مقدار الخسارة</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20</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21</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0</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22</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120000"/>
                        <a:buFontTx/>
                        <a:buNone/>
                        <a:tabLst/>
                      </a:pPr>
                      <a:r>
                        <a:rPr kumimoji="0" lang="ar-SA"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rPr>
                        <a:t>17</a:t>
                      </a:r>
                      <a:endParaRPr kumimoji="0" lang="en-US" sz="2800" b="0" i="0" u="none" strike="noStrike" cap="none" normalizeH="0" baseline="0" dirty="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698" marB="4569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9357290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4294967295"/>
          </p:nvPr>
        </p:nvSpPr>
        <p:spPr>
          <a:xfrm>
            <a:off x="0" y="1500188"/>
            <a:ext cx="6399213" cy="3008312"/>
          </a:xfrm>
        </p:spPr>
        <p:txBody>
          <a:bodyPr/>
          <a:lstStyle/>
          <a:p>
            <a:pPr marL="0" indent="-273050" algn="r" rtl="1" eaLnBrk="1" hangingPunct="1"/>
            <a:r>
              <a:rPr lang="ar-EG" altLang="zh-CN" sz="2800" b="1" smtClean="0">
                <a:solidFill>
                  <a:srgbClr val="FF0000"/>
                </a:solidFill>
                <a:latin typeface="Arial" charset="0"/>
                <a:cs typeface="Arial" charset="0"/>
              </a:rPr>
              <a:t>والمطلوب حساب كل من:</a:t>
            </a:r>
          </a:p>
          <a:p>
            <a:pPr marL="0" indent="-273050" algn="r" rtl="1" eaLnBrk="1" hangingPunct="1"/>
            <a:r>
              <a:rPr lang="ar-EG" altLang="zh-CN" sz="2800" b="1" smtClean="0">
                <a:latin typeface="Arial" charset="0"/>
                <a:cs typeface="Arial" charset="0"/>
              </a:rPr>
              <a:t>متوسط الخسارة </a:t>
            </a:r>
            <a:r>
              <a:rPr lang="en-US" altLang="zh-CN" sz="2800" b="1" smtClean="0">
                <a:latin typeface="Arial" charset="0"/>
                <a:cs typeface="Arial" charset="0"/>
              </a:rPr>
              <a:t>""</a:t>
            </a:r>
            <a:r>
              <a:rPr lang="ar-EG" altLang="zh-CN" sz="2800" b="1" smtClean="0">
                <a:latin typeface="Arial" charset="0"/>
                <a:cs typeface="Arial" charset="0"/>
              </a:rPr>
              <a:t> (القيمة المتوقعة للخسارة بالنسبة التالية)</a:t>
            </a:r>
          </a:p>
          <a:p>
            <a:pPr marL="0" indent="-273050" algn="r" rtl="1" eaLnBrk="1" hangingPunct="1"/>
            <a:r>
              <a:rPr lang="ar-EG" altLang="zh-CN" sz="2800" b="1" smtClean="0">
                <a:latin typeface="Arial" charset="0"/>
                <a:cs typeface="Arial" charset="0"/>
              </a:rPr>
              <a:t>الانحراف المعياري للخسارة.</a:t>
            </a:r>
          </a:p>
          <a:p>
            <a:pPr marL="0" indent="-273050" algn="r" rtl="1" eaLnBrk="1" hangingPunct="1"/>
            <a:r>
              <a:rPr lang="ar-EG" altLang="zh-CN" sz="2800" b="1" smtClean="0">
                <a:latin typeface="Arial" charset="0"/>
                <a:cs typeface="Arial" charset="0"/>
              </a:rPr>
              <a:t>معامل الاختلاف للخسارة </a:t>
            </a:r>
            <a:r>
              <a:rPr lang="en-US" altLang="zh-CN" sz="2800" b="1" smtClean="0">
                <a:latin typeface="Arial" charset="0"/>
                <a:cs typeface="Arial" charset="0"/>
              </a:rPr>
              <a:t>C.V</a:t>
            </a:r>
            <a:r>
              <a:rPr lang="ar-EG" altLang="zh-CN" sz="2800" b="1" smtClean="0">
                <a:latin typeface="Arial" charset="0"/>
                <a:cs typeface="Arial" charset="0"/>
              </a:rPr>
              <a:t>.</a:t>
            </a:r>
            <a:endParaRPr lang="en-US" sz="2800" b="1" smtClean="0">
              <a:latin typeface="Arial" charset="0"/>
              <a:cs typeface="Arial" charset="0"/>
            </a:endParaRPr>
          </a:p>
        </p:txBody>
      </p:sp>
    </p:spTree>
    <p:extLst>
      <p:ext uri="{BB962C8B-B14F-4D97-AF65-F5344CB8AC3E}">
        <p14:creationId xmlns:p14="http://schemas.microsoft.com/office/powerpoint/2010/main" val="15831182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TotalTime>
  <Words>261</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Walaa Albader</dc:creator>
  <cp:lastModifiedBy>dalia</cp:lastModifiedBy>
  <cp:revision>9</cp:revision>
  <dcterms:created xsi:type="dcterms:W3CDTF">2006-08-16T00:00:00Z</dcterms:created>
  <dcterms:modified xsi:type="dcterms:W3CDTF">2023-11-01T06:03:36Z</dcterms:modified>
</cp:coreProperties>
</file>