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75" r:id="rId6"/>
    <p:sldId id="262" r:id="rId7"/>
    <p:sldId id="270" r:id="rId8"/>
    <p:sldId id="276" r:id="rId9"/>
    <p:sldId id="277" r:id="rId10"/>
    <p:sldId id="278" r:id="rId11"/>
    <p:sldId id="267" r:id="rId12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28/06/1444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</a:t>
            </a: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السابعة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6000" b="1" dirty="0" smtClean="0">
                <a:solidFill>
                  <a:srgbClr val="90170A"/>
                </a:solidFill>
              </a:rPr>
              <a:t>استراتيجيات </a:t>
            </a:r>
            <a:r>
              <a:rPr lang="ar-IQ" sz="6000" b="1" dirty="0" smtClean="0">
                <a:solidFill>
                  <a:srgbClr val="90170A"/>
                </a:solidFill>
              </a:rPr>
              <a:t>التسويق</a:t>
            </a:r>
            <a:endParaRPr lang="ar-IQ" sz="60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268760"/>
            <a:ext cx="7543801" cy="460033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ar-IQ" sz="3800" b="1" dirty="0">
                <a:solidFill>
                  <a:schemeClr val="accent1">
                    <a:lumMod val="75000"/>
                  </a:schemeClr>
                </a:solidFill>
              </a:rPr>
              <a:t>الجانب الرقابي </a:t>
            </a:r>
            <a:r>
              <a:rPr lang="ar-IQ" sz="3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ar-IQ" sz="2800" b="1" dirty="0" smtClean="0"/>
          </a:p>
          <a:p>
            <a:pPr>
              <a:lnSpc>
                <a:spcPct val="110000"/>
              </a:lnSpc>
            </a:pPr>
            <a:r>
              <a:rPr lang="ar-IQ" sz="2400" b="1" dirty="0" smtClean="0"/>
              <a:t>مقارنة </a:t>
            </a:r>
            <a:r>
              <a:rPr lang="ar-IQ" sz="2400" b="1" dirty="0"/>
              <a:t>النتائج مع الخطة لتحديد الأنحراف : </a:t>
            </a:r>
            <a:r>
              <a:rPr lang="ar-IQ" sz="2400" dirty="0"/>
              <a:t>توضع الأهداف ضمن أستراتيجية التسويق على </a:t>
            </a:r>
            <a:br>
              <a:rPr lang="ar-IQ" sz="2400" dirty="0"/>
            </a:br>
            <a:r>
              <a:rPr lang="ar-IQ" sz="2400" dirty="0"/>
              <a:t>أمل أن تتحقق في مديات زمنية معينة ولكن واقع الحال عند تنفيذ البرامج التسويقية قد </a:t>
            </a:r>
            <a:r>
              <a:rPr lang="ar-IQ" sz="2400" dirty="0" smtClean="0"/>
              <a:t>يحصـل 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أنحراف أو أختلاف عن الخطة وهو ما يصطلح عليه بالفجوة التخطيطية والتي تمثل </a:t>
            </a:r>
            <a:r>
              <a:rPr lang="ar-IQ" sz="2400" dirty="0" smtClean="0"/>
              <a:t>الفـــــرق 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السالب بين المخطط والتنفيذ ومن هنا فأن أدارة الشركة أو القسم التسويقي يسعى للبحث الدقيق </a:t>
            </a:r>
            <a:br>
              <a:rPr lang="ar-IQ" sz="2400" dirty="0"/>
            </a:br>
            <a:r>
              <a:rPr lang="ar-IQ" sz="2400" dirty="0"/>
              <a:t>عن أسباب هذا الأنحراف ومعالجتها وقد يكون الخطأ ليس بالتنفيذ بل في عدم واقعية </a:t>
            </a:r>
            <a:r>
              <a:rPr lang="ar-IQ" sz="2400" dirty="0" smtClean="0"/>
              <a:t>الأهــداف 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الموضوعة أو المبالغة فيها الى حد كبير وبالتالي أصبح من الصعب </a:t>
            </a:r>
            <a:r>
              <a:rPr lang="ar-IQ" sz="2400" dirty="0" smtClean="0"/>
              <a:t>تنفيذهــــــــــــــــــــــــا </a:t>
            </a:r>
            <a:r>
              <a:rPr lang="ar-IQ" sz="2400" dirty="0"/>
              <a:t>في الواقع </a:t>
            </a:r>
            <a:r>
              <a:rPr lang="ar-IQ" sz="2400" dirty="0" smtClean="0"/>
              <a:t>الميداني.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أتخاذ الفعل لتصحيح الخطأ : </a:t>
            </a:r>
            <a:r>
              <a:rPr lang="ar-IQ" sz="2400" dirty="0"/>
              <a:t>عندما يتم التقييم للبرنامج التسويقي الستراتيجي فأنه قد </a:t>
            </a:r>
            <a:r>
              <a:rPr lang="ar-IQ" sz="2400" dirty="0" smtClean="0"/>
              <a:t>يكــــون 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الأداء المتحقق لم يبلغ المستوى المطلوب وأنه هنالك أخطاء قد حصلت في التنفيذ وهنا </a:t>
            </a:r>
            <a:r>
              <a:rPr lang="ar-IQ" sz="2400" dirty="0" smtClean="0"/>
              <a:t>يكـون 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من الواجب أن تقوم الأدارة التسويقية بأجراء الرقابة الوقائية والتي تحول دون حصول الخطأ </a:t>
            </a:r>
            <a:br>
              <a:rPr lang="ar-IQ" sz="2400" dirty="0"/>
            </a:br>
            <a:r>
              <a:rPr lang="ar-IQ" sz="2400" dirty="0"/>
              <a:t>وقبل وقوعه لكي لا يحدث تأثير سالب وأذا ما حصل الخطأ في الأداء التسويقي فأنه </a:t>
            </a:r>
            <a:r>
              <a:rPr lang="ar-IQ" sz="2400" dirty="0" smtClean="0"/>
              <a:t>لابـــد </a:t>
            </a:r>
            <a:r>
              <a:rPr lang="ar-IQ" sz="2400" dirty="0"/>
              <a:t>أن </a:t>
            </a:r>
            <a:br>
              <a:rPr lang="ar-IQ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53313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400" b="1" dirty="0"/>
              <a:t>اهداف المحاضرة </a:t>
            </a:r>
            <a:r>
              <a:rPr lang="ar-IQ" dirty="0"/>
              <a:t>:</a:t>
            </a:r>
            <a:endParaRPr lang="ar-IQ" sz="4400" b="1" dirty="0">
              <a:ln>
                <a:solidFill>
                  <a:srgbClr val="66FFFF"/>
                </a:solidFill>
              </a:ln>
              <a:solidFill>
                <a:srgbClr val="000099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1.مفهوم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الاستراتيجة 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2.مفهوم </a:t>
            </a:r>
            <a:r>
              <a:rPr lang="ar-IQ" sz="2600" b="1" dirty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استراتيجيات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التسويق .</a:t>
            </a:r>
            <a:endParaRPr lang="ar-IQ" sz="2600" b="1" dirty="0" smtClean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3.خطوات </a:t>
            </a:r>
            <a:r>
              <a:rPr lang="ar-IQ" sz="2600" b="1" dirty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استراتيجيات التسويق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6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184" y="908720"/>
            <a:ext cx="8712968" cy="7943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>
              <a:buClr>
                <a:srgbClr val="000099"/>
              </a:buClr>
            </a:pPr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مفهوم </a:t>
            </a:r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الأستراتيجية</a:t>
            </a:r>
            <a:endParaRPr lang="ar-IQ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36504"/>
          </a:xfrm>
        </p:spPr>
        <p:txBody>
          <a:bodyPr>
            <a:normAutofit fontScale="625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ct val="50000"/>
              </a:spcBef>
            </a:pPr>
            <a:endParaRPr lang="ar-SA" altLang="ar-IQ" sz="2400" b="1" dirty="0" smtClean="0">
              <a:solidFill>
                <a:schemeClr val="tx1"/>
              </a:solidFill>
              <a:cs typeface="+mj-cs"/>
            </a:endParaRP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مفهوم الستراتيجية : هي النماذج الأساسية لتخطيط الأهداف والموارد والعاملين وبما يتوافق مع </a:t>
            </a: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توجه </a:t>
            </a: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المنظمة نحو السوق والمنافسون والعوامل البيئية الأخرى المحيطة بها .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وبشكل عام يمكن القول بأنه مهما أختلفت التعريفات بخصوص الستراتيجية فأنها لابد أن </a:t>
            </a: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تتضمن الاتي: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-أنها </a:t>
            </a: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وسيلة تعتمد من قبل المنظمة للموائمة بين مواردها المتاحة والفرص الحاصلة أو الممكن </a:t>
            </a: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حصولها </a:t>
            </a: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في البيئة الخارجية .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-كونها </a:t>
            </a: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أداة رئيسة لأتخاذ القرارات الهامة والمصيرية في حياة المنظمة وعلى الأمد البعيد .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-تعظيم </a:t>
            </a: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مواردها المتاحة عبر الأستخدام الكفوء لمواجهة أحتياجاتها .</a:t>
            </a:r>
          </a:p>
          <a:p>
            <a:pPr marL="0" indent="0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-تستمد الستراتيجية وجودها من خلال رسالة المنظمة .</a:t>
            </a:r>
            <a:r>
              <a:rPr lang="ar-IQ" dirty="0">
                <a:cs typeface="+mj-cs"/>
              </a:rPr>
              <a:t/>
            </a:r>
            <a:br>
              <a:rPr lang="ar-IQ" dirty="0">
                <a:cs typeface="+mj-cs"/>
              </a:rPr>
            </a:b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9925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     مفهوم استراتيجيات التسويق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800" dirty="0" smtClean="0">
                <a:solidFill>
                  <a:schemeClr val="tx1"/>
                </a:solidFill>
                <a:effectLst>
                  <a:glow rad="63500">
                    <a:srgbClr val="10CF9B">
                      <a:satMod val="175000"/>
                      <a:alpha val="40000"/>
                    </a:srgbClr>
                  </a:glow>
                </a:effectLst>
                <a:latin typeface="Simplified Arabic" pitchFamily="18" charset="-78"/>
                <a:cs typeface="Simplified Arabic" pitchFamily="18" charset="-78"/>
              </a:rPr>
              <a:t>استراتيجية التسويق ستجعل المنظمة اكثر قدرة على مراقبة البيئة وما يحصل بها من تغيرات متسارعة تتعلق بالمنافسون ، المجاميع الأستهلاكية، خيارات الشراء المتاحة امام المستهلكين، تصميم ومستوى جودة المنتج 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effectLst>
                  <a:glow rad="63500">
                    <a:srgbClr val="10CF9B">
                      <a:satMod val="175000"/>
                      <a:alpha val="40000"/>
                    </a:srgbClr>
                  </a:glow>
                </a:effectLst>
                <a:latin typeface="Simplified Arabic" pitchFamily="18" charset="-78"/>
                <a:cs typeface="Simplified Arabic" pitchFamily="18" charset="-78"/>
              </a:rPr>
              <a:t>وقد </a:t>
            </a:r>
            <a:r>
              <a:rPr lang="ar-IQ" sz="3200" b="1" dirty="0" smtClean="0">
                <a:solidFill>
                  <a:schemeClr val="tx1"/>
                </a:solidFill>
                <a:effectLst>
                  <a:glow rad="63500">
                    <a:srgbClr val="10CF9B">
                      <a:satMod val="175000"/>
                      <a:alpha val="40000"/>
                    </a:srgbClr>
                  </a:glow>
                </a:effectLst>
                <a:latin typeface="Rockwell Extra Bold" panose="02060903040505020403" pitchFamily="18" charset="0"/>
                <a:cs typeface="Simplified Arabic" pitchFamily="18" charset="-78"/>
              </a:rPr>
              <a:t>عرفت استراتيجية التسويق </a:t>
            </a:r>
            <a:r>
              <a:rPr lang="ar-IQ" sz="3200" b="1" dirty="0" smtClean="0">
                <a:solidFill>
                  <a:schemeClr val="tx1"/>
                </a:solidFill>
                <a:effectLst>
                  <a:glow rad="63500">
                    <a:srgbClr val="10CF9B">
                      <a:satMod val="175000"/>
                      <a:alpha val="40000"/>
                    </a:srgbClr>
                  </a:glow>
                </a:effectLst>
                <a:latin typeface="Simplified Arabic" pitchFamily="18" charset="-78"/>
                <a:cs typeface="Simplified Arabic" pitchFamily="18" charset="-78"/>
              </a:rPr>
              <a:t>على </a:t>
            </a:r>
            <a:r>
              <a:rPr lang="ar-IQ" sz="2800" dirty="0" smtClean="0">
                <a:solidFill>
                  <a:schemeClr val="tx1"/>
                </a:solidFill>
                <a:effectLst>
                  <a:glow rad="63500">
                    <a:srgbClr val="10CF9B">
                      <a:satMod val="175000"/>
                      <a:alpha val="40000"/>
                    </a:srgbClr>
                  </a:glow>
                </a:effectLst>
                <a:latin typeface="Simplified Arabic" pitchFamily="18" charset="-78"/>
                <a:cs typeface="Simplified Arabic" pitchFamily="18" charset="-78"/>
              </a:rPr>
              <a:t>أنها التخصيص الدقيق لموارد المزيج التسويقي في المنظمة على وفق ماتتطلبه الأسواق المستهدفة .</a:t>
            </a:r>
            <a:endParaRPr lang="ar-IQ" sz="2800" dirty="0" smtClean="0">
              <a:solidFill>
                <a:schemeClr val="tx1"/>
              </a:solidFill>
              <a:effectLst>
                <a:glow rad="63500">
                  <a:srgbClr val="10CF9B">
                    <a:satMod val="175000"/>
                    <a:alpha val="40000"/>
                  </a:srgbClr>
                </a:glo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340768"/>
            <a:ext cx="7543801" cy="4528326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Tx/>
              <a:buChar char="-"/>
            </a:pPr>
            <a:endParaRPr lang="ar-IQ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ar-IQ" b="1" dirty="0" smtClean="0">
                <a:solidFill>
                  <a:schemeClr val="bg2">
                    <a:lumMod val="50000"/>
                  </a:schemeClr>
                </a:solidFill>
              </a:rPr>
              <a:t>استراتيجية 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</a:rPr>
              <a:t>التسويق </a:t>
            </a:r>
            <a:r>
              <a:rPr lang="ar-IQ" b="1" dirty="0"/>
              <a:t>: </a:t>
            </a:r>
            <a:r>
              <a:rPr lang="ar-IQ" sz="2400" dirty="0"/>
              <a:t>هي تطوير لرؤى المنظمة حول </a:t>
            </a:r>
            <a:r>
              <a:rPr lang="ar-IQ" sz="2400" dirty="0" smtClean="0"/>
              <a:t>الأســـــواق </a:t>
            </a:r>
            <a:r>
              <a:rPr lang="ar-IQ" sz="2400" dirty="0"/>
              <a:t>التي تهتم بها ووضع </a:t>
            </a:r>
            <a:r>
              <a:rPr lang="ar-IQ" sz="2400" dirty="0" smtClean="0"/>
              <a:t>الأهداف وتطويرها </a:t>
            </a:r>
            <a:r>
              <a:rPr lang="ar-IQ" sz="2400" dirty="0"/>
              <a:t>وأعداد البرامج التسويقية بما يحقق مكانة للمنظمة وتستجيب لمتطلبات قيمة الزبون </a:t>
            </a:r>
            <a:r>
              <a:rPr lang="ar-IQ" sz="2400" dirty="0" smtClean="0"/>
              <a:t>في </a:t>
            </a:r>
            <a:r>
              <a:rPr lang="ar-IQ" sz="2400" dirty="0"/>
              <a:t>السوق المستهدف </a:t>
            </a:r>
            <a:r>
              <a:rPr lang="ar-IQ" sz="2400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sz="2400" b="1" dirty="0" smtClean="0"/>
              <a:t>وهذا التعريف يشير في متضمناته الى الآتي 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IQ" sz="2400" dirty="0" smtClean="0"/>
              <a:t> كونها تطوير لرؤى ورسالة المنظمة والأهداف المطلوب تحقيقها.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IQ" sz="2400" dirty="0"/>
              <a:t> </a:t>
            </a:r>
            <a:r>
              <a:rPr lang="ar-IQ" sz="2400" dirty="0" smtClean="0"/>
              <a:t>خلق قيمة ومكانة للمنظمة في السوق وفي ذهنية الزبون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IQ" sz="2400" dirty="0"/>
              <a:t> </a:t>
            </a:r>
            <a:r>
              <a:rPr lang="ar-IQ" sz="2400" dirty="0" smtClean="0"/>
              <a:t>تحقيق قيمة مضافة للزبون في السوق المستهدف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IQ" sz="2400" dirty="0"/>
              <a:t> </a:t>
            </a:r>
            <a:r>
              <a:rPr lang="ar-IQ" sz="2400" dirty="0" smtClean="0"/>
              <a:t>الترابط الوثيق بين استراتيجية التسويق والبيئة المحيطة بالمنظمة من خلال المسؤولية التي تتحملها تجاه المجتمع .</a:t>
            </a: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700808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>
                <a:solidFill>
                  <a:schemeClr val="accent1">
                    <a:lumMod val="75000"/>
                  </a:schemeClr>
                </a:solidFill>
              </a:rPr>
              <a:t>خطوات استراتيجية التسويق</a:t>
            </a:r>
          </a:p>
          <a:p>
            <a:pPr algn="r"/>
            <a:r>
              <a:rPr lang="en-US" b="1" u="sng" dirty="0" smtClean="0"/>
              <a:t>SWOT</a:t>
            </a:r>
            <a:r>
              <a:rPr lang="ar-IQ" sz="2400" b="1" u="sng" dirty="0" smtClean="0"/>
              <a:t>الخطوة الأولى : التحليل الموقفي </a:t>
            </a:r>
            <a:endParaRPr lang="en-US" sz="2400" b="1" u="sng" dirty="0"/>
          </a:p>
          <a:p>
            <a:pPr algn="just"/>
            <a:r>
              <a:rPr lang="ar-IQ" sz="2400" dirty="0"/>
              <a:t>تعد أداة مساعدة </a:t>
            </a:r>
            <a:r>
              <a:rPr lang="ar-IQ" sz="2400" dirty="0" smtClean="0"/>
              <a:t>ورئيسة </a:t>
            </a:r>
            <a:r>
              <a:rPr lang="ar-IQ" sz="2400" dirty="0"/>
              <a:t>للمدراء في خطوات التخطيط حيث تتمثل بالممازجة بين قوتها الداخلية </a:t>
            </a:r>
            <a:r>
              <a:rPr lang="ar-IQ" sz="2400" dirty="0" smtClean="0"/>
              <a:t>المتمثلة </a:t>
            </a:r>
            <a:r>
              <a:rPr lang="ar-IQ" sz="2400" dirty="0"/>
              <a:t>بالقوة والضعف وما يقابلها من البيئة الخارجية والمتمثلة بالفرص والتهديدات لتحقيق </a:t>
            </a:r>
            <a:r>
              <a:rPr lang="ar-IQ" sz="2400" dirty="0" smtClean="0"/>
              <a:t>الميزة </a:t>
            </a:r>
            <a:r>
              <a:rPr lang="ar-IQ" sz="2400" dirty="0"/>
              <a:t>التنافسية في مقابلة أحتياجات المستهلكين وبذات الوقت فعلى المنظمة أن تعمل من خلال </a:t>
            </a:r>
            <a:r>
              <a:rPr lang="ar-IQ" sz="2400" dirty="0" smtClean="0"/>
              <a:t>القائمين </a:t>
            </a:r>
            <a:r>
              <a:rPr lang="ar-IQ" sz="2400" dirty="0"/>
              <a:t>على التخطيط الستراتيجي التسويقي لتحويل نقاط الضعف </a:t>
            </a:r>
            <a:r>
              <a:rPr lang="ar-IQ" sz="2400" dirty="0" smtClean="0"/>
              <a:t>الداخلية التي </a:t>
            </a:r>
            <a:r>
              <a:rPr lang="ar-IQ" sz="2400" dirty="0"/>
              <a:t>تواجهها الى </a:t>
            </a:r>
            <a:r>
              <a:rPr lang="ar-IQ" sz="2400" dirty="0" smtClean="0"/>
              <a:t>قوة </a:t>
            </a:r>
            <a:r>
              <a:rPr lang="ar-IQ" sz="2400" dirty="0"/>
              <a:t>وكذلك التهديدات التي تواجهها في </a:t>
            </a:r>
            <a:r>
              <a:rPr lang="ar-IQ" sz="2400" dirty="0" smtClean="0"/>
              <a:t>البيئة الخارجية الى فرص جديدة .                                                             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185934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>
                <a:solidFill>
                  <a:srgbClr val="000000"/>
                </a:solidFill>
                <a:latin typeface="Arial" panose="020B0604020202020204" pitchFamily="34" charset="0"/>
              </a:rPr>
              <a:t>المتغيرات الأساسية التي تقوم المنظمة في دراستها :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-التحديد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الدقيق لمكانة المنظمة في توجهات الصناعة التي تعمل بها وتحليل موقفها بدقة حيال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أمكاناتها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المستقبلية في هذا المجال .</a:t>
            </a:r>
            <a:b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-تحليل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المنافسين من حيث قوتهم وحجمهم وتأثيرهم الحالي أو المستقبلي في السوق .</a:t>
            </a:r>
            <a:b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-معرفة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الشركة لذاتها ومعبر عنها وبشكل موضوعي من خلال مكامن القوة والضعف فيها .</a:t>
            </a:r>
            <a:b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العلاقة الصحيحة والواضحة مع المستهلكين ومن خلال أجراء الدراسات البحثية وبما يتعلق </a:t>
            </a:r>
            <a:r>
              <a:rPr lang="ar-IQ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بعلاقتهم </a:t>
            </a:r>
            <a:r>
              <a:rPr lang="ar-IQ" sz="2400" dirty="0">
                <a:solidFill>
                  <a:srgbClr val="000000"/>
                </a:solidFill>
                <a:latin typeface="Arial" panose="020B0604020202020204" pitchFamily="34" charset="0"/>
              </a:rPr>
              <a:t>مع المنظمة عبر منتجاتها المقدمة لهم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63632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268760"/>
            <a:ext cx="7543801" cy="4600334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الخطوة الثانية : التركيز على السوق – المنتج وتحديد الأهداف</a:t>
            </a:r>
          </a:p>
          <a:p>
            <a:endParaRPr lang="ar-IQ" sz="2800" b="1" dirty="0" smtClean="0"/>
          </a:p>
          <a:p>
            <a:r>
              <a:rPr lang="ar-IQ" sz="2400" b="1" dirty="0" smtClean="0"/>
              <a:t>1-تجزئة السوق : </a:t>
            </a:r>
            <a:r>
              <a:rPr lang="ar-IQ" sz="2400" dirty="0" smtClean="0"/>
              <a:t>وتعني بشكل مختصر كيفية التعامل مع السوق المستهدف وتجزئته الى اسواق او قطاعات .</a:t>
            </a:r>
          </a:p>
          <a:p>
            <a:pPr algn="just"/>
            <a:r>
              <a:rPr lang="ar-IQ" sz="2400" b="1" dirty="0" smtClean="0"/>
              <a:t>2- نقاط التمايز : </a:t>
            </a:r>
            <a:r>
              <a:rPr lang="ar-IQ" sz="2400" dirty="0" smtClean="0"/>
              <a:t>تمثل في حقيقتها الخصائص المميزة او المختلفة لمنتجات المنظمة عما يماثلها وينافسها من منتجات اخرى .</a:t>
            </a:r>
          </a:p>
          <a:p>
            <a:pPr algn="just"/>
            <a:r>
              <a:rPr lang="ar-IQ" sz="2400" b="1" dirty="0" smtClean="0"/>
              <a:t>3-مكانة المنتج : </a:t>
            </a:r>
            <a:r>
              <a:rPr lang="ar-IQ" sz="2400" dirty="0" smtClean="0"/>
              <a:t>وهي تمثل المكانة الذهنية التي يحتلها المنتج في تفكير المستهلك من حيث قبوله وولاءه للمنتج .</a:t>
            </a:r>
          </a:p>
          <a:p>
            <a:r>
              <a:rPr lang="ar-IQ" sz="2800" dirty="0" smtClean="0"/>
              <a:t>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6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08720"/>
            <a:ext cx="7543800" cy="828641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sz="3600" b="1" dirty="0"/>
              <a:t>الخطوة الثالثة : البرنامج التسويقي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>
                <a:cs typeface="+mj-cs"/>
              </a:rPr>
              <a:t>1- </a:t>
            </a:r>
            <a:r>
              <a:rPr lang="ar-IQ" b="1" dirty="0" smtClean="0">
                <a:cs typeface="+mj-cs"/>
              </a:rPr>
              <a:t>استراتيجية المنتج .</a:t>
            </a:r>
          </a:p>
          <a:p>
            <a:r>
              <a:rPr lang="ar-IQ" b="1" dirty="0" smtClean="0">
                <a:cs typeface="+mj-cs"/>
              </a:rPr>
              <a:t>2-استراتيجية التسعير .</a:t>
            </a:r>
          </a:p>
          <a:p>
            <a:r>
              <a:rPr lang="ar-IQ" b="1" dirty="0" smtClean="0">
                <a:cs typeface="+mj-cs"/>
              </a:rPr>
              <a:t>3-استراتيجية التوزيع .</a:t>
            </a:r>
          </a:p>
          <a:p>
            <a:r>
              <a:rPr lang="ar-IQ" b="1" dirty="0" smtClean="0">
                <a:cs typeface="+mj-cs"/>
              </a:rPr>
              <a:t>4-استراتيجية  الترويج .</a:t>
            </a:r>
          </a:p>
          <a:p>
            <a:r>
              <a:rPr lang="ar-IQ" sz="3200" b="1" dirty="0">
                <a:cs typeface="+mj-cs"/>
              </a:rPr>
              <a:t>الخطوة </a:t>
            </a:r>
            <a:r>
              <a:rPr lang="ar-IQ" sz="3200" b="1" dirty="0" smtClean="0">
                <a:cs typeface="+mj-cs"/>
              </a:rPr>
              <a:t>الرابعة </a:t>
            </a:r>
            <a:r>
              <a:rPr lang="ar-IQ" sz="3200" b="1" dirty="0">
                <a:cs typeface="+mj-cs"/>
              </a:rPr>
              <a:t>: </a:t>
            </a:r>
            <a:r>
              <a:rPr lang="ar-IQ" sz="3200" b="1" dirty="0" smtClean="0">
                <a:cs typeface="+mj-cs"/>
              </a:rPr>
              <a:t>الجانب التنيفذي :</a:t>
            </a:r>
          </a:p>
          <a:p>
            <a:pPr>
              <a:lnSpc>
                <a:spcPct val="110000"/>
              </a:lnSpc>
            </a:pPr>
            <a:r>
              <a:rPr lang="ar-IQ" sz="2600" b="1" dirty="0" smtClean="0">
                <a:cs typeface="+mj-cs"/>
              </a:rPr>
              <a:t>1</a:t>
            </a:r>
            <a:r>
              <a:rPr lang="ar-IQ" sz="2200" b="1" dirty="0" smtClean="0">
                <a:cs typeface="+mj-cs"/>
              </a:rPr>
              <a:t>-الموارد المتحققة .</a:t>
            </a:r>
          </a:p>
          <a:p>
            <a:pPr>
              <a:lnSpc>
                <a:spcPct val="110000"/>
              </a:lnSpc>
            </a:pPr>
            <a:r>
              <a:rPr lang="ar-IQ" sz="2200" b="1" dirty="0" smtClean="0">
                <a:cs typeface="+mj-cs"/>
              </a:rPr>
              <a:t>2-تصميم التنظيم التسويقي .</a:t>
            </a:r>
          </a:p>
          <a:p>
            <a:pPr>
              <a:lnSpc>
                <a:spcPct val="110000"/>
              </a:lnSpc>
            </a:pPr>
            <a:r>
              <a:rPr lang="ar-IQ" sz="2200" b="1" dirty="0" smtClean="0">
                <a:cs typeface="+mj-cs"/>
              </a:rPr>
              <a:t>3-جدولة التطوير.</a:t>
            </a:r>
          </a:p>
          <a:p>
            <a:pPr>
              <a:lnSpc>
                <a:spcPct val="110000"/>
              </a:lnSpc>
            </a:pPr>
            <a:r>
              <a:rPr lang="ar-IQ" sz="2200" b="1" dirty="0" smtClean="0">
                <a:cs typeface="+mj-cs"/>
              </a:rPr>
              <a:t>4-انجاز البرنامج التسويقي </a:t>
            </a:r>
            <a:r>
              <a:rPr lang="ar-IQ" sz="2600" dirty="0" smtClean="0">
                <a:cs typeface="+mj-cs"/>
              </a:rPr>
              <a:t>.</a:t>
            </a:r>
            <a:endParaRPr lang="ar-IQ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29499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1525</TotalTime>
  <Words>476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PT Bold Heading</vt:lpstr>
      <vt:lpstr>Rockwell Extra Bold</vt:lpstr>
      <vt:lpstr>Simplified Arabic</vt:lpstr>
      <vt:lpstr>Times New Roman</vt:lpstr>
      <vt:lpstr>Retrospect</vt:lpstr>
      <vt:lpstr>عنوان المحاضرة السابعة  استراتيجيات التسويق</vt:lpstr>
      <vt:lpstr>اهداف المحاضرة :</vt:lpstr>
      <vt:lpstr>مفهوم الأستراتيجية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الخطوة الثالثة : البرنامج التسويقي </vt:lpstr>
      <vt:lpstr>PowerPoint Presentation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133</cp:revision>
  <cp:lastPrinted>2016-02-27T22:24:22Z</cp:lastPrinted>
  <dcterms:created xsi:type="dcterms:W3CDTF">2016-02-19T18:55:48Z</dcterms:created>
  <dcterms:modified xsi:type="dcterms:W3CDTF">2023-01-20T14:16:07Z</dcterms:modified>
</cp:coreProperties>
</file>