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11/1/2023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1187450" y="2492375"/>
            <a:ext cx="662463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r>
              <a:rPr lang="ar-SA" altLang="zh-CN" sz="8000">
                <a:solidFill>
                  <a:srgbClr val="0000FF"/>
                </a:solidFill>
              </a:rPr>
              <a:t>المحاضرة السابعة</a:t>
            </a:r>
            <a:r>
              <a:rPr lang="en-US" altLang="zh-CN" sz="8000">
                <a:solidFill>
                  <a:srgbClr val="0000FF"/>
                </a:solidFill>
              </a:rPr>
              <a:t> </a:t>
            </a:r>
          </a:p>
        </p:txBody>
      </p:sp>
    </p:spTree>
    <p:extLst>
      <p:ext uri="{BB962C8B-B14F-4D97-AF65-F5344CB8AC3E}">
        <p14:creationId xmlns:p14="http://schemas.microsoft.com/office/powerpoint/2010/main" val="446648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8888" y="1674813"/>
            <a:ext cx="6697662" cy="4524375"/>
          </a:xfrm>
          <a:prstGeom prst="rect">
            <a:avLst/>
          </a:prstGeom>
        </p:spPr>
        <p:txBody>
          <a:bodyPr>
            <a:spAutoFit/>
          </a:bodyPr>
          <a:lstStyle/>
          <a:p>
            <a:pPr indent="-274320" algn="ctr" rtl="1" fontAlgn="auto">
              <a:lnSpc>
                <a:spcPct val="150000"/>
              </a:lnSpc>
              <a:spcBef>
                <a:spcPct val="20000"/>
              </a:spcBef>
              <a:spcAft>
                <a:spcPts val="0"/>
              </a:spcAft>
              <a:buFont typeface="Arial" charset="0"/>
              <a:buNone/>
              <a:defRPr/>
            </a:pPr>
            <a:r>
              <a:rPr lang="ar-SA" altLang="zh-CN" sz="3200" b="1" dirty="0">
                <a:solidFill>
                  <a:prstClr val="black"/>
                </a:solidFill>
                <a:latin typeface="Arial" pitchFamily="34" charset="0"/>
                <a:cs typeface="Arial" pitchFamily="34" charset="0"/>
              </a:rPr>
              <a:t> </a:t>
            </a:r>
            <a:r>
              <a:rPr lang="ar-EG" altLang="zh-CN" sz="3200" b="1" dirty="0">
                <a:solidFill>
                  <a:srgbClr val="FF0000"/>
                </a:solidFill>
                <a:latin typeface="Arial" pitchFamily="34" charset="0"/>
                <a:cs typeface="Arial" pitchFamily="34" charset="0"/>
              </a:rPr>
              <a:t>المبادئ الأساسية القانونية للتأمين:</a:t>
            </a:r>
            <a:endParaRPr lang="ar-IQ" altLang="zh-CN" sz="3200" b="1" dirty="0">
              <a:solidFill>
                <a:srgbClr val="FF0000"/>
              </a:solidFill>
              <a:latin typeface="Arial" pitchFamily="34" charset="0"/>
              <a:cs typeface="Arial" pitchFamily="34" charset="0"/>
            </a:endParaRPr>
          </a:p>
          <a:p>
            <a:pPr indent="-274320" algn="ctr" rtl="1" fontAlgn="auto">
              <a:lnSpc>
                <a:spcPct val="150000"/>
              </a:lnSpc>
              <a:spcBef>
                <a:spcPct val="20000"/>
              </a:spcBef>
              <a:spcAft>
                <a:spcPts val="0"/>
              </a:spcAft>
              <a:buFont typeface="Arial" charset="0"/>
              <a:buNone/>
              <a:defRPr/>
            </a:pPr>
            <a:endParaRPr lang="ar-EG" altLang="zh-CN" sz="2400" b="1" dirty="0">
              <a:solidFill>
                <a:srgbClr val="FF0000"/>
              </a:solidFill>
              <a:latin typeface="Arial" pitchFamily="34" charset="0"/>
              <a:cs typeface="Arial" pitchFamily="34" charset="0"/>
            </a:endParaRPr>
          </a:p>
          <a:p>
            <a:pPr indent="-274320" algn="r" rtl="1" fontAlgn="auto">
              <a:lnSpc>
                <a:spcPct val="150000"/>
              </a:lnSpc>
              <a:spcBef>
                <a:spcPct val="20000"/>
              </a:spcBef>
              <a:spcAft>
                <a:spcPts val="0"/>
              </a:spcAft>
              <a:buFont typeface="Wingdings" pitchFamily="2" charset="2"/>
              <a:buChar char="v"/>
              <a:defRPr/>
            </a:pPr>
            <a:r>
              <a:rPr lang="ar-EG" altLang="zh-CN" sz="2400" b="1" dirty="0">
                <a:solidFill>
                  <a:prstClr val="black"/>
                </a:solidFill>
                <a:latin typeface="Arial" pitchFamily="34" charset="0"/>
                <a:cs typeface="Arial" pitchFamily="34" charset="0"/>
              </a:rPr>
              <a:t>تخضع عقود التأمين لعدد من المبادئ القانونية الأساسية هي:</a:t>
            </a:r>
          </a:p>
          <a:p>
            <a:pPr indent="-274320" algn="r" rtl="1" fontAlgn="auto">
              <a:lnSpc>
                <a:spcPct val="150000"/>
              </a:lnSpc>
              <a:spcBef>
                <a:spcPct val="20000"/>
              </a:spcBef>
              <a:spcAft>
                <a:spcPts val="0"/>
              </a:spcAft>
              <a:buFont typeface="Arial" charset="0"/>
              <a:buNone/>
              <a:defRPr/>
            </a:pPr>
            <a:r>
              <a:rPr lang="ar-SA" altLang="zh-CN" sz="2400" b="1" dirty="0">
                <a:solidFill>
                  <a:srgbClr val="FF0000"/>
                </a:solidFill>
                <a:latin typeface="Arial" pitchFamily="34" charset="0"/>
                <a:cs typeface="Arial" pitchFamily="34" charset="0"/>
              </a:rPr>
              <a:t> 1</a:t>
            </a:r>
            <a:r>
              <a:rPr lang="ar-EG" altLang="zh-CN" sz="2400" b="1" dirty="0">
                <a:solidFill>
                  <a:srgbClr val="FF0000"/>
                </a:solidFill>
                <a:latin typeface="Arial" pitchFamily="34" charset="0"/>
                <a:cs typeface="Arial" pitchFamily="34" charset="0"/>
              </a:rPr>
              <a:t> ـ مبدأ المصلحة التأمينية</a:t>
            </a:r>
          </a:p>
          <a:p>
            <a:pPr algn="r" rtl="1" fontAlgn="auto">
              <a:lnSpc>
                <a:spcPct val="150000"/>
              </a:lnSpc>
              <a:spcBef>
                <a:spcPct val="20000"/>
              </a:spcBef>
              <a:spcAft>
                <a:spcPts val="0"/>
              </a:spcAft>
              <a:defRPr/>
            </a:pPr>
            <a:r>
              <a:rPr lang="ar-EG" altLang="zh-CN" sz="2400" b="1" dirty="0">
                <a:solidFill>
                  <a:srgbClr val="009900"/>
                </a:solidFill>
                <a:latin typeface="Arial" pitchFamily="34" charset="0"/>
                <a:cs typeface="Arial" pitchFamily="34" charset="0"/>
              </a:rPr>
              <a:t>وينص هذا المبدأ على ضرورة أن يلحق بالمؤمن له خسارة إذا تحقق الخطر المؤمن ضد وقوعه وإلا فلا محل التأمين.</a:t>
            </a:r>
            <a:endParaRPr lang="ar-IQ" altLang="zh-CN" sz="2400" b="1" dirty="0">
              <a:solidFill>
                <a:srgbClr val="009900"/>
              </a:solidFill>
              <a:latin typeface="Arial" pitchFamily="34" charset="0"/>
              <a:cs typeface="Arial" pitchFamily="34" charset="0"/>
            </a:endParaRPr>
          </a:p>
          <a:p>
            <a:pPr algn="r" rtl="1" fontAlgn="auto">
              <a:lnSpc>
                <a:spcPct val="150000"/>
              </a:lnSpc>
              <a:spcBef>
                <a:spcPct val="20000"/>
              </a:spcBef>
              <a:spcAft>
                <a:spcPts val="0"/>
              </a:spcAft>
              <a:defRPr/>
            </a:pPr>
            <a:endParaRPr lang="en-US" sz="2400" b="1" dirty="0"/>
          </a:p>
        </p:txBody>
      </p:sp>
    </p:spTree>
    <p:extLst>
      <p:ext uri="{BB962C8B-B14F-4D97-AF65-F5344CB8AC3E}">
        <p14:creationId xmlns:p14="http://schemas.microsoft.com/office/powerpoint/2010/main" val="1259875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body" idx="4294967295"/>
          </p:nvPr>
        </p:nvSpPr>
        <p:spPr>
          <a:xfrm>
            <a:off x="0" y="1196975"/>
            <a:ext cx="7127875" cy="4822825"/>
          </a:xfrm>
        </p:spPr>
        <p:txBody>
          <a:bodyPr rtlCol="0">
            <a:normAutofit fontScale="92500" lnSpcReduction="10000"/>
          </a:bodyPr>
          <a:lstStyle/>
          <a:p>
            <a:pPr marL="0" indent="-274320" algn="r" rtl="1" eaLnBrk="1" fontAlgn="auto" hangingPunct="1">
              <a:lnSpc>
                <a:spcPct val="80000"/>
              </a:lnSpc>
              <a:spcAft>
                <a:spcPts val="0"/>
              </a:spcAft>
              <a:buFont typeface="Arial" charset="0"/>
              <a:buNone/>
              <a:defRPr/>
            </a:pPr>
            <a:r>
              <a:rPr lang="ar-SA" altLang="zh-CN" sz="2800" b="1" dirty="0" smtClean="0">
                <a:solidFill>
                  <a:srgbClr val="FF0000"/>
                </a:solidFill>
              </a:rPr>
              <a:t>  2</a:t>
            </a:r>
            <a:r>
              <a:rPr lang="ar-EG" altLang="zh-CN" sz="2800" b="1" dirty="0" smtClean="0">
                <a:solidFill>
                  <a:srgbClr val="FF0000"/>
                </a:solidFill>
              </a:rPr>
              <a:t> ـ مبدأ حسن النية </a:t>
            </a:r>
            <a:endParaRPr lang="ar-EG" altLang="zh-CN" sz="2800" dirty="0" smtClean="0">
              <a:solidFill>
                <a:srgbClr val="FF0000"/>
              </a:solidFill>
            </a:endParaRPr>
          </a:p>
          <a:p>
            <a:pPr marL="0" indent="-274320" algn="r" rtl="1" eaLnBrk="1" fontAlgn="auto" hangingPunct="1">
              <a:lnSpc>
                <a:spcPct val="110000"/>
              </a:lnSpc>
              <a:spcAft>
                <a:spcPts val="0"/>
              </a:spcAft>
              <a:buFont typeface="Arial" charset="0"/>
              <a:buNone/>
              <a:defRPr/>
            </a:pPr>
            <a:r>
              <a:rPr lang="ar-SA" altLang="zh-CN" sz="2800" dirty="0" smtClean="0"/>
              <a:t>    </a:t>
            </a:r>
            <a:r>
              <a:rPr lang="ar-EG" altLang="zh-CN" sz="2800" b="1" dirty="0" smtClean="0">
                <a:solidFill>
                  <a:srgbClr val="0070C0"/>
                </a:solidFill>
              </a:rPr>
              <a:t>يقضي مبدأ منتهى حسن النية بأنه يجب على كل طرف من طريفي التعاقد أن يدلى إلى الطرف الآخر بجميع الحقائق أو الأمور الجوهرية المتعلقة بالخطر المؤمن ضده من ناحية، والحقائق المتعلقة بالعقد وشروطه وبياناته من ناحية أخرى.</a:t>
            </a:r>
            <a:endParaRPr lang="ar-EG" altLang="zh-CN" sz="2800" b="1" dirty="0" smtClean="0"/>
          </a:p>
          <a:p>
            <a:pPr marL="0" indent="-274320" algn="r" rtl="1" eaLnBrk="1" fontAlgn="auto" hangingPunct="1">
              <a:lnSpc>
                <a:spcPct val="110000"/>
              </a:lnSpc>
              <a:spcAft>
                <a:spcPts val="0"/>
              </a:spcAft>
              <a:buFont typeface="Arial" charset="0"/>
              <a:buNone/>
              <a:defRPr/>
            </a:pPr>
            <a:r>
              <a:rPr lang="ar-SA" altLang="zh-CN" sz="2800" b="1" dirty="0" smtClean="0">
                <a:solidFill>
                  <a:srgbClr val="FF0000"/>
                </a:solidFill>
              </a:rPr>
              <a:t>  3</a:t>
            </a:r>
            <a:r>
              <a:rPr lang="ar-EG" altLang="zh-CN" sz="2800" b="1" dirty="0" smtClean="0">
                <a:solidFill>
                  <a:srgbClr val="FF0000"/>
                </a:solidFill>
              </a:rPr>
              <a:t> ـ مبدأ التعويض</a:t>
            </a:r>
            <a:endParaRPr lang="ar-SA" altLang="zh-CN" sz="2800" b="1" dirty="0" smtClean="0">
              <a:solidFill>
                <a:srgbClr val="FF0000"/>
              </a:solidFill>
            </a:endParaRPr>
          </a:p>
          <a:p>
            <a:pPr marL="0" indent="-274320" algn="r" rtl="1" eaLnBrk="1" fontAlgn="auto" hangingPunct="1">
              <a:lnSpc>
                <a:spcPct val="110000"/>
              </a:lnSpc>
              <a:spcAft>
                <a:spcPts val="0"/>
              </a:spcAft>
              <a:buFont typeface="Arial" charset="0"/>
              <a:buNone/>
              <a:defRPr/>
            </a:pPr>
            <a:r>
              <a:rPr lang="ar-SA" altLang="zh-CN" sz="2800" b="1" dirty="0" smtClean="0">
                <a:solidFill>
                  <a:srgbClr val="CC0099"/>
                </a:solidFill>
              </a:rPr>
              <a:t>   </a:t>
            </a:r>
            <a:r>
              <a:rPr lang="ar-EG" altLang="zh-CN" sz="2800" b="1" dirty="0" smtClean="0">
                <a:solidFill>
                  <a:srgbClr val="CC0099"/>
                </a:solidFill>
              </a:rPr>
              <a:t>طبقاً لهذا المبدأ لا يجوز للمؤمن له أن يحصل على أكثر من الخسارة التي تحدث نتيجة لتحقق الخطر المؤمن ضد وقوعه، وتخضع لهذا المبدأ جميع عقود التأمين على الممتلكات بينما لا تخضع له عقود التأمين على الحياة، إذا لا يمكن تقدير قيمة الإنسان وتسمى العقود التي تخضع لهذا المبدأ "عقود التعويض".</a:t>
            </a:r>
            <a:endParaRPr lang="en-US" sz="2800" b="1" dirty="0" smtClean="0">
              <a:solidFill>
                <a:srgbClr val="CC0099"/>
              </a:solidFill>
            </a:endParaRPr>
          </a:p>
        </p:txBody>
      </p:sp>
    </p:spTree>
    <p:extLst>
      <p:ext uri="{BB962C8B-B14F-4D97-AF65-F5344CB8AC3E}">
        <p14:creationId xmlns:p14="http://schemas.microsoft.com/office/powerpoint/2010/main" val="3961008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body" idx="4294967295"/>
          </p:nvPr>
        </p:nvSpPr>
        <p:spPr>
          <a:xfrm>
            <a:off x="2114550" y="1125538"/>
            <a:ext cx="7029450" cy="4535487"/>
          </a:xfrm>
        </p:spPr>
        <p:txBody>
          <a:bodyPr rtlCol="0">
            <a:normAutofit fontScale="62500" lnSpcReduction="20000"/>
          </a:bodyPr>
          <a:lstStyle/>
          <a:p>
            <a:pPr marL="0" indent="-274320" algn="r" rtl="1" eaLnBrk="1" fontAlgn="auto" hangingPunct="1">
              <a:lnSpc>
                <a:spcPct val="80000"/>
              </a:lnSpc>
              <a:spcAft>
                <a:spcPts val="0"/>
              </a:spcAft>
              <a:buFont typeface="Arial" charset="0"/>
              <a:buNone/>
              <a:defRPr/>
            </a:pPr>
            <a:r>
              <a:rPr lang="ar-SA" altLang="zh-CN" sz="3800" b="1" dirty="0" smtClean="0">
                <a:solidFill>
                  <a:srgbClr val="FF0000"/>
                </a:solidFill>
              </a:rPr>
              <a:t>  4</a:t>
            </a:r>
            <a:r>
              <a:rPr lang="ar-EG" altLang="zh-CN" sz="3800" b="1" dirty="0" smtClean="0">
                <a:solidFill>
                  <a:srgbClr val="FF0000"/>
                </a:solidFill>
              </a:rPr>
              <a:t> ـ مبدأ الحلول في الحقوق:</a:t>
            </a:r>
          </a:p>
          <a:p>
            <a:pPr marL="0" indent="-274320" algn="r" rtl="1" eaLnBrk="1" fontAlgn="auto" hangingPunct="1">
              <a:lnSpc>
                <a:spcPct val="120000"/>
              </a:lnSpc>
              <a:spcAft>
                <a:spcPts val="0"/>
              </a:spcAft>
              <a:buFont typeface="Arial" charset="0"/>
              <a:buNone/>
              <a:defRPr/>
            </a:pPr>
            <a:r>
              <a:rPr lang="ar-SA" altLang="zh-CN" sz="2400" b="1" dirty="0" smtClean="0"/>
              <a:t>    </a:t>
            </a:r>
            <a:r>
              <a:rPr lang="ar-EG" altLang="zh-CN" sz="3400" b="1" dirty="0" smtClean="0">
                <a:solidFill>
                  <a:schemeClr val="tx2">
                    <a:lumMod val="75000"/>
                    <a:lumOff val="25000"/>
                  </a:schemeClr>
                </a:solidFill>
              </a:rPr>
              <a:t>يعتبر هذا المبدأ نتيجة مباشرة لمبدأ التعويض، وطبقاً لهذا المبدأ إذا كان العقد عقد تعويض فقد يكون للمؤمن الحق في أن يحل محل المؤمن له في الحقوق والدعاوي قبل من تسبب في الضرر الذي نجمت عنه مسئولية المؤمن. ويلاحظ أن هذا المبدأ لا ينطبق على عقود التأمين على الحياة.</a:t>
            </a:r>
          </a:p>
          <a:p>
            <a:pPr marL="0" indent="-274320" algn="r" rtl="1" eaLnBrk="1" fontAlgn="auto" hangingPunct="1">
              <a:lnSpc>
                <a:spcPct val="120000"/>
              </a:lnSpc>
              <a:spcAft>
                <a:spcPts val="0"/>
              </a:spcAft>
              <a:buFont typeface="Arial" charset="0"/>
              <a:buNone/>
              <a:defRPr/>
            </a:pPr>
            <a:r>
              <a:rPr lang="ar-SA" altLang="zh-CN" sz="3400" b="1" dirty="0" smtClean="0">
                <a:solidFill>
                  <a:srgbClr val="FF0000"/>
                </a:solidFill>
              </a:rPr>
              <a:t>  5</a:t>
            </a:r>
            <a:r>
              <a:rPr lang="ar-EG" altLang="zh-CN" sz="3400" b="1" dirty="0" smtClean="0">
                <a:solidFill>
                  <a:srgbClr val="FF0000"/>
                </a:solidFill>
              </a:rPr>
              <a:t> ـ مبدأ المشاركة في التأمين</a:t>
            </a:r>
          </a:p>
          <a:p>
            <a:pPr marL="0" indent="-274320" algn="r" rtl="1" eaLnBrk="1" fontAlgn="auto" hangingPunct="1">
              <a:lnSpc>
                <a:spcPct val="120000"/>
              </a:lnSpc>
              <a:spcAft>
                <a:spcPts val="0"/>
              </a:spcAft>
              <a:buFont typeface="Arial" charset="0"/>
              <a:buNone/>
              <a:defRPr/>
            </a:pPr>
            <a:r>
              <a:rPr lang="ar-SA" altLang="zh-CN" sz="3400" b="1" dirty="0" smtClean="0">
                <a:solidFill>
                  <a:srgbClr val="FF00FF"/>
                </a:solidFill>
              </a:rPr>
              <a:t>   </a:t>
            </a:r>
            <a:r>
              <a:rPr lang="ar-EG" altLang="zh-CN" sz="3400" b="1" dirty="0" smtClean="0">
                <a:solidFill>
                  <a:srgbClr val="FF00FF"/>
                </a:solidFill>
              </a:rPr>
              <a:t>إذا تعددت وثائق التعويض لتأمين نفس الشيء ونفس المصلحة ضد نفس الخطر لنفس المؤمن له فعلى المؤمنين المتعددين أن يشتركوا في دفع التعويض عند وقوع الخطر المؤمن ضده بحيث يتناسب نصيب كل منهم مع مبلغ التأمين المحدد بالوثيقة التي أصدرها، وطبقاً لمبدأ التعويض لا يجوز أن يزيد مجموع التعويضات المستحقة عن قيمة الخسارة بأي حالة من الأحوال ولا عن مجموع مبالغ التأمين، ولا ينطبق هذا المبدأ على وثائق التأمين على الحياة ولا على التأمين من الحوادث الشخصية.</a:t>
            </a:r>
            <a:endParaRPr lang="en-US" sz="3400" b="1" dirty="0" smtClean="0">
              <a:solidFill>
                <a:srgbClr val="FF00FF"/>
              </a:solidFill>
            </a:endParaRPr>
          </a:p>
        </p:txBody>
      </p:sp>
    </p:spTree>
    <p:extLst>
      <p:ext uri="{BB962C8B-B14F-4D97-AF65-F5344CB8AC3E}">
        <p14:creationId xmlns:p14="http://schemas.microsoft.com/office/powerpoint/2010/main" val="3423673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2014538" y="1341438"/>
            <a:ext cx="7129462" cy="3743325"/>
          </a:xfrm>
        </p:spPr>
        <p:txBody>
          <a:bodyPr/>
          <a:lstStyle/>
          <a:p>
            <a:pPr marL="0" indent="-273050" algn="r" rtl="1" eaLnBrk="1" hangingPunct="1">
              <a:buFont typeface="Arial" charset="0"/>
              <a:buNone/>
            </a:pPr>
            <a:r>
              <a:rPr lang="ar-SA" altLang="zh-CN" sz="2400" b="1" smtClean="0">
                <a:solidFill>
                  <a:srgbClr val="FF0000"/>
                </a:solidFill>
                <a:latin typeface="Arial" charset="0"/>
                <a:cs typeface="Arial" charset="0"/>
              </a:rPr>
              <a:t>  6</a:t>
            </a:r>
            <a:r>
              <a:rPr lang="ar-EG" altLang="zh-CN" sz="2400" b="1" smtClean="0">
                <a:solidFill>
                  <a:srgbClr val="FF0000"/>
                </a:solidFill>
                <a:latin typeface="Arial" charset="0"/>
                <a:cs typeface="Arial" charset="0"/>
              </a:rPr>
              <a:t> ـ مبدأ السبب القريب</a:t>
            </a:r>
            <a:endParaRPr lang="en-US" altLang="zh-CN" sz="2400" b="1" smtClean="0">
              <a:solidFill>
                <a:srgbClr val="FF0000"/>
              </a:solidFill>
              <a:latin typeface="Arial" charset="0"/>
              <a:cs typeface="Arial" charset="0"/>
            </a:endParaRPr>
          </a:p>
          <a:p>
            <a:pPr marL="0" indent="-273050" algn="r" rtl="1" eaLnBrk="1" hangingPunct="1">
              <a:buFont typeface="Arial" charset="0"/>
              <a:buNone/>
            </a:pPr>
            <a:r>
              <a:rPr lang="ar-SA" altLang="zh-CN" sz="2400" b="1" smtClean="0">
                <a:solidFill>
                  <a:srgbClr val="009900"/>
                </a:solidFill>
                <a:latin typeface="Arial" charset="0"/>
                <a:cs typeface="Arial" charset="0"/>
              </a:rPr>
              <a:t>   </a:t>
            </a:r>
            <a:r>
              <a:rPr lang="ar-EG" altLang="zh-CN" sz="2400" b="1" smtClean="0">
                <a:solidFill>
                  <a:srgbClr val="009900"/>
                </a:solidFill>
                <a:latin typeface="Arial" charset="0"/>
                <a:cs typeface="Arial" charset="0"/>
              </a:rPr>
              <a:t>طبقاً لهذا المبدأ لا يلتزم المؤمن بدفع مبلغ التعويض إلا إذا كان الخطر المؤمن ضد وقوعه هو السبب القريب لوقوع الخسارة، ومعنى ذلك أنه إذا وقعت سلسلة من الحوادث تسبب في بدئها وقوع الخطر المؤمن ضده بدون تدخل من سبب آخر مستقل كان الخطر المؤمن ضد وقوعه هو السبب القريب حتى لو لم يكن هو السبب المباشر للخسارة</a:t>
            </a:r>
            <a:r>
              <a:rPr lang="en-US" altLang="zh-CN" sz="2400" b="1" smtClean="0">
                <a:solidFill>
                  <a:srgbClr val="009900"/>
                </a:solidFill>
                <a:latin typeface="Arial" charset="0"/>
                <a:cs typeface="Arial" charset="0"/>
              </a:rPr>
              <a:t> </a:t>
            </a:r>
            <a:endParaRPr lang="en-US" sz="2400" b="1" smtClean="0">
              <a:solidFill>
                <a:srgbClr val="009900"/>
              </a:solidFill>
              <a:latin typeface="Arial" charset="0"/>
              <a:cs typeface="Arial" charset="0"/>
            </a:endParaRPr>
          </a:p>
        </p:txBody>
      </p:sp>
    </p:spTree>
    <p:extLst>
      <p:ext uri="{BB962C8B-B14F-4D97-AF65-F5344CB8AC3E}">
        <p14:creationId xmlns:p14="http://schemas.microsoft.com/office/powerpoint/2010/main" val="56478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2163" y="1206500"/>
            <a:ext cx="7559675" cy="4445000"/>
          </a:xfrm>
          <a:prstGeom prst="rect">
            <a:avLst/>
          </a:prstGeom>
        </p:spPr>
        <p:txBody>
          <a:bodyPr>
            <a:spAutoFit/>
          </a:bodyPr>
          <a:ls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a:lstStyle>
          <a:p>
            <a:pPr algn="ctr" rtl="1">
              <a:defRPr/>
            </a:pPr>
            <a:r>
              <a:rPr lang="ar-EG" altLang="zh-CN" sz="6600" b="1" cap="all" spc="300" dirty="0">
                <a:solidFill>
                  <a:srgbClr val="7030A0"/>
                </a:solidFill>
                <a:latin typeface="Garamond"/>
                <a:cs typeface="Times New Roman"/>
              </a:rPr>
              <a:t>محاضرات في </a:t>
            </a:r>
            <a:br>
              <a:rPr lang="ar-EG" altLang="zh-CN" sz="6600" b="1" cap="all" spc="300" dirty="0">
                <a:solidFill>
                  <a:srgbClr val="7030A0"/>
                </a:solidFill>
                <a:latin typeface="Garamond"/>
                <a:cs typeface="Times New Roman"/>
              </a:rPr>
            </a:br>
            <a:r>
              <a:rPr lang="ar-SA" altLang="zh-CN" sz="6600" b="1" cap="all" spc="300" dirty="0">
                <a:solidFill>
                  <a:srgbClr val="7030A0"/>
                </a:solidFill>
                <a:latin typeface="Garamond"/>
                <a:cs typeface="Times New Roman"/>
              </a:rPr>
              <a:t>التأمين وادارة </a:t>
            </a:r>
            <a:r>
              <a:rPr lang="ar-SA" altLang="zh-CN" sz="6600" b="1" cap="all" spc="300" dirty="0" smtClean="0">
                <a:solidFill>
                  <a:srgbClr val="7030A0"/>
                </a:solidFill>
                <a:latin typeface="Garamond"/>
                <a:cs typeface="Times New Roman"/>
              </a:rPr>
              <a:t>الخطر</a:t>
            </a:r>
            <a:endParaRPr lang="en-US" sz="6600" b="1" cap="all" spc="300" dirty="0" smtClean="0">
              <a:solidFill>
                <a:srgbClr val="7030A0"/>
              </a:solidFill>
              <a:latin typeface="Garamond"/>
              <a:cs typeface="Times New Roman"/>
            </a:endParaRPr>
          </a:p>
          <a:p>
            <a:pPr algn="ctr" fontAlgn="auto">
              <a:lnSpc>
                <a:spcPct val="80000"/>
              </a:lnSpc>
              <a:spcBef>
                <a:spcPct val="20000"/>
              </a:spcBef>
              <a:spcAft>
                <a:spcPts val="0"/>
              </a:spcAft>
              <a:defRPr/>
            </a:pPr>
            <a:endParaRPr lang="en-US" altLang="zh-CN" sz="2600" b="1" dirty="0" smtClean="0">
              <a:solidFill>
                <a:srgbClr val="FF0000"/>
              </a:solidFill>
              <a:latin typeface="Garamond"/>
              <a:cs typeface="Times New Roman"/>
            </a:endParaRPr>
          </a:p>
          <a:p>
            <a:pPr algn="ctr" fontAlgn="auto">
              <a:lnSpc>
                <a:spcPct val="80000"/>
              </a:lnSpc>
              <a:spcBef>
                <a:spcPct val="20000"/>
              </a:spcBef>
              <a:spcAft>
                <a:spcPts val="0"/>
              </a:spcAft>
              <a:defRPr/>
            </a:pPr>
            <a:r>
              <a:rPr lang="ar-SA" altLang="zh-CN" sz="2600" b="1" dirty="0" smtClean="0">
                <a:solidFill>
                  <a:srgbClr val="FF0000"/>
                </a:solidFill>
                <a:latin typeface="Garamond"/>
                <a:cs typeface="Times New Roman"/>
              </a:rPr>
              <a:t>اعداد </a:t>
            </a:r>
            <a:r>
              <a:rPr lang="ar-SA" altLang="zh-CN" sz="2600" b="1" dirty="0">
                <a:solidFill>
                  <a:srgbClr val="FF0000"/>
                </a:solidFill>
                <a:latin typeface="Garamond"/>
                <a:cs typeface="Times New Roman"/>
              </a:rPr>
              <a:t>ال</a:t>
            </a:r>
            <a:r>
              <a:rPr lang="ar-EG" altLang="zh-CN" sz="2600" b="1" dirty="0">
                <a:solidFill>
                  <a:srgbClr val="FF0000"/>
                </a:solidFill>
                <a:latin typeface="Garamond"/>
                <a:cs typeface="Times New Roman"/>
              </a:rPr>
              <a:t>دكتور</a:t>
            </a:r>
            <a:r>
              <a:rPr lang="ar-SA" altLang="zh-CN" sz="2600" b="1" dirty="0">
                <a:solidFill>
                  <a:srgbClr val="FF0000"/>
                </a:solidFill>
                <a:latin typeface="Garamond"/>
                <a:cs typeface="Times New Roman"/>
              </a:rPr>
              <a:t>ة</a:t>
            </a:r>
            <a:endParaRPr lang="ar-EG" altLang="zh-CN" sz="2600" b="1" dirty="0">
              <a:solidFill>
                <a:srgbClr val="FF0000"/>
              </a:solidFill>
              <a:latin typeface="Garamond"/>
              <a:cs typeface="Times New Roman"/>
            </a:endParaRPr>
          </a:p>
          <a:p>
            <a:pPr algn="ctr" fontAlgn="auto">
              <a:lnSpc>
                <a:spcPct val="80000"/>
              </a:lnSpc>
              <a:spcBef>
                <a:spcPct val="20000"/>
              </a:spcBef>
              <a:spcAft>
                <a:spcPts val="0"/>
              </a:spcAft>
              <a:defRPr/>
            </a:pPr>
            <a:r>
              <a:rPr lang="ar-SA" altLang="zh-CN" sz="2600" b="1" dirty="0">
                <a:solidFill>
                  <a:srgbClr val="FF0000"/>
                </a:solidFill>
                <a:latin typeface="Garamond"/>
                <a:cs typeface="Times New Roman"/>
              </a:rPr>
              <a:t>هنادي صكر مكطوف</a:t>
            </a:r>
            <a:endParaRPr lang="ar-EG" altLang="zh-CN" sz="2600" b="1" dirty="0">
              <a:solidFill>
                <a:srgbClr val="FF0000"/>
              </a:solidFill>
              <a:latin typeface="Garamond"/>
              <a:cs typeface="Times New Roman"/>
            </a:endParaRPr>
          </a:p>
          <a:p>
            <a:pPr algn="ctr" fontAlgn="auto">
              <a:lnSpc>
                <a:spcPct val="80000"/>
              </a:lnSpc>
              <a:spcBef>
                <a:spcPct val="20000"/>
              </a:spcBef>
              <a:spcAft>
                <a:spcPts val="0"/>
              </a:spcAft>
              <a:defRPr/>
            </a:pPr>
            <a:r>
              <a:rPr lang="ar-EG" altLang="zh-CN" sz="2600" b="1" dirty="0">
                <a:solidFill>
                  <a:prstClr val="black"/>
                </a:solidFill>
                <a:latin typeface="Garamond"/>
                <a:cs typeface="Times New Roman"/>
              </a:rPr>
              <a:t>كلية </a:t>
            </a:r>
            <a:r>
              <a:rPr lang="ar-SA" altLang="zh-CN" sz="2600" b="1" dirty="0">
                <a:solidFill>
                  <a:prstClr val="black"/>
                </a:solidFill>
                <a:latin typeface="Garamond"/>
                <a:cs typeface="Times New Roman"/>
              </a:rPr>
              <a:t>الادارة والاقتصاد – جامعة بغداد – قسم ادارة الاعمال</a:t>
            </a:r>
            <a:r>
              <a:rPr lang="ar-IQ" altLang="zh-CN" sz="2600" b="1" dirty="0">
                <a:solidFill>
                  <a:prstClr val="black"/>
                </a:solidFill>
                <a:latin typeface="Garamond"/>
                <a:cs typeface="Times New Roman"/>
              </a:rPr>
              <a:t>- المرحلة الرابعة</a:t>
            </a:r>
          </a:p>
          <a:p>
            <a:pPr algn="ctr" fontAlgn="auto">
              <a:lnSpc>
                <a:spcPct val="80000"/>
              </a:lnSpc>
              <a:spcBef>
                <a:spcPct val="20000"/>
              </a:spcBef>
              <a:spcAft>
                <a:spcPts val="0"/>
              </a:spcAft>
              <a:defRPr/>
            </a:pPr>
            <a:r>
              <a:rPr lang="ar-IQ" sz="2600" b="1" dirty="0">
                <a:solidFill>
                  <a:srgbClr val="FF0000"/>
                </a:solidFill>
                <a:latin typeface="Garamond"/>
                <a:ea typeface="SimSun" pitchFamily="2" charset="-122"/>
                <a:cs typeface="Times New Roman"/>
              </a:rPr>
              <a:t>العام الدراسي </a:t>
            </a:r>
            <a:r>
              <a:rPr lang="ar-IQ" sz="2600" b="1" dirty="0" smtClean="0">
                <a:solidFill>
                  <a:srgbClr val="FF0000"/>
                </a:solidFill>
                <a:latin typeface="Garamond"/>
                <a:ea typeface="SimSun" pitchFamily="2" charset="-122"/>
                <a:cs typeface="Times New Roman"/>
              </a:rPr>
              <a:t>2022-2023</a:t>
            </a:r>
            <a:endParaRPr lang="en-US" sz="2600" b="1" dirty="0">
              <a:solidFill>
                <a:srgbClr val="FF0000"/>
              </a:solidFill>
              <a:latin typeface="Garamond"/>
              <a:ea typeface="SimSun" pitchFamily="2" charset="-122"/>
              <a:cs typeface="+mn-cs"/>
            </a:endParaRPr>
          </a:p>
        </p:txBody>
      </p:sp>
    </p:spTree>
    <p:extLst>
      <p:ext uri="{BB962C8B-B14F-4D97-AF65-F5344CB8AC3E}">
        <p14:creationId xmlns:p14="http://schemas.microsoft.com/office/powerpoint/2010/main" val="382720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مستطيل 1"/>
          <p:cNvSpPr>
            <a:spLocks noChangeArrowheads="1"/>
          </p:cNvSpPr>
          <p:nvPr/>
        </p:nvSpPr>
        <p:spPr bwMode="auto">
          <a:xfrm>
            <a:off x="1214438" y="2492375"/>
            <a:ext cx="63579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r>
              <a:rPr lang="ar-SA" sz="8000" b="1">
                <a:solidFill>
                  <a:srgbClr val="FF0000"/>
                </a:solidFill>
              </a:rPr>
              <a:t>عق</a:t>
            </a:r>
            <a:r>
              <a:rPr lang="ar-IQ" sz="8000" b="1">
                <a:solidFill>
                  <a:srgbClr val="FF0000"/>
                </a:solidFill>
              </a:rPr>
              <a:t>ــــ</a:t>
            </a:r>
            <a:r>
              <a:rPr lang="ar-SA" sz="8000" b="1">
                <a:solidFill>
                  <a:srgbClr val="FF0000"/>
                </a:solidFill>
              </a:rPr>
              <a:t>د التأمي</a:t>
            </a:r>
            <a:r>
              <a:rPr lang="ar-IQ" sz="8000" b="1">
                <a:solidFill>
                  <a:srgbClr val="FF0000"/>
                </a:solidFill>
              </a:rPr>
              <a:t>ــ</a:t>
            </a:r>
            <a:r>
              <a:rPr lang="ar-SA" sz="8000" b="1">
                <a:solidFill>
                  <a:srgbClr val="FF0000"/>
                </a:solidFill>
              </a:rPr>
              <a:t>ن</a:t>
            </a:r>
          </a:p>
        </p:txBody>
      </p:sp>
    </p:spTree>
    <p:extLst>
      <p:ext uri="{BB962C8B-B14F-4D97-AF65-F5344CB8AC3E}">
        <p14:creationId xmlns:p14="http://schemas.microsoft.com/office/powerpoint/2010/main" val="172124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4294967295"/>
          </p:nvPr>
        </p:nvSpPr>
        <p:spPr>
          <a:xfrm>
            <a:off x="0" y="1125538"/>
            <a:ext cx="7129463" cy="4751387"/>
          </a:xfrm>
        </p:spPr>
        <p:txBody>
          <a:bodyPr rtlCol="1">
            <a:normAutofit lnSpcReduction="10000"/>
          </a:bodyPr>
          <a:lstStyle/>
          <a:p>
            <a:pPr marL="0" indent="-274320" algn="r" rtl="1" eaLnBrk="1" fontAlgn="auto" hangingPunct="1">
              <a:lnSpc>
                <a:spcPct val="90000"/>
              </a:lnSpc>
              <a:spcAft>
                <a:spcPts val="0"/>
              </a:spcAft>
              <a:buFont typeface="Arial" pitchFamily="34" charset="0"/>
              <a:buNone/>
              <a:defRPr/>
            </a:pPr>
            <a:r>
              <a:rPr lang="ar-SA" altLang="zh-CN" sz="2400" b="1" dirty="0"/>
              <a:t> </a:t>
            </a:r>
            <a:r>
              <a:rPr lang="ar-SA" altLang="zh-CN" sz="2400" b="1" dirty="0" smtClean="0"/>
              <a:t> </a:t>
            </a:r>
            <a:r>
              <a:rPr lang="ar-EG" altLang="zh-CN" sz="2800" b="1" dirty="0" smtClean="0">
                <a:solidFill>
                  <a:srgbClr val="FF0000"/>
                </a:solidFill>
              </a:rPr>
              <a:t>تعريف عقد التأمين</a:t>
            </a:r>
            <a:endParaRPr lang="ar-EG" altLang="zh-CN" sz="2800" dirty="0" smtClean="0">
              <a:solidFill>
                <a:srgbClr val="FF0000"/>
              </a:solidFill>
            </a:endParaRPr>
          </a:p>
          <a:p>
            <a:pPr marL="0" indent="-274320" algn="r" rtl="1" eaLnBrk="1" fontAlgn="auto" hangingPunct="1">
              <a:lnSpc>
                <a:spcPct val="90000"/>
              </a:lnSpc>
              <a:spcAft>
                <a:spcPts val="0"/>
              </a:spcAft>
              <a:buFont typeface="Arial" pitchFamily="34" charset="0"/>
              <a:buChar char="•"/>
              <a:defRPr/>
            </a:pPr>
            <a:r>
              <a:rPr lang="ar-EG" altLang="zh-CN" sz="2800" b="1" dirty="0" smtClean="0"/>
              <a:t>عقد التأمين </a:t>
            </a:r>
            <a:r>
              <a:rPr lang="ar-IQ" altLang="zh-CN" sz="2800" b="1" dirty="0" smtClean="0"/>
              <a:t>هو</a:t>
            </a:r>
            <a:r>
              <a:rPr lang="ar-EG" altLang="zh-CN" sz="2800" b="1" dirty="0" smtClean="0"/>
              <a:t>: </a:t>
            </a:r>
            <a:r>
              <a:rPr lang="ar-EG" altLang="zh-CN" sz="2800" b="1" dirty="0" smtClean="0">
                <a:solidFill>
                  <a:srgbClr val="0070C0"/>
                </a:solidFill>
              </a:rPr>
              <a:t>"اتفاق بين طرفين بموجبه يتعهد الطرف الأول بأن يدفع للطرف الثاني مبلغاً معيناً عند وقوع حدث معين محدد في العقد وذلك في مقابل قيام الطرف الثاني بدفع مبلغ بسيط نسبياً"</a:t>
            </a:r>
          </a:p>
          <a:p>
            <a:pPr marL="0" indent="-274320" algn="r" rtl="1" eaLnBrk="1" fontAlgn="auto" hangingPunct="1">
              <a:lnSpc>
                <a:spcPct val="90000"/>
              </a:lnSpc>
              <a:spcAft>
                <a:spcPts val="0"/>
              </a:spcAft>
              <a:buFont typeface="Arial" pitchFamily="34" charset="0"/>
              <a:buChar char="•"/>
              <a:defRPr/>
            </a:pPr>
            <a:r>
              <a:rPr lang="ar-EG" altLang="zh-CN" sz="2800" b="1" dirty="0" smtClean="0"/>
              <a:t>ويسمى </a:t>
            </a:r>
            <a:r>
              <a:rPr lang="ar-EG" altLang="zh-CN" sz="2800" b="1" dirty="0" smtClean="0">
                <a:solidFill>
                  <a:schemeClr val="accent6">
                    <a:lumMod val="75000"/>
                  </a:schemeClr>
                </a:solidFill>
              </a:rPr>
              <a:t>الطرف الأول </a:t>
            </a:r>
            <a:r>
              <a:rPr lang="ar-EG" altLang="zh-CN" sz="2800" b="1" dirty="0" smtClean="0">
                <a:solidFill>
                  <a:srgbClr val="FF6600"/>
                </a:solidFill>
              </a:rPr>
              <a:t>"المؤمن " </a:t>
            </a:r>
            <a:r>
              <a:rPr lang="ar-EG" altLang="zh-CN" sz="2800" b="1" dirty="0" smtClean="0">
                <a:solidFill>
                  <a:schemeClr val="accent6">
                    <a:lumMod val="75000"/>
                  </a:schemeClr>
                </a:solidFill>
              </a:rPr>
              <a:t>ويسمى الطرف الثاني </a:t>
            </a:r>
            <a:r>
              <a:rPr lang="ar-EG" altLang="zh-CN" sz="2800" b="1" dirty="0" smtClean="0">
                <a:solidFill>
                  <a:srgbClr val="009900"/>
                </a:solidFill>
              </a:rPr>
              <a:t>"المؤمن له أو المستأمن" </a:t>
            </a:r>
            <a:r>
              <a:rPr lang="ar-EG" altLang="zh-CN" sz="2800" b="1" dirty="0" smtClean="0">
                <a:solidFill>
                  <a:schemeClr val="accent6">
                    <a:lumMod val="75000"/>
                  </a:schemeClr>
                </a:solidFill>
              </a:rPr>
              <a:t>أما المبلغ الذي يدفعه المؤمن فيسمى "مبلغ التأمين" بينما يسمى المبلغ الذي يدفعه المؤمن له أما مرة واحدة أو على دفعات "قسط التأمين " ويطلق على الشخص أو الشيء المعرض لوقوع الخطر "الشيء موضوع التأمين " كما يطلق على المستند الذي يثبت العقد ويحتوي على بنوده وشروطه وثيقة أو بوليصة التأمين.</a:t>
            </a:r>
            <a:endParaRPr lang="en-US" sz="2800" b="1" dirty="0" smtClean="0">
              <a:solidFill>
                <a:schemeClr val="accent6">
                  <a:lumMod val="75000"/>
                </a:schemeClr>
              </a:solidFill>
            </a:endParaRPr>
          </a:p>
        </p:txBody>
      </p:sp>
    </p:spTree>
    <p:extLst>
      <p:ext uri="{BB962C8B-B14F-4D97-AF65-F5344CB8AC3E}">
        <p14:creationId xmlns:p14="http://schemas.microsoft.com/office/powerpoint/2010/main" val="3079892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body" idx="4294967295"/>
          </p:nvPr>
        </p:nvSpPr>
        <p:spPr>
          <a:xfrm>
            <a:off x="0" y="1268413"/>
            <a:ext cx="7273925" cy="4392612"/>
          </a:xfrm>
        </p:spPr>
        <p:txBody>
          <a:bodyPr rtlCol="0">
            <a:normAutofit lnSpcReduction="10000"/>
          </a:bodyPr>
          <a:lstStyle/>
          <a:p>
            <a:pPr marL="0" indent="-274320" algn="r" rtl="1" eaLnBrk="1" fontAlgn="auto" hangingPunct="1">
              <a:lnSpc>
                <a:spcPct val="90000"/>
              </a:lnSpc>
              <a:spcAft>
                <a:spcPts val="0"/>
              </a:spcAft>
              <a:buFont typeface="Arial" charset="0"/>
              <a:buNone/>
              <a:defRPr/>
            </a:pPr>
            <a:r>
              <a:rPr lang="ar-SA" altLang="zh-CN" sz="2800" b="1" dirty="0" smtClean="0">
                <a:solidFill>
                  <a:srgbClr val="FF0000"/>
                </a:solidFill>
              </a:rPr>
              <a:t>  </a:t>
            </a:r>
            <a:r>
              <a:rPr lang="ar-EG" altLang="zh-CN" sz="2800" b="1" dirty="0" smtClean="0">
                <a:solidFill>
                  <a:srgbClr val="FF0000"/>
                </a:solidFill>
              </a:rPr>
              <a:t>الأخطار القابلة للتأمين ضد وقوعها:</a:t>
            </a:r>
            <a:endParaRPr lang="ar-EG" altLang="zh-CN" sz="2800" dirty="0" smtClean="0">
              <a:solidFill>
                <a:srgbClr val="FF0000"/>
              </a:solidFill>
            </a:endParaRPr>
          </a:p>
          <a:p>
            <a:pPr marL="0" indent="-274320" algn="r" rtl="1" eaLnBrk="1" fontAlgn="auto" hangingPunct="1">
              <a:lnSpc>
                <a:spcPct val="90000"/>
              </a:lnSpc>
              <a:spcAft>
                <a:spcPts val="0"/>
              </a:spcAft>
              <a:defRPr/>
            </a:pPr>
            <a:r>
              <a:rPr lang="ar-EG" altLang="zh-CN" sz="2800" b="1" dirty="0" smtClean="0">
                <a:solidFill>
                  <a:srgbClr val="993300"/>
                </a:solidFill>
              </a:rPr>
              <a:t>لكي يكون الخطر قابلاً للتأمين يجب أن تتحقق فيه الشروط الآتية:</a:t>
            </a:r>
            <a:endParaRPr lang="ar-SA" altLang="zh-CN" sz="2800" b="1" dirty="0" smtClean="0">
              <a:solidFill>
                <a:srgbClr val="993300"/>
              </a:solidFill>
            </a:endParaRPr>
          </a:p>
          <a:p>
            <a:pPr marL="0" indent="-274320" algn="r" rtl="1" eaLnBrk="1" fontAlgn="auto" hangingPunct="1">
              <a:lnSpc>
                <a:spcPct val="90000"/>
              </a:lnSpc>
              <a:spcAft>
                <a:spcPts val="0"/>
              </a:spcAft>
              <a:buFont typeface="Arial" charset="0"/>
              <a:buNone/>
              <a:defRPr/>
            </a:pPr>
            <a:r>
              <a:rPr lang="ar-SA" altLang="zh-CN" sz="2800" b="1" dirty="0" smtClean="0">
                <a:solidFill>
                  <a:srgbClr val="FF0000"/>
                </a:solidFill>
              </a:rPr>
              <a:t>  1</a:t>
            </a:r>
            <a:r>
              <a:rPr lang="ar-EG" altLang="zh-CN" sz="2800" b="1" dirty="0" smtClean="0">
                <a:solidFill>
                  <a:srgbClr val="FF0000"/>
                </a:solidFill>
              </a:rPr>
              <a:t> ـ أن يكون الخطر شيئاً احتمالياً:</a:t>
            </a:r>
            <a:endParaRPr lang="ar-EG" altLang="zh-CN" sz="2800" dirty="0" smtClean="0">
              <a:solidFill>
                <a:srgbClr val="FF0000"/>
              </a:solidFill>
            </a:endParaRPr>
          </a:p>
          <a:p>
            <a:pPr marL="0" indent="-274320" algn="r" rtl="1" eaLnBrk="1" fontAlgn="auto" hangingPunct="1">
              <a:lnSpc>
                <a:spcPct val="90000"/>
              </a:lnSpc>
              <a:spcAft>
                <a:spcPts val="0"/>
              </a:spcAft>
              <a:buFont typeface="Arial" charset="0"/>
              <a:buNone/>
              <a:defRPr/>
            </a:pPr>
            <a:r>
              <a:rPr lang="ar-SA" altLang="zh-CN" sz="2800" dirty="0" smtClean="0"/>
              <a:t>   </a:t>
            </a:r>
            <a:r>
              <a:rPr lang="ar-EG" altLang="zh-CN" sz="2800" b="1" dirty="0" smtClean="0"/>
              <a:t>فالخطر المستحيل الوقوع لا توجد فائدة من التأمين ضده كذلك فإن الخطر المؤكد الوقوع تكون تكلفة التأمين ضده أكبر من الخسارة المحققة بوقوعه، إذ أن الأقساط الصافية وحدها يجب أن تتعادل مع الخسارة.</a:t>
            </a:r>
          </a:p>
          <a:p>
            <a:pPr marL="0" indent="-274320" algn="r" rtl="1" eaLnBrk="1" fontAlgn="auto" hangingPunct="1">
              <a:lnSpc>
                <a:spcPct val="90000"/>
              </a:lnSpc>
              <a:spcAft>
                <a:spcPts val="0"/>
              </a:spcAft>
              <a:buFont typeface="Arial" charset="0"/>
              <a:buNone/>
              <a:defRPr/>
            </a:pPr>
            <a:r>
              <a:rPr lang="ar-SA" altLang="zh-CN" sz="2800" b="1" dirty="0" smtClean="0">
                <a:solidFill>
                  <a:srgbClr val="FF0000"/>
                </a:solidFill>
              </a:rPr>
              <a:t>   2</a:t>
            </a:r>
            <a:r>
              <a:rPr lang="ar-EG" altLang="zh-CN" sz="2800" b="1" dirty="0" smtClean="0">
                <a:solidFill>
                  <a:srgbClr val="FF0000"/>
                </a:solidFill>
              </a:rPr>
              <a:t> ـ ألا يكون الخطر شيئاً إرادياً بحتا:</a:t>
            </a:r>
            <a:endParaRPr lang="ar-EG" altLang="zh-CN" sz="2800" dirty="0" smtClean="0">
              <a:solidFill>
                <a:srgbClr val="FF0000"/>
              </a:solidFill>
            </a:endParaRPr>
          </a:p>
          <a:p>
            <a:pPr marL="0" indent="-274320" algn="r" rtl="1" eaLnBrk="1" fontAlgn="auto" hangingPunct="1">
              <a:lnSpc>
                <a:spcPct val="90000"/>
              </a:lnSpc>
              <a:spcAft>
                <a:spcPts val="0"/>
              </a:spcAft>
              <a:buFont typeface="Arial" charset="0"/>
              <a:buNone/>
              <a:defRPr/>
            </a:pPr>
            <a:r>
              <a:rPr lang="ar-SA" altLang="zh-CN" sz="2800" dirty="0" smtClean="0"/>
              <a:t>    </a:t>
            </a:r>
            <a:r>
              <a:rPr lang="ar-EG" altLang="zh-CN" sz="2800" b="1" dirty="0" smtClean="0"/>
              <a:t>وهذا الشرط نتيجة حتمية للشرط الأول، إذ أن وقوع الخطر إرادياً ينفي عنه صفة الاحتمال.</a:t>
            </a:r>
            <a:endParaRPr lang="en-US" sz="2800" b="1" dirty="0" smtClean="0"/>
          </a:p>
        </p:txBody>
      </p:sp>
    </p:spTree>
    <p:extLst>
      <p:ext uri="{BB962C8B-B14F-4D97-AF65-F5344CB8AC3E}">
        <p14:creationId xmlns:p14="http://schemas.microsoft.com/office/powerpoint/2010/main" val="1707873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4294967295"/>
          </p:nvPr>
        </p:nvSpPr>
        <p:spPr>
          <a:xfrm>
            <a:off x="0" y="1052513"/>
            <a:ext cx="7127875" cy="4464050"/>
          </a:xfrm>
        </p:spPr>
        <p:txBody>
          <a:bodyPr rtlCol="1">
            <a:normAutofit fontScale="77500" lnSpcReduction="20000"/>
          </a:bodyPr>
          <a:lstStyle/>
          <a:p>
            <a:pPr marL="0" indent="-274320" algn="r" rtl="1" eaLnBrk="1" fontAlgn="auto" hangingPunct="1">
              <a:lnSpc>
                <a:spcPct val="80000"/>
              </a:lnSpc>
              <a:spcAft>
                <a:spcPts val="0"/>
              </a:spcAft>
              <a:buFont typeface="Arial" pitchFamily="34" charset="0"/>
              <a:buNone/>
              <a:defRPr/>
            </a:pPr>
            <a:r>
              <a:rPr lang="ar-SA" altLang="zh-CN" sz="2800" b="1" dirty="0">
                <a:solidFill>
                  <a:srgbClr val="FF0000"/>
                </a:solidFill>
              </a:rPr>
              <a:t> </a:t>
            </a:r>
            <a:r>
              <a:rPr lang="ar-SA" altLang="zh-CN" sz="2800" b="1" dirty="0" smtClean="0">
                <a:solidFill>
                  <a:srgbClr val="FF0000"/>
                </a:solidFill>
              </a:rPr>
              <a:t> 3</a:t>
            </a:r>
            <a:r>
              <a:rPr lang="ar-EG" altLang="zh-CN" sz="2800" b="1" dirty="0" smtClean="0">
                <a:solidFill>
                  <a:srgbClr val="FF0000"/>
                </a:solidFill>
              </a:rPr>
              <a:t>ـ أن يكون الخطر قابلاً للقياس:</a:t>
            </a:r>
            <a:endParaRPr lang="ar-EG" altLang="zh-CN" sz="2800" dirty="0" smtClean="0">
              <a:solidFill>
                <a:srgbClr val="FF0000"/>
              </a:solidFill>
            </a:endParaRPr>
          </a:p>
          <a:p>
            <a:pPr marL="0" indent="-274320" algn="r" rtl="1" eaLnBrk="1" fontAlgn="auto" hangingPunct="1">
              <a:lnSpc>
                <a:spcPct val="120000"/>
              </a:lnSpc>
              <a:spcAft>
                <a:spcPts val="0"/>
              </a:spcAft>
              <a:buFont typeface="Arial" pitchFamily="34" charset="0"/>
              <a:buNone/>
              <a:defRPr/>
            </a:pPr>
            <a:r>
              <a:rPr lang="ar-SA" altLang="zh-CN" sz="2800" dirty="0"/>
              <a:t> </a:t>
            </a:r>
            <a:r>
              <a:rPr lang="ar-EG" altLang="zh-CN" sz="2800" b="1" dirty="0" smtClean="0"/>
              <a:t>ومعنى ذلك أن يتمكن المؤمن مقدماً من تقدير الخسائر التي تصيب الأشياء موضوع التأمين بسبب تحقق الخطر، وفي هذا المجال يكفي أن يكون الخطر قابلاً للقياس الإحصائي على الأقل حتى يمكن استخدام الأساليب الإحصائية في تقدير الخسارة المتوقعة بدقة معقولة.</a:t>
            </a:r>
          </a:p>
          <a:p>
            <a:pPr marL="0" indent="-274320" algn="r" rtl="1" eaLnBrk="1" fontAlgn="auto" hangingPunct="1">
              <a:lnSpc>
                <a:spcPct val="120000"/>
              </a:lnSpc>
              <a:spcAft>
                <a:spcPts val="0"/>
              </a:spcAft>
              <a:buFont typeface="Arial" pitchFamily="34" charset="0"/>
              <a:buNone/>
              <a:defRPr/>
            </a:pPr>
            <a:r>
              <a:rPr lang="ar-SA" altLang="zh-CN" sz="2800" b="1" dirty="0">
                <a:solidFill>
                  <a:srgbClr val="FF0000"/>
                </a:solidFill>
              </a:rPr>
              <a:t> </a:t>
            </a:r>
            <a:r>
              <a:rPr lang="ar-SA" altLang="zh-CN" sz="2800" b="1" dirty="0" smtClean="0">
                <a:solidFill>
                  <a:srgbClr val="FF0000"/>
                </a:solidFill>
              </a:rPr>
              <a:t> 4</a:t>
            </a:r>
            <a:r>
              <a:rPr lang="ar-EG" altLang="zh-CN" sz="2800" b="1" dirty="0" smtClean="0">
                <a:solidFill>
                  <a:srgbClr val="FF0000"/>
                </a:solidFill>
              </a:rPr>
              <a:t> ـ أن يكون الخطر هاماً بدرجة كافية</a:t>
            </a:r>
            <a:r>
              <a:rPr lang="ar-EG" altLang="zh-CN" sz="2800" b="1" dirty="0" smtClean="0"/>
              <a:t>:</a:t>
            </a:r>
            <a:endParaRPr lang="ar-EG" altLang="zh-CN" sz="2800" dirty="0" smtClean="0"/>
          </a:p>
          <a:p>
            <a:pPr marL="0" indent="-274320" algn="r" rtl="1" eaLnBrk="1" fontAlgn="auto" hangingPunct="1">
              <a:lnSpc>
                <a:spcPct val="120000"/>
              </a:lnSpc>
              <a:spcAft>
                <a:spcPts val="0"/>
              </a:spcAft>
              <a:buFont typeface="Arial" pitchFamily="34" charset="0"/>
              <a:buNone/>
              <a:defRPr/>
            </a:pPr>
            <a:r>
              <a:rPr lang="ar-SA" altLang="zh-CN" sz="2800" dirty="0" smtClean="0"/>
              <a:t>   </a:t>
            </a:r>
            <a:r>
              <a:rPr lang="ar-EG" altLang="zh-CN" sz="2800" b="1" dirty="0" smtClean="0"/>
              <a:t>فإذا كان الخطر قليل الأهمية تكون تكلفة التأمين ضده أعلى من الخسارة المادية التي تتحقق بوقوع الخطر.</a:t>
            </a:r>
          </a:p>
          <a:p>
            <a:pPr marL="0" indent="-274320" algn="r" rtl="1" eaLnBrk="1" fontAlgn="auto" hangingPunct="1">
              <a:lnSpc>
                <a:spcPct val="120000"/>
              </a:lnSpc>
              <a:spcAft>
                <a:spcPts val="0"/>
              </a:spcAft>
              <a:buFont typeface="Arial" pitchFamily="34" charset="0"/>
              <a:buNone/>
              <a:defRPr/>
            </a:pPr>
            <a:r>
              <a:rPr lang="ar-SA" altLang="zh-CN" sz="2800" b="1" dirty="0"/>
              <a:t> </a:t>
            </a:r>
            <a:r>
              <a:rPr lang="ar-SA" altLang="zh-CN" sz="2800" b="1" dirty="0" smtClean="0"/>
              <a:t> </a:t>
            </a:r>
            <a:r>
              <a:rPr lang="ar-SA" altLang="zh-CN" sz="2800" b="1" dirty="0" smtClean="0">
                <a:solidFill>
                  <a:srgbClr val="FF0000"/>
                </a:solidFill>
              </a:rPr>
              <a:t>5</a:t>
            </a:r>
            <a:r>
              <a:rPr lang="ar-EG" altLang="zh-CN" sz="2800" b="1" dirty="0" smtClean="0">
                <a:solidFill>
                  <a:srgbClr val="FF0000"/>
                </a:solidFill>
              </a:rPr>
              <a:t>ـ ألا تكون تكاليف التامين باهظة:</a:t>
            </a:r>
            <a:endParaRPr lang="ar-EG" altLang="zh-CN" sz="2800" dirty="0" smtClean="0">
              <a:solidFill>
                <a:srgbClr val="FF0000"/>
              </a:solidFill>
            </a:endParaRPr>
          </a:p>
          <a:p>
            <a:pPr marL="0" indent="-274320" algn="r" rtl="1" eaLnBrk="1" fontAlgn="auto" hangingPunct="1">
              <a:lnSpc>
                <a:spcPct val="120000"/>
              </a:lnSpc>
              <a:spcAft>
                <a:spcPts val="0"/>
              </a:spcAft>
              <a:buFont typeface="Arial" pitchFamily="34" charset="0"/>
              <a:buNone/>
              <a:defRPr/>
            </a:pPr>
            <a:r>
              <a:rPr lang="ar-SA" altLang="zh-CN" sz="2800" dirty="0"/>
              <a:t> </a:t>
            </a:r>
            <a:r>
              <a:rPr lang="ar-SA" altLang="zh-CN" sz="2800" dirty="0" smtClean="0"/>
              <a:t> أ</a:t>
            </a:r>
            <a:r>
              <a:rPr lang="ar-EG" altLang="zh-CN" sz="2800" b="1" dirty="0" smtClean="0"/>
              <a:t>ي يجب أن يكون قسط التأمين معقولاً وإلا انحصرت عمليات التأمين في فئة قليلة </a:t>
            </a:r>
            <a:endParaRPr lang="en-US" sz="2800" b="1" dirty="0" smtClean="0"/>
          </a:p>
        </p:txBody>
      </p:sp>
    </p:spTree>
    <p:extLst>
      <p:ext uri="{BB962C8B-B14F-4D97-AF65-F5344CB8AC3E}">
        <p14:creationId xmlns:p14="http://schemas.microsoft.com/office/powerpoint/2010/main" val="2432125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body" idx="4294967295"/>
          </p:nvPr>
        </p:nvSpPr>
        <p:spPr>
          <a:xfrm>
            <a:off x="0" y="1052513"/>
            <a:ext cx="7272338" cy="4608512"/>
          </a:xfrm>
        </p:spPr>
        <p:txBody>
          <a:bodyPr rtlCol="0">
            <a:normAutofit fontScale="85000" lnSpcReduction="20000"/>
          </a:bodyPr>
          <a:lstStyle/>
          <a:p>
            <a:pPr marL="0" indent="-274320" algn="r" rtl="1" eaLnBrk="1" fontAlgn="auto" hangingPunct="1">
              <a:lnSpc>
                <a:spcPct val="110000"/>
              </a:lnSpc>
              <a:spcAft>
                <a:spcPts val="0"/>
              </a:spcAft>
              <a:buFont typeface="Arial" charset="0"/>
              <a:buNone/>
              <a:defRPr/>
            </a:pPr>
            <a:r>
              <a:rPr lang="ar-SA" altLang="zh-CN" sz="2800" b="1" dirty="0" smtClean="0">
                <a:solidFill>
                  <a:srgbClr val="FF0000"/>
                </a:solidFill>
              </a:rPr>
              <a:t> 6</a:t>
            </a:r>
            <a:r>
              <a:rPr lang="ar-EG" altLang="zh-CN" sz="2800" b="1" dirty="0" smtClean="0">
                <a:solidFill>
                  <a:srgbClr val="FF0000"/>
                </a:solidFill>
              </a:rPr>
              <a:t>ـ ألا يكون الخطر صعب الإثبات:</a:t>
            </a:r>
            <a:endParaRPr lang="ar-EG" altLang="zh-CN" sz="2800" dirty="0" smtClean="0">
              <a:solidFill>
                <a:srgbClr val="FF0000"/>
              </a:solidFill>
            </a:endParaRPr>
          </a:p>
          <a:p>
            <a:pPr marL="0" indent="-274320" algn="r" rtl="1" eaLnBrk="1" fontAlgn="auto" hangingPunct="1">
              <a:lnSpc>
                <a:spcPct val="110000"/>
              </a:lnSpc>
              <a:spcAft>
                <a:spcPts val="0"/>
              </a:spcAft>
              <a:buFont typeface="Arial" charset="0"/>
              <a:buNone/>
              <a:defRPr/>
            </a:pPr>
            <a:r>
              <a:rPr lang="ar-SA" altLang="zh-CN" sz="2800" dirty="0" smtClean="0"/>
              <a:t>   </a:t>
            </a:r>
            <a:r>
              <a:rPr lang="ar-EG" altLang="zh-CN" sz="2800" b="1" dirty="0" smtClean="0"/>
              <a:t>وذلك بأن يكون موزعاً حتى لا تحدث خسارة كبيرة في كارثة واحدة.</a:t>
            </a:r>
          </a:p>
          <a:p>
            <a:pPr marL="0" indent="-274320" algn="r" rtl="1" eaLnBrk="1" fontAlgn="auto" hangingPunct="1">
              <a:lnSpc>
                <a:spcPct val="110000"/>
              </a:lnSpc>
              <a:spcAft>
                <a:spcPts val="0"/>
              </a:spcAft>
              <a:buFont typeface="Arial" charset="0"/>
              <a:buNone/>
              <a:defRPr/>
            </a:pPr>
            <a:r>
              <a:rPr lang="ar-SA" altLang="zh-CN" sz="2800" b="1" dirty="0" smtClean="0">
                <a:solidFill>
                  <a:srgbClr val="FF0000"/>
                </a:solidFill>
              </a:rPr>
              <a:t> 7</a:t>
            </a:r>
            <a:r>
              <a:rPr lang="ar-EG" altLang="zh-CN" sz="2800" b="1" dirty="0" smtClean="0">
                <a:solidFill>
                  <a:srgbClr val="FF0000"/>
                </a:solidFill>
              </a:rPr>
              <a:t> ـ ألا يكون الخطر صعب الإثبات</a:t>
            </a:r>
            <a:r>
              <a:rPr lang="ar-EG" altLang="zh-CN" sz="2800" b="1" dirty="0" smtClean="0"/>
              <a:t>:</a:t>
            </a:r>
          </a:p>
          <a:p>
            <a:pPr marL="0" indent="-274320" algn="r" rtl="1" eaLnBrk="1" fontAlgn="auto" hangingPunct="1">
              <a:lnSpc>
                <a:spcPct val="110000"/>
              </a:lnSpc>
              <a:spcAft>
                <a:spcPts val="0"/>
              </a:spcAft>
              <a:buFont typeface="Arial" charset="0"/>
              <a:buNone/>
              <a:defRPr/>
            </a:pPr>
            <a:r>
              <a:rPr lang="ar-SA" altLang="zh-CN" sz="2800" b="1" dirty="0" smtClean="0"/>
              <a:t>   </a:t>
            </a:r>
            <a:r>
              <a:rPr lang="ar-EG" altLang="zh-CN" sz="2800" b="1" dirty="0" smtClean="0"/>
              <a:t>فمثلاً لا يجوز التأمين على شخص من الصداع مثلاً أو ضد احتراق نقود ورقية في منزلة.</a:t>
            </a:r>
          </a:p>
          <a:p>
            <a:pPr marL="0" indent="-274320" algn="r" rtl="1" eaLnBrk="1" fontAlgn="auto" hangingPunct="1">
              <a:lnSpc>
                <a:spcPct val="110000"/>
              </a:lnSpc>
              <a:spcAft>
                <a:spcPts val="0"/>
              </a:spcAft>
              <a:buFont typeface="Arial" charset="0"/>
              <a:buNone/>
              <a:defRPr/>
            </a:pPr>
            <a:r>
              <a:rPr lang="ar-SA" altLang="zh-CN" sz="2800" b="1" dirty="0" smtClean="0">
                <a:solidFill>
                  <a:srgbClr val="FF0000"/>
                </a:solidFill>
              </a:rPr>
              <a:t>  8</a:t>
            </a:r>
            <a:r>
              <a:rPr lang="ar-EG" altLang="zh-CN" sz="2800" b="1" dirty="0" smtClean="0">
                <a:solidFill>
                  <a:srgbClr val="FF0000"/>
                </a:solidFill>
              </a:rPr>
              <a:t> ـ أن تكون المصلحة المطلوب حمايتها مادية</a:t>
            </a:r>
            <a:r>
              <a:rPr lang="ar-EG" altLang="zh-CN" sz="2800" b="1" dirty="0" smtClean="0"/>
              <a:t>:</a:t>
            </a:r>
          </a:p>
          <a:p>
            <a:pPr marL="0" indent="-274320" algn="r" rtl="1" eaLnBrk="1" fontAlgn="auto" hangingPunct="1">
              <a:lnSpc>
                <a:spcPct val="110000"/>
              </a:lnSpc>
              <a:spcAft>
                <a:spcPts val="0"/>
              </a:spcAft>
              <a:buFont typeface="Arial" charset="0"/>
              <a:buNone/>
              <a:defRPr/>
            </a:pPr>
            <a:r>
              <a:rPr lang="ar-SA" altLang="zh-CN" sz="2800" b="1" dirty="0" smtClean="0"/>
              <a:t>   </a:t>
            </a:r>
            <a:r>
              <a:rPr lang="ar-EG" altLang="zh-CN" sz="2800" b="1" dirty="0" smtClean="0"/>
              <a:t>فالقيمة العاطفية لشيء ما لا تكون مجالاً للتأمين.</a:t>
            </a:r>
          </a:p>
          <a:p>
            <a:pPr marL="0" indent="-274320" algn="r" rtl="1" eaLnBrk="1" fontAlgn="auto" hangingPunct="1">
              <a:lnSpc>
                <a:spcPct val="110000"/>
              </a:lnSpc>
              <a:spcAft>
                <a:spcPts val="0"/>
              </a:spcAft>
              <a:buFont typeface="Arial" charset="0"/>
              <a:buNone/>
              <a:defRPr/>
            </a:pPr>
            <a:r>
              <a:rPr lang="ar-SA" altLang="zh-CN" sz="2800" b="1" dirty="0" smtClean="0">
                <a:solidFill>
                  <a:srgbClr val="FF0000"/>
                </a:solidFill>
              </a:rPr>
              <a:t>  9</a:t>
            </a:r>
            <a:r>
              <a:rPr lang="ar-EG" altLang="zh-CN" sz="2800" b="1" dirty="0" smtClean="0">
                <a:solidFill>
                  <a:srgbClr val="FF0000"/>
                </a:solidFill>
              </a:rPr>
              <a:t> ـ أن يكون عدد الأخطار كبيراً:</a:t>
            </a:r>
          </a:p>
          <a:p>
            <a:pPr marL="0" indent="-274320" algn="r" rtl="1" eaLnBrk="1" fontAlgn="auto" hangingPunct="1">
              <a:lnSpc>
                <a:spcPct val="110000"/>
              </a:lnSpc>
              <a:spcAft>
                <a:spcPts val="0"/>
              </a:spcAft>
              <a:buFont typeface="Arial" charset="0"/>
              <a:buNone/>
              <a:defRPr/>
            </a:pPr>
            <a:r>
              <a:rPr lang="ar-IQ" altLang="zh-CN" sz="2800" b="1" dirty="0"/>
              <a:t>ا</a:t>
            </a:r>
            <a:r>
              <a:rPr lang="ar-EG" altLang="zh-CN" sz="2800" b="1" dirty="0" smtClean="0"/>
              <a:t>لتأمين لا يؤدي الفائدة المطلوبة إلا إذا كان عدد المؤمن لهم كبيراً حيث أن فترة التأمين أساساً هي توزيع الخسارة الناتجة من وقوع خطر معين على كبير من الأفراد المعرضين لوقوع هذا الخطر.</a:t>
            </a:r>
            <a:endParaRPr lang="en-US" sz="2800" b="1" dirty="0" smtClean="0"/>
          </a:p>
        </p:txBody>
      </p:sp>
    </p:spTree>
    <p:extLst>
      <p:ext uri="{BB962C8B-B14F-4D97-AF65-F5344CB8AC3E}">
        <p14:creationId xmlns:p14="http://schemas.microsoft.com/office/powerpoint/2010/main" val="85773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body" idx="4294967295"/>
          </p:nvPr>
        </p:nvSpPr>
        <p:spPr>
          <a:xfrm>
            <a:off x="2374900" y="1125538"/>
            <a:ext cx="6769100" cy="4248150"/>
          </a:xfrm>
        </p:spPr>
        <p:txBody>
          <a:bodyPr rtlCol="0">
            <a:normAutofit fontScale="85000" lnSpcReduction="10000"/>
          </a:bodyPr>
          <a:lstStyle/>
          <a:p>
            <a:pPr marL="0" indent="-274320" algn="r" rtl="1" eaLnBrk="1" fontAlgn="auto" hangingPunct="1">
              <a:spcAft>
                <a:spcPts val="0"/>
              </a:spcAft>
              <a:buFont typeface="Arial" charset="0"/>
              <a:buNone/>
              <a:defRPr/>
            </a:pPr>
            <a:r>
              <a:rPr lang="ar-SA" altLang="zh-CN" sz="2800" b="1" dirty="0" smtClean="0">
                <a:solidFill>
                  <a:srgbClr val="FF0000"/>
                </a:solidFill>
              </a:rPr>
              <a:t> </a:t>
            </a:r>
            <a:r>
              <a:rPr lang="ar-EG" altLang="zh-CN" sz="3100" b="1" dirty="0" smtClean="0">
                <a:solidFill>
                  <a:srgbClr val="FF0000"/>
                </a:solidFill>
                <a:latin typeface="Arial" pitchFamily="34" charset="0"/>
                <a:cs typeface="Arial" pitchFamily="34" charset="0"/>
              </a:rPr>
              <a:t>النقاط الأساسية في عقد التأمين (وثيقة أو بوليصة التأمين):</a:t>
            </a:r>
          </a:p>
          <a:p>
            <a:pPr marL="0" indent="-274320" algn="r" rtl="1" eaLnBrk="1" fontAlgn="auto" hangingPunct="1">
              <a:spcAft>
                <a:spcPts val="0"/>
              </a:spcAft>
              <a:buFont typeface="Arial" charset="0"/>
              <a:buNone/>
              <a:defRPr/>
            </a:pPr>
            <a:r>
              <a:rPr lang="ar-EG" altLang="zh-CN" sz="3100" b="1" dirty="0" smtClean="0">
                <a:latin typeface="Arial" pitchFamily="34" charset="0"/>
                <a:cs typeface="Arial" pitchFamily="34" charset="0"/>
              </a:rPr>
              <a:t>يمكن تلخيص النقاط الأساسية في أي عقد تأمين فيما يلي:</a:t>
            </a:r>
            <a:endParaRPr lang="ar-EG" altLang="zh-CN" sz="3100" dirty="0" smtClean="0">
              <a:latin typeface="Arial" pitchFamily="34" charset="0"/>
              <a:cs typeface="Arial" pitchFamily="34" charset="0"/>
            </a:endParaRPr>
          </a:p>
          <a:p>
            <a:pPr marL="0" indent="-274320" algn="r" rtl="1" eaLnBrk="1" fontAlgn="auto" hangingPunct="1">
              <a:spcAft>
                <a:spcPts val="0"/>
              </a:spcAft>
              <a:defRPr/>
            </a:pPr>
            <a:r>
              <a:rPr lang="ar-EG" altLang="zh-CN" sz="3100" b="1" dirty="0" smtClean="0">
                <a:solidFill>
                  <a:srgbClr val="0000FF"/>
                </a:solidFill>
                <a:latin typeface="Arial" pitchFamily="34" charset="0"/>
                <a:cs typeface="Arial" pitchFamily="34" charset="0"/>
              </a:rPr>
              <a:t>أسماء الأطراف المتعاقدة.</a:t>
            </a:r>
          </a:p>
          <a:p>
            <a:pPr marL="0" indent="-274320" algn="r" rtl="1" eaLnBrk="1" fontAlgn="auto" hangingPunct="1">
              <a:spcAft>
                <a:spcPts val="0"/>
              </a:spcAft>
              <a:defRPr/>
            </a:pPr>
            <a:r>
              <a:rPr lang="ar-EG" altLang="zh-CN" sz="3100" b="1" dirty="0" smtClean="0">
                <a:solidFill>
                  <a:srgbClr val="0000FF"/>
                </a:solidFill>
                <a:latin typeface="Arial" pitchFamily="34" charset="0"/>
                <a:cs typeface="Arial" pitchFamily="34" charset="0"/>
              </a:rPr>
              <a:t>الشيء موضوع التأمين (شخص أو ممتلكات).</a:t>
            </a:r>
          </a:p>
          <a:p>
            <a:pPr marL="0" indent="-274320" algn="r" rtl="1" eaLnBrk="1" fontAlgn="auto" hangingPunct="1">
              <a:spcAft>
                <a:spcPts val="0"/>
              </a:spcAft>
              <a:defRPr/>
            </a:pPr>
            <a:r>
              <a:rPr lang="ar-EG" altLang="zh-CN" sz="3100" b="1" dirty="0" smtClean="0">
                <a:solidFill>
                  <a:srgbClr val="0000FF"/>
                </a:solidFill>
                <a:latin typeface="Arial" pitchFamily="34" charset="0"/>
                <a:cs typeface="Arial" pitchFamily="34" charset="0"/>
              </a:rPr>
              <a:t>القيمة المؤمن عليها (أي الحد الأقصى لالتزام المؤمن).</a:t>
            </a:r>
          </a:p>
          <a:p>
            <a:pPr marL="0" indent="-274320" algn="r" rtl="1" eaLnBrk="1" fontAlgn="auto" hangingPunct="1">
              <a:spcAft>
                <a:spcPts val="0"/>
              </a:spcAft>
              <a:defRPr/>
            </a:pPr>
            <a:r>
              <a:rPr lang="ar-EG" altLang="zh-CN" sz="3100" b="1" dirty="0" smtClean="0">
                <a:solidFill>
                  <a:srgbClr val="0000FF"/>
                </a:solidFill>
                <a:latin typeface="Arial" pitchFamily="34" charset="0"/>
                <a:cs typeface="Arial" pitchFamily="34" charset="0"/>
              </a:rPr>
              <a:t>الخطر أو الأخطار المؤمن ضد وقوعها.</a:t>
            </a:r>
          </a:p>
          <a:p>
            <a:pPr marL="0" indent="-274320" algn="r" rtl="1" eaLnBrk="1" fontAlgn="auto" hangingPunct="1">
              <a:spcAft>
                <a:spcPts val="0"/>
              </a:spcAft>
              <a:defRPr/>
            </a:pPr>
            <a:r>
              <a:rPr lang="ar-EG" altLang="zh-CN" sz="3100" b="1" dirty="0" smtClean="0">
                <a:solidFill>
                  <a:srgbClr val="0000FF"/>
                </a:solidFill>
                <a:latin typeface="Arial" pitchFamily="34" charset="0"/>
                <a:cs typeface="Arial" pitchFamily="34" charset="0"/>
              </a:rPr>
              <a:t>قسط التأمين: قيمته وكيفية سداده وموعد استحقاقه.</a:t>
            </a:r>
            <a:endParaRPr lang="en-US" altLang="zh-CN" sz="3100" b="1" dirty="0" smtClean="0">
              <a:solidFill>
                <a:srgbClr val="0000FF"/>
              </a:solidFill>
              <a:latin typeface="Arial" pitchFamily="34" charset="0"/>
              <a:cs typeface="Arial" pitchFamily="34" charset="0"/>
            </a:endParaRPr>
          </a:p>
          <a:p>
            <a:pPr marL="0" indent="-274320" algn="r" rtl="1" eaLnBrk="1" fontAlgn="auto" hangingPunct="1">
              <a:spcAft>
                <a:spcPts val="0"/>
              </a:spcAft>
              <a:defRPr/>
            </a:pPr>
            <a:r>
              <a:rPr lang="ar-EG" altLang="zh-CN" sz="3100" b="1" dirty="0" smtClean="0">
                <a:solidFill>
                  <a:srgbClr val="0000FF"/>
                </a:solidFill>
                <a:latin typeface="Arial" pitchFamily="34" charset="0"/>
                <a:cs typeface="Arial" pitchFamily="34" charset="0"/>
              </a:rPr>
              <a:t>مدة العقد وتاريخ سريان العقد وتاريخ انتهائه</a:t>
            </a:r>
            <a:r>
              <a:rPr lang="es-ES_tradnl" altLang="zh-CN" sz="3100" b="1" dirty="0" smtClean="0">
                <a:solidFill>
                  <a:srgbClr val="0000FF"/>
                </a:solidFill>
                <a:latin typeface="Arial" pitchFamily="34" charset="0"/>
                <a:cs typeface="Arial" pitchFamily="34" charset="0"/>
              </a:rPr>
              <a:t>.</a:t>
            </a:r>
            <a:r>
              <a:rPr lang="en-US" altLang="zh-CN" sz="3100" b="1" dirty="0" smtClean="0">
                <a:solidFill>
                  <a:srgbClr val="0000FF"/>
                </a:solidFill>
                <a:latin typeface="Arial" pitchFamily="34" charset="0"/>
                <a:cs typeface="Arial" pitchFamily="34" charset="0"/>
              </a:rPr>
              <a:t> </a:t>
            </a:r>
            <a:endParaRPr lang="en-US" sz="3100" b="1" dirty="0" smtClean="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19960005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4294967295"/>
          </p:nvPr>
        </p:nvSpPr>
        <p:spPr>
          <a:xfrm>
            <a:off x="1943100" y="1773238"/>
            <a:ext cx="7200900" cy="2951162"/>
          </a:xfrm>
        </p:spPr>
        <p:txBody>
          <a:bodyPr/>
          <a:lstStyle/>
          <a:p>
            <a:pPr marL="0" indent="-273050" algn="r" rtl="1" eaLnBrk="1" hangingPunct="1"/>
            <a:r>
              <a:rPr lang="ar-EG" altLang="zh-CN" sz="2400" b="1" smtClean="0">
                <a:solidFill>
                  <a:srgbClr val="C00000"/>
                </a:solidFill>
                <a:latin typeface="Arial" charset="0"/>
                <a:cs typeface="Arial" charset="0"/>
              </a:rPr>
              <a:t>ويلاحظ أنه كثيراً ما يحتوي عقد التأمين على ملحق أو أكثر يحتوي على شروط إضافية خاصة بالتامين الذي يتضمنه العقد ويكون الغرض منها تعديل الشروط العامة أو إضافي أخطار جديدة أو تغيير في أوصاف الأخطار التي تغطيها الوثيقة (بوليصة التأمين).</a:t>
            </a:r>
          </a:p>
        </p:txBody>
      </p:sp>
    </p:spTree>
    <p:extLst>
      <p:ext uri="{BB962C8B-B14F-4D97-AF65-F5344CB8AC3E}">
        <p14:creationId xmlns:p14="http://schemas.microsoft.com/office/powerpoint/2010/main" val="39419151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TotalTime>
  <Words>909</Words>
  <Application>Microsoft Office PowerPoint</Application>
  <PresentationFormat>On-screen Show (4:3)</PresentationFormat>
  <Paragraphs>55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Walaa Albader</dc:creator>
  <cp:lastModifiedBy>dalia</cp:lastModifiedBy>
  <cp:revision>5</cp:revision>
  <dcterms:created xsi:type="dcterms:W3CDTF">2006-08-16T00:00:00Z</dcterms:created>
  <dcterms:modified xsi:type="dcterms:W3CDTF">2023-11-01T06:03:12Z</dcterms:modified>
</cp:coreProperties>
</file>