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11/1/2023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مستطيل 1"/>
          <p:cNvSpPr>
            <a:spLocks noChangeArrowheads="1"/>
          </p:cNvSpPr>
          <p:nvPr/>
        </p:nvSpPr>
        <p:spPr bwMode="auto">
          <a:xfrm>
            <a:off x="1331913" y="2643188"/>
            <a:ext cx="64087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r>
              <a:rPr lang="ar-SA" altLang="zh-CN" sz="8000" b="1">
                <a:solidFill>
                  <a:srgbClr val="0000FF"/>
                </a:solidFill>
              </a:rPr>
              <a:t>المحاضرة السادسة</a:t>
            </a:r>
            <a:r>
              <a:rPr lang="en-US" altLang="zh-CN" sz="8000" b="1">
                <a:solidFill>
                  <a:srgbClr val="0000FF"/>
                </a:solidFill>
              </a:rPr>
              <a:t> </a:t>
            </a:r>
            <a:endParaRPr lang="ar-SA" sz="8000" b="1">
              <a:solidFill>
                <a:srgbClr val="0000FF"/>
              </a:solidFill>
            </a:endParaRPr>
          </a:p>
        </p:txBody>
      </p:sp>
    </p:spTree>
    <p:extLst>
      <p:ext uri="{BB962C8B-B14F-4D97-AF65-F5344CB8AC3E}">
        <p14:creationId xmlns:p14="http://schemas.microsoft.com/office/powerpoint/2010/main" val="237393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755650" y="2219325"/>
            <a:ext cx="7272338"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273050" algn="r" rtl="1">
              <a:lnSpc>
                <a:spcPct val="90000"/>
              </a:lnSpc>
              <a:spcBef>
                <a:spcPct val="20000"/>
              </a:spcBef>
              <a:buFont typeface="Wingdings" pitchFamily="2" charset="2"/>
              <a:buChar char="v"/>
            </a:pPr>
            <a:r>
              <a:rPr lang="ar-EG" altLang="zh-CN" sz="3600" b="1">
                <a:solidFill>
                  <a:srgbClr val="0000FF"/>
                </a:solidFill>
                <a:latin typeface="Garamond" pitchFamily="18" charset="0"/>
                <a:cs typeface="Times New Roman" pitchFamily="18" charset="0"/>
              </a:rPr>
              <a:t>والتأمين الاجتماعي يقوم على أساس مبدأ التضامن الاجتماعي المزدوج القائم على توزيع الخسائر والتكلفة لا على أساس درجة الخطر الحقيقية المعرض لها الأفراد ولكن على أساس المقدرة المادية لكل منهم.</a:t>
            </a:r>
            <a:endParaRPr lang="en-US" sz="3600" b="1">
              <a:solidFill>
                <a:srgbClr val="0000FF"/>
              </a:solidFill>
              <a:latin typeface="Garamond" pitchFamily="18" charset="0"/>
              <a:ea typeface="仿宋" pitchFamily="49" charset="-122"/>
              <a:cs typeface="Times New Roman" pitchFamily="18" charset="0"/>
            </a:endParaRPr>
          </a:p>
        </p:txBody>
      </p:sp>
    </p:spTree>
    <p:extLst>
      <p:ext uri="{BB962C8B-B14F-4D97-AF65-F5344CB8AC3E}">
        <p14:creationId xmlns:p14="http://schemas.microsoft.com/office/powerpoint/2010/main" val="925291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body" idx="4294967295"/>
          </p:nvPr>
        </p:nvSpPr>
        <p:spPr>
          <a:xfrm>
            <a:off x="2159000" y="1196975"/>
            <a:ext cx="6985000" cy="4103688"/>
          </a:xfrm>
        </p:spPr>
        <p:txBody>
          <a:bodyPr rtlCol="0">
            <a:normAutofit lnSpcReduction="10000"/>
          </a:bodyPr>
          <a:lstStyle/>
          <a:p>
            <a:pPr marL="0" indent="-274320" algn="r" rtl="1" eaLnBrk="1" fontAlgn="auto" hangingPunct="1">
              <a:lnSpc>
                <a:spcPct val="90000"/>
              </a:lnSpc>
              <a:spcAft>
                <a:spcPts val="0"/>
              </a:spcAft>
              <a:buFont typeface="Arial" charset="0"/>
              <a:buNone/>
              <a:defRPr/>
            </a:pPr>
            <a:r>
              <a:rPr lang="ar-SA" altLang="zh-CN" b="1" dirty="0" smtClean="0"/>
              <a:t>  </a:t>
            </a:r>
            <a:r>
              <a:rPr lang="ar-EG" altLang="zh-CN" sz="2800" b="1" dirty="0" smtClean="0">
                <a:solidFill>
                  <a:srgbClr val="00B050"/>
                </a:solidFill>
              </a:rPr>
              <a:t>ثانياً: التأمين الخاص:</a:t>
            </a:r>
          </a:p>
          <a:p>
            <a:pPr marL="0" indent="-274320" algn="r" rtl="1" eaLnBrk="1" fontAlgn="auto" hangingPunct="1">
              <a:lnSpc>
                <a:spcPct val="110000"/>
              </a:lnSpc>
              <a:spcAft>
                <a:spcPts val="0"/>
              </a:spcAft>
              <a:buFont typeface="Arial" charset="0"/>
              <a:buNone/>
              <a:defRPr/>
            </a:pPr>
            <a:r>
              <a:rPr lang="ar-SA" altLang="zh-CN" sz="2800" b="1" dirty="0" smtClean="0">
                <a:solidFill>
                  <a:srgbClr val="FF66FF"/>
                </a:solidFill>
              </a:rPr>
              <a:t>   </a:t>
            </a:r>
            <a:r>
              <a:rPr lang="ar-EG" altLang="zh-CN" sz="2800" b="1" dirty="0" smtClean="0">
                <a:solidFill>
                  <a:srgbClr val="FF66FF"/>
                </a:solidFill>
              </a:rPr>
              <a:t>ويقصد به ذلك التأمين الذي يقوم فيه الفرد نفس يمحض اختياره بالحصول عن طريق الهيئات المتخصصة في بيع الخدمة التأمينية، و ينقسم هذا التأمين إلى أربعة أنواع:</a:t>
            </a:r>
          </a:p>
          <a:p>
            <a:pPr marL="0" indent="-274320" algn="r" rtl="1" eaLnBrk="1" fontAlgn="auto" hangingPunct="1">
              <a:lnSpc>
                <a:spcPct val="90000"/>
              </a:lnSpc>
              <a:spcAft>
                <a:spcPts val="0"/>
              </a:spcAft>
              <a:defRPr/>
            </a:pPr>
            <a:r>
              <a:rPr lang="ar-EG" altLang="zh-CN" sz="2800" b="1" dirty="0" smtClean="0">
                <a:solidFill>
                  <a:srgbClr val="00B0F0"/>
                </a:solidFill>
              </a:rPr>
              <a:t>التأمين على الحياة.</a:t>
            </a:r>
          </a:p>
          <a:p>
            <a:pPr marL="0" indent="-274320" algn="r" rtl="1" eaLnBrk="1" fontAlgn="auto" hangingPunct="1">
              <a:lnSpc>
                <a:spcPct val="90000"/>
              </a:lnSpc>
              <a:spcAft>
                <a:spcPts val="0"/>
              </a:spcAft>
              <a:defRPr/>
            </a:pPr>
            <a:r>
              <a:rPr lang="ar-EG" altLang="zh-CN" sz="2800" b="1" dirty="0" smtClean="0">
                <a:solidFill>
                  <a:srgbClr val="00B0F0"/>
                </a:solidFill>
              </a:rPr>
              <a:t>التأمين البحري.</a:t>
            </a:r>
          </a:p>
          <a:p>
            <a:pPr marL="0" indent="-274320" algn="r" rtl="1" eaLnBrk="1" fontAlgn="auto" hangingPunct="1">
              <a:lnSpc>
                <a:spcPct val="90000"/>
              </a:lnSpc>
              <a:spcAft>
                <a:spcPts val="0"/>
              </a:spcAft>
              <a:defRPr/>
            </a:pPr>
            <a:r>
              <a:rPr lang="ar-EG" altLang="zh-CN" sz="2800" b="1" dirty="0" smtClean="0">
                <a:solidFill>
                  <a:srgbClr val="00B0F0"/>
                </a:solidFill>
              </a:rPr>
              <a:t>التأمين ضد الحريق.</a:t>
            </a:r>
          </a:p>
          <a:p>
            <a:pPr marL="0" indent="-274320" algn="r" rtl="1" eaLnBrk="1" fontAlgn="auto" hangingPunct="1">
              <a:lnSpc>
                <a:spcPct val="90000"/>
              </a:lnSpc>
              <a:spcAft>
                <a:spcPts val="0"/>
              </a:spcAft>
              <a:defRPr/>
            </a:pPr>
            <a:r>
              <a:rPr lang="ar-EG" altLang="zh-CN" sz="2800" b="1" dirty="0" smtClean="0">
                <a:solidFill>
                  <a:srgbClr val="00B0F0"/>
                </a:solidFill>
              </a:rPr>
              <a:t>تأمين الحوادث، ويشمل كل أنواع التأمينات التي لا تدخل أي قسم من الأقسام الثلاثة السابقة.</a:t>
            </a:r>
            <a:endParaRPr lang="en-US" sz="2800" b="1" dirty="0" smtClean="0">
              <a:solidFill>
                <a:srgbClr val="00B0F0"/>
              </a:solidFill>
            </a:endParaRPr>
          </a:p>
        </p:txBody>
      </p:sp>
    </p:spTree>
    <p:extLst>
      <p:ext uri="{BB962C8B-B14F-4D97-AF65-F5344CB8AC3E}">
        <p14:creationId xmlns:p14="http://schemas.microsoft.com/office/powerpoint/2010/main" val="2483829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2163" y="1206500"/>
            <a:ext cx="7559675" cy="4445000"/>
          </a:xfrm>
          <a:prstGeom prst="rect">
            <a:avLst/>
          </a:prstGeom>
        </p:spPr>
        <p:txBody>
          <a:bodyPr>
            <a:spAutoFit/>
          </a:bodyPr>
          <a:ls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a:lstStyle>
          <a:p>
            <a:pPr algn="ctr" rtl="1">
              <a:defRPr/>
            </a:pPr>
            <a:r>
              <a:rPr lang="ar-EG" altLang="zh-CN" sz="6600" b="1" cap="all" spc="300" dirty="0">
                <a:solidFill>
                  <a:srgbClr val="7030A0"/>
                </a:solidFill>
                <a:latin typeface="Garamond"/>
                <a:cs typeface="Times New Roman"/>
              </a:rPr>
              <a:t>محاضرات في </a:t>
            </a:r>
            <a:br>
              <a:rPr lang="ar-EG" altLang="zh-CN" sz="6600" b="1" cap="all" spc="300" dirty="0">
                <a:solidFill>
                  <a:srgbClr val="7030A0"/>
                </a:solidFill>
                <a:latin typeface="Garamond"/>
                <a:cs typeface="Times New Roman"/>
              </a:rPr>
            </a:br>
            <a:r>
              <a:rPr lang="ar-SA" altLang="zh-CN" sz="6600" b="1" cap="all" spc="300" dirty="0">
                <a:solidFill>
                  <a:srgbClr val="7030A0"/>
                </a:solidFill>
                <a:latin typeface="Garamond"/>
                <a:cs typeface="Times New Roman"/>
              </a:rPr>
              <a:t>التأمين وادارة </a:t>
            </a:r>
            <a:r>
              <a:rPr lang="ar-SA" altLang="zh-CN" sz="6600" b="1" cap="all" spc="300" dirty="0" smtClean="0">
                <a:solidFill>
                  <a:srgbClr val="7030A0"/>
                </a:solidFill>
                <a:latin typeface="Garamond"/>
                <a:cs typeface="Times New Roman"/>
              </a:rPr>
              <a:t>الخطر</a:t>
            </a:r>
            <a:endParaRPr lang="en-US" sz="6600" b="1" cap="all" spc="300" dirty="0" smtClean="0">
              <a:solidFill>
                <a:srgbClr val="7030A0"/>
              </a:solidFill>
              <a:latin typeface="Garamond"/>
              <a:cs typeface="Times New Roman"/>
            </a:endParaRPr>
          </a:p>
          <a:p>
            <a:pPr algn="ctr" fontAlgn="auto">
              <a:lnSpc>
                <a:spcPct val="80000"/>
              </a:lnSpc>
              <a:spcBef>
                <a:spcPct val="20000"/>
              </a:spcBef>
              <a:spcAft>
                <a:spcPts val="0"/>
              </a:spcAft>
              <a:defRPr/>
            </a:pPr>
            <a:endParaRPr lang="en-US" altLang="zh-CN" sz="2600" b="1" dirty="0" smtClean="0">
              <a:solidFill>
                <a:srgbClr val="FF0000"/>
              </a:solidFill>
              <a:latin typeface="Garamond"/>
              <a:cs typeface="Times New Roman"/>
            </a:endParaRPr>
          </a:p>
          <a:p>
            <a:pPr algn="ctr" fontAlgn="auto">
              <a:lnSpc>
                <a:spcPct val="80000"/>
              </a:lnSpc>
              <a:spcBef>
                <a:spcPct val="20000"/>
              </a:spcBef>
              <a:spcAft>
                <a:spcPts val="0"/>
              </a:spcAft>
              <a:defRPr/>
            </a:pPr>
            <a:r>
              <a:rPr lang="ar-SA" altLang="zh-CN" sz="2600" b="1" dirty="0" smtClean="0">
                <a:solidFill>
                  <a:srgbClr val="FF0000"/>
                </a:solidFill>
                <a:latin typeface="Garamond"/>
                <a:cs typeface="Times New Roman"/>
              </a:rPr>
              <a:t>اعداد </a:t>
            </a:r>
            <a:r>
              <a:rPr lang="ar-SA" altLang="zh-CN" sz="2600" b="1" dirty="0">
                <a:solidFill>
                  <a:srgbClr val="FF0000"/>
                </a:solidFill>
                <a:latin typeface="Garamond"/>
                <a:cs typeface="Times New Roman"/>
              </a:rPr>
              <a:t>ال</a:t>
            </a:r>
            <a:r>
              <a:rPr lang="ar-EG" altLang="zh-CN" sz="2600" b="1" dirty="0">
                <a:solidFill>
                  <a:srgbClr val="FF0000"/>
                </a:solidFill>
                <a:latin typeface="Garamond"/>
                <a:cs typeface="Times New Roman"/>
              </a:rPr>
              <a:t>دكتور</a:t>
            </a:r>
            <a:r>
              <a:rPr lang="ar-SA" altLang="zh-CN" sz="2600" b="1" dirty="0">
                <a:solidFill>
                  <a:srgbClr val="FF0000"/>
                </a:solidFill>
                <a:latin typeface="Garamond"/>
                <a:cs typeface="Times New Roman"/>
              </a:rPr>
              <a:t>ة</a:t>
            </a:r>
            <a:endParaRPr lang="ar-EG" altLang="zh-CN" sz="2600" b="1" dirty="0">
              <a:solidFill>
                <a:srgbClr val="FF0000"/>
              </a:solidFill>
              <a:latin typeface="Garamond"/>
              <a:cs typeface="Times New Roman"/>
            </a:endParaRPr>
          </a:p>
          <a:p>
            <a:pPr algn="ctr" fontAlgn="auto">
              <a:lnSpc>
                <a:spcPct val="80000"/>
              </a:lnSpc>
              <a:spcBef>
                <a:spcPct val="20000"/>
              </a:spcBef>
              <a:spcAft>
                <a:spcPts val="0"/>
              </a:spcAft>
              <a:defRPr/>
            </a:pPr>
            <a:r>
              <a:rPr lang="ar-SA" altLang="zh-CN" sz="2600" b="1" dirty="0">
                <a:solidFill>
                  <a:srgbClr val="FF0000"/>
                </a:solidFill>
                <a:latin typeface="Garamond"/>
                <a:cs typeface="Times New Roman"/>
              </a:rPr>
              <a:t>هنادي صكر مكطوف</a:t>
            </a:r>
            <a:endParaRPr lang="ar-EG" altLang="zh-CN" sz="2600" b="1" dirty="0">
              <a:solidFill>
                <a:srgbClr val="FF0000"/>
              </a:solidFill>
              <a:latin typeface="Garamond"/>
              <a:cs typeface="Times New Roman"/>
            </a:endParaRPr>
          </a:p>
          <a:p>
            <a:pPr algn="ctr" fontAlgn="auto">
              <a:lnSpc>
                <a:spcPct val="80000"/>
              </a:lnSpc>
              <a:spcBef>
                <a:spcPct val="20000"/>
              </a:spcBef>
              <a:spcAft>
                <a:spcPts val="0"/>
              </a:spcAft>
              <a:defRPr/>
            </a:pPr>
            <a:r>
              <a:rPr lang="ar-EG" altLang="zh-CN" sz="2600" b="1" dirty="0">
                <a:solidFill>
                  <a:prstClr val="black"/>
                </a:solidFill>
                <a:latin typeface="Garamond"/>
                <a:cs typeface="Times New Roman"/>
              </a:rPr>
              <a:t>كلية </a:t>
            </a:r>
            <a:r>
              <a:rPr lang="ar-SA" altLang="zh-CN" sz="2600" b="1" dirty="0">
                <a:solidFill>
                  <a:prstClr val="black"/>
                </a:solidFill>
                <a:latin typeface="Garamond"/>
                <a:cs typeface="Times New Roman"/>
              </a:rPr>
              <a:t>الادارة والاقتصاد – جامعة بغداد – قسم ادارة الاعمال</a:t>
            </a:r>
            <a:r>
              <a:rPr lang="ar-IQ" altLang="zh-CN" sz="2600" b="1" dirty="0">
                <a:solidFill>
                  <a:prstClr val="black"/>
                </a:solidFill>
                <a:latin typeface="Garamond"/>
                <a:cs typeface="Times New Roman"/>
              </a:rPr>
              <a:t>- المرحلة الرابعة</a:t>
            </a:r>
          </a:p>
          <a:p>
            <a:pPr algn="ctr" fontAlgn="auto">
              <a:lnSpc>
                <a:spcPct val="80000"/>
              </a:lnSpc>
              <a:spcBef>
                <a:spcPct val="20000"/>
              </a:spcBef>
              <a:spcAft>
                <a:spcPts val="0"/>
              </a:spcAft>
              <a:defRPr/>
            </a:pPr>
            <a:r>
              <a:rPr lang="ar-IQ" sz="2600" b="1" dirty="0">
                <a:solidFill>
                  <a:srgbClr val="FF0000"/>
                </a:solidFill>
                <a:latin typeface="Garamond"/>
                <a:ea typeface="SimSun" pitchFamily="2" charset="-122"/>
                <a:cs typeface="Times New Roman"/>
              </a:rPr>
              <a:t>العام الدراسي </a:t>
            </a:r>
            <a:r>
              <a:rPr lang="ar-IQ" sz="2600" b="1" dirty="0" smtClean="0">
                <a:solidFill>
                  <a:srgbClr val="FF0000"/>
                </a:solidFill>
                <a:latin typeface="Garamond"/>
                <a:ea typeface="SimSun" pitchFamily="2" charset="-122"/>
                <a:cs typeface="Times New Roman"/>
              </a:rPr>
              <a:t>2022-2023</a:t>
            </a:r>
            <a:endParaRPr lang="en-US" sz="2600" b="1" dirty="0">
              <a:solidFill>
                <a:srgbClr val="FF0000"/>
              </a:solidFill>
              <a:latin typeface="Garamond"/>
              <a:ea typeface="SimSun" pitchFamily="2" charset="-122"/>
              <a:cs typeface="+mn-cs"/>
            </a:endParaRPr>
          </a:p>
        </p:txBody>
      </p:sp>
    </p:spTree>
    <p:extLst>
      <p:ext uri="{BB962C8B-B14F-4D97-AF65-F5344CB8AC3E}">
        <p14:creationId xmlns:p14="http://schemas.microsoft.com/office/powerpoint/2010/main" val="1716834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body" idx="4294967295"/>
          </p:nvPr>
        </p:nvSpPr>
        <p:spPr>
          <a:xfrm>
            <a:off x="0" y="1196975"/>
            <a:ext cx="7100888" cy="4464050"/>
          </a:xfrm>
        </p:spPr>
        <p:txBody>
          <a:bodyPr rtlCol="0">
            <a:normAutofit fontScale="92500"/>
          </a:bodyPr>
          <a:lstStyle/>
          <a:p>
            <a:pPr marL="0" indent="-274320" algn="ctr" rtl="1" eaLnBrk="1" fontAlgn="auto" hangingPunct="1">
              <a:lnSpc>
                <a:spcPct val="80000"/>
              </a:lnSpc>
              <a:spcAft>
                <a:spcPts val="0"/>
              </a:spcAft>
              <a:buFont typeface="Arial" charset="0"/>
              <a:buNone/>
              <a:defRPr/>
            </a:pPr>
            <a:r>
              <a:rPr lang="ar-SA" altLang="zh-CN" sz="3000" b="1" dirty="0" smtClean="0">
                <a:solidFill>
                  <a:srgbClr val="FF0000"/>
                </a:solidFill>
              </a:rPr>
              <a:t> </a:t>
            </a:r>
            <a:r>
              <a:rPr lang="ar-EG" altLang="zh-CN" sz="3000" b="1" dirty="0" smtClean="0">
                <a:solidFill>
                  <a:srgbClr val="FF0000"/>
                </a:solidFill>
              </a:rPr>
              <a:t>أنواع أو أقسام التأمين</a:t>
            </a:r>
            <a:endParaRPr lang="ar-SA" altLang="zh-CN" sz="3000" b="1" dirty="0" smtClean="0">
              <a:solidFill>
                <a:srgbClr val="FF0000"/>
              </a:solidFill>
            </a:endParaRPr>
          </a:p>
          <a:p>
            <a:pPr marL="0" indent="-274320" algn="ctr" rtl="1" eaLnBrk="1" fontAlgn="auto" hangingPunct="1">
              <a:lnSpc>
                <a:spcPct val="80000"/>
              </a:lnSpc>
              <a:spcAft>
                <a:spcPts val="0"/>
              </a:spcAft>
              <a:buFont typeface="Arial" charset="0"/>
              <a:buNone/>
              <a:defRPr/>
            </a:pPr>
            <a:endParaRPr lang="ar-EG" altLang="zh-CN" sz="2400" dirty="0" smtClean="0">
              <a:solidFill>
                <a:srgbClr val="FF0000"/>
              </a:solidFill>
            </a:endParaRPr>
          </a:p>
          <a:p>
            <a:pPr marL="0" indent="-274320" algn="r" rtl="1" eaLnBrk="1" fontAlgn="auto" hangingPunct="1">
              <a:lnSpc>
                <a:spcPct val="110000"/>
              </a:lnSpc>
              <a:spcAft>
                <a:spcPts val="0"/>
              </a:spcAft>
              <a:buFont typeface="Arial" charset="0"/>
              <a:buNone/>
              <a:defRPr/>
            </a:pPr>
            <a:r>
              <a:rPr lang="ar-SA" altLang="zh-CN" sz="2400" b="1" dirty="0" smtClean="0"/>
              <a:t>    </a:t>
            </a:r>
            <a:r>
              <a:rPr lang="ar-EG" altLang="zh-CN" sz="2800" b="1" dirty="0" smtClean="0"/>
              <a:t>أدى انتشار التأمين في شتى نواحي الحياة الاقتصادية والاجتماعية إلى ظهور عدة تقسيمات مختلفة للتأمين تختلف باختلاف الغرض من التقسيم ومن أبرز هذه التقسيمات الآتي:ـ</a:t>
            </a:r>
          </a:p>
          <a:p>
            <a:pPr marL="0" indent="-274320" algn="r" rtl="1" eaLnBrk="1" fontAlgn="auto" hangingPunct="1">
              <a:lnSpc>
                <a:spcPct val="110000"/>
              </a:lnSpc>
              <a:spcAft>
                <a:spcPts val="0"/>
              </a:spcAft>
              <a:buFont typeface="Arial" charset="0"/>
              <a:buNone/>
              <a:defRPr/>
            </a:pPr>
            <a:r>
              <a:rPr lang="ar-SA" altLang="zh-CN" sz="2800" b="1" dirty="0" smtClean="0"/>
              <a:t> </a:t>
            </a:r>
            <a:r>
              <a:rPr lang="ar-SA" altLang="zh-CN" sz="2800" b="1" dirty="0" smtClean="0">
                <a:solidFill>
                  <a:srgbClr val="FF0000"/>
                </a:solidFill>
              </a:rPr>
              <a:t> 1</a:t>
            </a:r>
            <a:r>
              <a:rPr lang="ar-EG" altLang="zh-CN" sz="2800" b="1" dirty="0" smtClean="0">
                <a:solidFill>
                  <a:srgbClr val="FF0000"/>
                </a:solidFill>
              </a:rPr>
              <a:t> ـ التقسيم الأول:</a:t>
            </a:r>
          </a:p>
          <a:p>
            <a:pPr marL="0" indent="-274320" algn="r" rtl="1" eaLnBrk="1" fontAlgn="auto" hangingPunct="1">
              <a:lnSpc>
                <a:spcPct val="110000"/>
              </a:lnSpc>
              <a:spcAft>
                <a:spcPts val="0"/>
              </a:spcAft>
              <a:buFont typeface="Arial" charset="0"/>
              <a:buNone/>
              <a:defRPr/>
            </a:pPr>
            <a:r>
              <a:rPr lang="ar-SA" altLang="zh-CN" sz="2800" dirty="0" smtClean="0">
                <a:solidFill>
                  <a:srgbClr val="FF6600"/>
                </a:solidFill>
              </a:rPr>
              <a:t>    </a:t>
            </a:r>
            <a:r>
              <a:rPr lang="ar-EG" altLang="zh-CN" sz="2800" b="1" dirty="0" smtClean="0">
                <a:solidFill>
                  <a:srgbClr val="FF6600"/>
                </a:solidFill>
              </a:rPr>
              <a:t>ويهتم بتقسيم التأمين حسب الشيء المعرض للخطر، ويساعد هذا التقسيم على تصنيف الأخطار وتمييز كل منها وبالتالي إمكانية التعامل معها بصورة أفضل، حيث يقسم التأمين إلى:</a:t>
            </a:r>
            <a:endParaRPr lang="ar-SA" altLang="zh-CN" sz="2800" b="1" dirty="0" smtClean="0">
              <a:solidFill>
                <a:srgbClr val="FF6600"/>
              </a:solidFill>
            </a:endParaRPr>
          </a:p>
        </p:txBody>
      </p:sp>
    </p:spTree>
    <p:extLst>
      <p:ext uri="{BB962C8B-B14F-4D97-AF65-F5344CB8AC3E}">
        <p14:creationId xmlns:p14="http://schemas.microsoft.com/office/powerpoint/2010/main" val="3132428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2988" y="1196975"/>
            <a:ext cx="6769100" cy="3711575"/>
          </a:xfrm>
          <a:prstGeom prst="rect">
            <a:avLst/>
          </a:prstGeom>
        </p:spPr>
        <p:txBody>
          <a:bodyPr>
            <a:spAutoFit/>
          </a:bodyPr>
          <a:lstStyle/>
          <a:p>
            <a:pPr indent="-274320" algn="r" rtl="1" fontAlgn="auto">
              <a:spcBef>
                <a:spcPct val="20000"/>
              </a:spcBef>
              <a:spcAft>
                <a:spcPts val="0"/>
              </a:spcAft>
              <a:buFont typeface="Arial" charset="0"/>
              <a:buNone/>
              <a:defRPr/>
            </a:pPr>
            <a:endParaRPr lang="ar-EG" altLang="zh-CN" sz="2800" b="1" dirty="0">
              <a:solidFill>
                <a:prstClr val="black"/>
              </a:solidFill>
              <a:latin typeface="Garamond"/>
              <a:cs typeface="Times New Roman"/>
            </a:endParaRPr>
          </a:p>
          <a:p>
            <a:pPr indent="-274320" algn="r" rtl="1" fontAlgn="auto">
              <a:spcBef>
                <a:spcPct val="20000"/>
              </a:spcBef>
              <a:spcAft>
                <a:spcPts val="0"/>
              </a:spcAft>
              <a:buFont typeface="Wingdings" pitchFamily="2" charset="2"/>
              <a:buChar char="v"/>
              <a:defRPr/>
            </a:pPr>
            <a:r>
              <a:rPr lang="ar-EG" altLang="zh-CN" sz="2800" b="1" dirty="0">
                <a:solidFill>
                  <a:srgbClr val="00B0F0"/>
                </a:solidFill>
                <a:latin typeface="Garamond"/>
                <a:cs typeface="Times New Roman"/>
              </a:rPr>
              <a:t>أولاً: تأمينات أشخاص:</a:t>
            </a:r>
            <a:r>
              <a:rPr lang="ar-SA" altLang="zh-CN" sz="2800" b="1" dirty="0">
                <a:solidFill>
                  <a:srgbClr val="00B0F0"/>
                </a:solidFill>
                <a:latin typeface="Garamond"/>
                <a:cs typeface="Times New Roman"/>
              </a:rPr>
              <a:t> </a:t>
            </a:r>
          </a:p>
          <a:p>
            <a:pPr indent="-274320" algn="r" rtl="1" fontAlgn="auto">
              <a:spcBef>
                <a:spcPct val="20000"/>
              </a:spcBef>
              <a:spcAft>
                <a:spcPts val="0"/>
              </a:spcAft>
              <a:buFont typeface="Arial" charset="0"/>
              <a:buNone/>
              <a:defRPr/>
            </a:pPr>
            <a:r>
              <a:rPr lang="ar-SA" altLang="zh-CN" sz="2800" b="1" dirty="0">
                <a:solidFill>
                  <a:srgbClr val="00B0F0"/>
                </a:solidFill>
                <a:latin typeface="Garamond"/>
                <a:cs typeface="Times New Roman"/>
              </a:rPr>
              <a:t>  </a:t>
            </a:r>
            <a:r>
              <a:rPr lang="ar-SA" altLang="zh-CN" sz="2800" b="1" dirty="0">
                <a:solidFill>
                  <a:srgbClr val="7030A0"/>
                </a:solidFill>
                <a:latin typeface="Garamond"/>
                <a:cs typeface="Times New Roman"/>
              </a:rPr>
              <a:t>  </a:t>
            </a:r>
            <a:r>
              <a:rPr lang="ar-EG" altLang="zh-CN" sz="2800" b="1" dirty="0">
                <a:solidFill>
                  <a:srgbClr val="7030A0"/>
                </a:solidFill>
                <a:latin typeface="Garamond"/>
                <a:cs typeface="Times New Roman"/>
              </a:rPr>
              <a:t>يقصد بتأمينات الأشخاص ذلك النوع من التأمين الذي يكون موضوعه شخص المستأمن وبالتالي فإن تأمينات الأشخاص تشمل كافة عمليات التأمين التي تؤمن الأشخاص من الأخطر التي تهدد حياتهم أو سلامة أجسامهم أو صحتهم أو قدرتهم على العمل، وتأمينات الأشخاص تنقسم بدورها إلى قسمين:</a:t>
            </a:r>
            <a:endParaRPr lang="en-US" sz="2800" b="1" dirty="0">
              <a:solidFill>
                <a:srgbClr val="7030A0"/>
              </a:solidFill>
              <a:latin typeface="Garamond"/>
              <a:cs typeface="+mn-cs"/>
            </a:endParaRPr>
          </a:p>
        </p:txBody>
      </p:sp>
    </p:spTree>
    <p:extLst>
      <p:ext uri="{BB962C8B-B14F-4D97-AF65-F5344CB8AC3E}">
        <p14:creationId xmlns:p14="http://schemas.microsoft.com/office/powerpoint/2010/main" val="141228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4294967295"/>
          </p:nvPr>
        </p:nvSpPr>
        <p:spPr>
          <a:xfrm>
            <a:off x="0" y="1484313"/>
            <a:ext cx="6480175" cy="3659187"/>
          </a:xfrm>
        </p:spPr>
        <p:txBody>
          <a:bodyPr/>
          <a:lstStyle/>
          <a:p>
            <a:pPr marL="0" indent="-273050" algn="r" rtl="1" eaLnBrk="1" hangingPunct="1">
              <a:buFont typeface="Arial" charset="0"/>
              <a:buNone/>
            </a:pPr>
            <a:r>
              <a:rPr lang="ar-SA" altLang="zh-CN" sz="2800" b="1" smtClean="0">
                <a:solidFill>
                  <a:srgbClr val="FF0000"/>
                </a:solidFill>
              </a:rPr>
              <a:t>  1</a:t>
            </a:r>
            <a:r>
              <a:rPr lang="ar-EG" altLang="zh-CN" sz="2800" b="1" smtClean="0">
                <a:solidFill>
                  <a:srgbClr val="FF0000"/>
                </a:solidFill>
              </a:rPr>
              <a:t> ـ التأمين على الحياة:</a:t>
            </a:r>
          </a:p>
          <a:p>
            <a:pPr marL="0" indent="-273050" algn="r" rtl="1" eaLnBrk="1" hangingPunct="1"/>
            <a:r>
              <a:rPr lang="ar-EG" altLang="zh-CN" sz="2800" b="1" smtClean="0"/>
              <a:t>وينقسم بدوره إلى ثلاثة أنواع:</a:t>
            </a:r>
            <a:endParaRPr lang="ar-EG" altLang="zh-CN" sz="2800" smtClean="0"/>
          </a:p>
          <a:p>
            <a:pPr marL="0" indent="-273050" algn="r" rtl="1" eaLnBrk="1" hangingPunct="1"/>
            <a:r>
              <a:rPr lang="ar-SA" altLang="zh-CN" sz="2800" b="1" smtClean="0">
                <a:solidFill>
                  <a:srgbClr val="FF66FF"/>
                </a:solidFill>
              </a:rPr>
              <a:t>أ.</a:t>
            </a:r>
            <a:r>
              <a:rPr lang="ar-EG" altLang="zh-CN" sz="2800" b="1" smtClean="0">
                <a:solidFill>
                  <a:srgbClr val="FF66FF"/>
                </a:solidFill>
              </a:rPr>
              <a:t>التأمين لحال البقاء.</a:t>
            </a:r>
          </a:p>
          <a:p>
            <a:pPr marL="0" indent="-273050" algn="r" rtl="1" eaLnBrk="1" hangingPunct="1"/>
            <a:r>
              <a:rPr lang="ar-SA" altLang="zh-CN" sz="2800" b="1" smtClean="0">
                <a:solidFill>
                  <a:srgbClr val="FF66FF"/>
                </a:solidFill>
              </a:rPr>
              <a:t>ب.</a:t>
            </a:r>
            <a:r>
              <a:rPr lang="ar-EG" altLang="zh-CN" sz="2800" b="1" smtClean="0">
                <a:solidFill>
                  <a:srgbClr val="FF66FF"/>
                </a:solidFill>
              </a:rPr>
              <a:t>التأمين لحال الوفاة.</a:t>
            </a:r>
          </a:p>
          <a:p>
            <a:pPr marL="0" indent="-273050" algn="r" rtl="1" eaLnBrk="1" hangingPunct="1"/>
            <a:r>
              <a:rPr lang="ar-EG" altLang="zh-CN" sz="2800" b="1" smtClean="0">
                <a:solidFill>
                  <a:srgbClr val="FF66FF"/>
                </a:solidFill>
              </a:rPr>
              <a:t>ج. التأمين لحال البقاء أو الوفاة (المختلط).</a:t>
            </a:r>
            <a:endParaRPr lang="en-US" sz="2800" b="1" smtClean="0">
              <a:solidFill>
                <a:srgbClr val="FF66FF"/>
              </a:solidFill>
              <a:ea typeface="仿宋" pitchFamily="49" charset="-122"/>
              <a:cs typeface="Times New Roman" pitchFamily="18" charset="0"/>
            </a:endParaRPr>
          </a:p>
        </p:txBody>
      </p:sp>
    </p:spTree>
    <p:extLst>
      <p:ext uri="{BB962C8B-B14F-4D97-AF65-F5344CB8AC3E}">
        <p14:creationId xmlns:p14="http://schemas.microsoft.com/office/powerpoint/2010/main" val="1714149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a:xfrm>
            <a:off x="0" y="1412875"/>
            <a:ext cx="6697663" cy="3816350"/>
          </a:xfrm>
        </p:spPr>
        <p:txBody>
          <a:bodyPr/>
          <a:lstStyle/>
          <a:p>
            <a:pPr marL="0" indent="-273050" algn="r" rtl="1" eaLnBrk="1" hangingPunct="1"/>
            <a:r>
              <a:rPr lang="ar-EG" altLang="zh-CN" sz="2400" b="1" smtClean="0"/>
              <a:t>وفي جميع الأنواع السابقة نجد أن المؤمن يدفع المبلغ به إلى المستأمن (أو المؤمن له) إذا ظل حياً عند سن معينه أو إلى ورثته أو المستفيد المحدد في العقد عند وفاة المؤمن على حياته.</a:t>
            </a:r>
          </a:p>
          <a:p>
            <a:pPr marL="0" indent="-273050" algn="r" rtl="1" eaLnBrk="1" hangingPunct="1"/>
            <a:r>
              <a:rPr lang="ar-EG" altLang="zh-CN" sz="2400" b="1" smtClean="0">
                <a:solidFill>
                  <a:srgbClr val="FF0000"/>
                </a:solidFill>
              </a:rPr>
              <a:t>2 ـ التأمين من الإصابات:</a:t>
            </a:r>
          </a:p>
          <a:p>
            <a:pPr marL="0" indent="-273050" algn="r" rtl="1" eaLnBrk="1" hangingPunct="1"/>
            <a:r>
              <a:rPr lang="ar-EG" altLang="zh-CN" sz="2400" b="1" smtClean="0"/>
              <a:t>وتنقسم إلى نوعين:</a:t>
            </a:r>
            <a:endParaRPr lang="ar-EG" altLang="zh-CN" sz="2400" smtClean="0"/>
          </a:p>
          <a:p>
            <a:pPr marL="0" indent="-273050" algn="r" rtl="1" eaLnBrk="1" hangingPunct="1"/>
            <a:r>
              <a:rPr lang="ar-EG" altLang="zh-CN" sz="2400" b="1" smtClean="0">
                <a:solidFill>
                  <a:srgbClr val="FF66FF"/>
                </a:solidFill>
              </a:rPr>
              <a:t>أ ـ التأمين ضد الحوادث.	ب ـ التأمين ضد الأمراض.</a:t>
            </a:r>
            <a:endParaRPr lang="en-US" sz="2400" b="1" smtClean="0">
              <a:solidFill>
                <a:srgbClr val="FF66FF"/>
              </a:solidFill>
              <a:ea typeface="SimSun" pitchFamily="2" charset="-122"/>
              <a:cs typeface="Times New Roman" pitchFamily="18" charset="0"/>
            </a:endParaRPr>
          </a:p>
        </p:txBody>
      </p:sp>
    </p:spTree>
    <p:extLst>
      <p:ext uri="{BB962C8B-B14F-4D97-AF65-F5344CB8AC3E}">
        <p14:creationId xmlns:p14="http://schemas.microsoft.com/office/powerpoint/2010/main" val="1101078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4294967295"/>
          </p:nvPr>
        </p:nvSpPr>
        <p:spPr>
          <a:xfrm>
            <a:off x="0" y="1341438"/>
            <a:ext cx="7632700" cy="4248150"/>
          </a:xfrm>
        </p:spPr>
        <p:txBody>
          <a:bodyPr/>
          <a:lstStyle/>
          <a:p>
            <a:pPr marL="0" indent="-273050" algn="r" eaLnBrk="1" hangingPunct="1">
              <a:lnSpc>
                <a:spcPct val="80000"/>
              </a:lnSpc>
              <a:buFont typeface="Arial" charset="0"/>
              <a:buChar char="•"/>
            </a:pPr>
            <a:endParaRPr lang="en-US" altLang="zh-CN" sz="2400" b="1" smtClean="0">
              <a:solidFill>
                <a:srgbClr val="FF0000"/>
              </a:solidFill>
            </a:endParaRPr>
          </a:p>
          <a:p>
            <a:pPr marL="0" indent="-273050" algn="r" eaLnBrk="1" hangingPunct="1">
              <a:lnSpc>
                <a:spcPct val="80000"/>
              </a:lnSpc>
              <a:buFont typeface="Arial" charset="0"/>
              <a:buChar char="•"/>
            </a:pPr>
            <a:r>
              <a:rPr lang="ar-SA" altLang="zh-CN" sz="2600" b="1" smtClean="0">
                <a:solidFill>
                  <a:srgbClr val="FF0000"/>
                </a:solidFill>
              </a:rPr>
              <a:t>ثا</a:t>
            </a:r>
            <a:r>
              <a:rPr lang="ar-EG" altLang="zh-CN" sz="2600" b="1" smtClean="0">
                <a:solidFill>
                  <a:srgbClr val="FF0000"/>
                </a:solidFill>
              </a:rPr>
              <a:t>نياً: تأمينات الممتلكات:</a:t>
            </a:r>
            <a:endParaRPr lang="ar-SA" altLang="zh-CN" sz="2600" b="1" smtClean="0">
              <a:solidFill>
                <a:srgbClr val="FF0000"/>
              </a:solidFill>
            </a:endParaRPr>
          </a:p>
          <a:p>
            <a:pPr marL="0" indent="-273050" algn="r" eaLnBrk="1" hangingPunct="1">
              <a:lnSpc>
                <a:spcPct val="120000"/>
              </a:lnSpc>
              <a:buFont typeface="Arial" charset="0"/>
              <a:buNone/>
            </a:pPr>
            <a:r>
              <a:rPr lang="ar-SA" altLang="zh-CN" sz="2600" b="1" smtClean="0">
                <a:solidFill>
                  <a:srgbClr val="0070C0"/>
                </a:solidFill>
              </a:rPr>
              <a:t>     </a:t>
            </a:r>
            <a:r>
              <a:rPr lang="ar-EG" altLang="zh-CN" sz="2600" b="1" smtClean="0">
                <a:solidFill>
                  <a:srgbClr val="0070C0"/>
                </a:solidFill>
              </a:rPr>
              <a:t>ويقصد بتأمينات الممتلكات ذلك النوع من التأمين الذي يكون موضوعه ممتلكات المستأمن وتهدف تأمينات الممتلكات إلى تعويض المستأمن عن الأضرار المادية التي تصيب ذمته المالية مباشرة بسبب تلف أو هلاك بعض ممتلكاته ومن أمثلتها </a:t>
            </a:r>
            <a:r>
              <a:rPr lang="ar-IQ" altLang="zh-CN" sz="2600" b="1" smtClean="0">
                <a:solidFill>
                  <a:srgbClr val="0070C0"/>
                </a:solidFill>
              </a:rPr>
              <a:t>:</a:t>
            </a:r>
          </a:p>
          <a:p>
            <a:pPr marL="0" indent="-273050" algn="r" eaLnBrk="1" hangingPunct="1">
              <a:lnSpc>
                <a:spcPct val="120000"/>
              </a:lnSpc>
              <a:buFont typeface="Arial" charset="0"/>
              <a:buNone/>
            </a:pPr>
            <a:r>
              <a:rPr lang="ar-EG" altLang="zh-CN" sz="2600" b="1" smtClean="0">
                <a:solidFill>
                  <a:srgbClr val="0070C0"/>
                </a:solidFill>
              </a:rPr>
              <a:t>(تأمين الحريق ـ تأمين السرقة ـ تأمينات النقل ـ التأمينات الزراعية ـ التأمينات الهندسية</a:t>
            </a:r>
            <a:r>
              <a:rPr lang="ar-IQ" altLang="zh-CN" sz="2600" b="1" smtClean="0">
                <a:solidFill>
                  <a:srgbClr val="0070C0"/>
                </a:solidFill>
              </a:rPr>
              <a:t>)</a:t>
            </a:r>
            <a:endParaRPr lang="ar-EG" altLang="zh-CN" sz="2600" b="1" smtClean="0"/>
          </a:p>
        </p:txBody>
      </p:sp>
    </p:spTree>
    <p:extLst>
      <p:ext uri="{BB962C8B-B14F-4D97-AF65-F5344CB8AC3E}">
        <p14:creationId xmlns:p14="http://schemas.microsoft.com/office/powerpoint/2010/main" val="2661121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052736"/>
            <a:ext cx="7704856" cy="4795159"/>
          </a:xfrm>
          <a:prstGeom prst="rect">
            <a:avLst/>
          </a:prstGeom>
        </p:spPr>
        <p:txBody>
          <a:bodyPr>
            <a:spAutoFit/>
          </a:bodyPr>
          <a:lstStyle/>
          <a:p>
            <a:pPr marL="3886200" lvl="8" indent="-228600" algn="r">
              <a:lnSpc>
                <a:spcPct val="120000"/>
              </a:lnSpc>
              <a:spcBef>
                <a:spcPct val="20000"/>
              </a:spcBef>
              <a:buFont typeface="Arial" pitchFamily="34" charset="0"/>
              <a:buChar char="•"/>
              <a:defRPr/>
            </a:pPr>
            <a:r>
              <a:rPr lang="ar-EG" altLang="zh-CN" sz="2600" b="1" dirty="0">
                <a:solidFill>
                  <a:srgbClr val="FF0000"/>
                </a:solidFill>
                <a:latin typeface="Arial" pitchFamily="34" charset="0"/>
                <a:cs typeface="Arial" pitchFamily="34" charset="0"/>
              </a:rPr>
              <a:t>ثالثاً: تأمينات المسئولية:</a:t>
            </a:r>
            <a:endParaRPr lang="en-US" altLang="zh-CN" sz="2600" b="1" dirty="0">
              <a:solidFill>
                <a:srgbClr val="FF0000"/>
              </a:solidFill>
              <a:latin typeface="Arial" pitchFamily="34" charset="0"/>
              <a:cs typeface="Arial" pitchFamily="34" charset="0"/>
            </a:endParaRPr>
          </a:p>
          <a:p>
            <a:pPr indent="-274320" algn="r" fontAlgn="auto">
              <a:lnSpc>
                <a:spcPct val="120000"/>
              </a:lnSpc>
              <a:spcBef>
                <a:spcPct val="20000"/>
              </a:spcBef>
              <a:spcAft>
                <a:spcPts val="0"/>
              </a:spcAft>
              <a:defRPr/>
            </a:pPr>
            <a:r>
              <a:rPr lang="ar-SA" altLang="zh-CN" sz="2800" dirty="0">
                <a:solidFill>
                  <a:prstClr val="black"/>
                </a:solidFill>
                <a:latin typeface="Garamond"/>
                <a:cs typeface="Times New Roman"/>
              </a:rPr>
              <a:t>    </a:t>
            </a:r>
            <a:r>
              <a:rPr lang="ar-EG" altLang="zh-CN" sz="2800" b="1" dirty="0">
                <a:solidFill>
                  <a:srgbClr val="00B050"/>
                </a:solidFill>
                <a:latin typeface="Garamond"/>
                <a:cs typeface="Times New Roman"/>
              </a:rPr>
              <a:t>ويقصد بتأمينات المسئولية، التأمينات التي تغطى أخطاراً لا يقع أثارها بصفة مباشرة على الشخص أو ممتلكاته ولكن يقع أثرها على أفراد آخرين ويكون الشخص مسئولاً عن تعويض الأشخاص المضرورين طبقاً لقواعد المسئولية في القانون المدني، أي أن تأمينات المسئولية تهدف إلى تأمين المستأمن ضد رجوع الغير عليه بسبب الأضرار التي لحقته، ومن أمثلتها التأمين من المسئولية الناشئة عن حوادث السيارات والتأمين من المسئولية المدنية والتأمين من المسئولية المهنية</a:t>
            </a:r>
            <a:endParaRPr lang="en-US" dirty="0"/>
          </a:p>
        </p:txBody>
      </p:sp>
    </p:spTree>
    <p:extLst>
      <p:ext uri="{BB962C8B-B14F-4D97-AF65-F5344CB8AC3E}">
        <p14:creationId xmlns:p14="http://schemas.microsoft.com/office/powerpoint/2010/main" val="279211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4294967295"/>
          </p:nvPr>
        </p:nvSpPr>
        <p:spPr>
          <a:xfrm>
            <a:off x="0" y="1125538"/>
            <a:ext cx="7777163" cy="4894262"/>
          </a:xfrm>
        </p:spPr>
        <p:txBody>
          <a:bodyPr/>
          <a:lstStyle/>
          <a:p>
            <a:pPr marL="0" indent="-273050" algn="r" rtl="1" eaLnBrk="1" hangingPunct="1">
              <a:lnSpc>
                <a:spcPct val="90000"/>
              </a:lnSpc>
              <a:buFont typeface="Arial" charset="0"/>
              <a:buNone/>
            </a:pPr>
            <a:r>
              <a:rPr lang="ar-SA" altLang="zh-CN" sz="2400" b="1" smtClean="0"/>
              <a:t>   </a:t>
            </a:r>
            <a:r>
              <a:rPr lang="ar-SA" altLang="zh-CN" sz="2800" b="1" smtClean="0">
                <a:solidFill>
                  <a:srgbClr val="FF0000"/>
                </a:solidFill>
              </a:rPr>
              <a:t>2- </a:t>
            </a:r>
            <a:r>
              <a:rPr lang="ar-EG" altLang="zh-CN" sz="2800" b="1" smtClean="0">
                <a:solidFill>
                  <a:srgbClr val="FF0000"/>
                </a:solidFill>
              </a:rPr>
              <a:t>التقسيم الثاني:</a:t>
            </a:r>
            <a:endParaRPr lang="ar-EG" altLang="zh-CN" sz="2800" smtClean="0">
              <a:solidFill>
                <a:srgbClr val="FF0000"/>
              </a:solidFill>
            </a:endParaRPr>
          </a:p>
          <a:p>
            <a:pPr marL="0" indent="-273050" algn="r" rtl="1" eaLnBrk="1" hangingPunct="1">
              <a:lnSpc>
                <a:spcPct val="90000"/>
              </a:lnSpc>
              <a:buFont typeface="Arial" charset="0"/>
              <a:buNone/>
            </a:pPr>
            <a:r>
              <a:rPr lang="ar-SA" altLang="zh-CN" sz="2800" b="1" smtClean="0"/>
              <a:t>  </a:t>
            </a:r>
            <a:r>
              <a:rPr lang="ar-EG" altLang="zh-CN" sz="2800" b="1" smtClean="0"/>
              <a:t>يهتم هذا التقسيم بنوع التأمين، وطبقاً له ينقسم التأمين إلى:</a:t>
            </a:r>
            <a:endParaRPr lang="ar-IQ" altLang="zh-CN" sz="2800" b="1" smtClean="0"/>
          </a:p>
          <a:p>
            <a:pPr marL="0" indent="-273050" algn="r" rtl="1" eaLnBrk="1" hangingPunct="1">
              <a:lnSpc>
                <a:spcPct val="90000"/>
              </a:lnSpc>
              <a:buFont typeface="Arial" charset="0"/>
              <a:buNone/>
            </a:pPr>
            <a:endParaRPr lang="ar-EG" altLang="zh-CN" sz="2800" b="1" smtClean="0"/>
          </a:p>
          <a:p>
            <a:pPr marL="0" indent="-273050" algn="r" rtl="1" eaLnBrk="1" hangingPunct="1">
              <a:lnSpc>
                <a:spcPct val="90000"/>
              </a:lnSpc>
              <a:buFont typeface="Arial" charset="0"/>
              <a:buNone/>
            </a:pPr>
            <a:r>
              <a:rPr lang="ar-SA" altLang="zh-CN" sz="2800" b="1" smtClean="0"/>
              <a:t> </a:t>
            </a:r>
            <a:r>
              <a:rPr lang="ar-EG" altLang="zh-CN" sz="2800" b="1" smtClean="0">
                <a:solidFill>
                  <a:srgbClr val="00B050"/>
                </a:solidFill>
              </a:rPr>
              <a:t>أولاً: التأمين الاجتماعي:</a:t>
            </a:r>
            <a:endParaRPr lang="ar-EG" altLang="zh-CN" sz="2800" smtClean="0">
              <a:solidFill>
                <a:srgbClr val="00B050"/>
              </a:solidFill>
            </a:endParaRPr>
          </a:p>
          <a:p>
            <a:pPr marL="0" indent="-273050" algn="r" rtl="1" eaLnBrk="1" hangingPunct="1">
              <a:lnSpc>
                <a:spcPct val="100000"/>
              </a:lnSpc>
              <a:buFont typeface="Arial" charset="0"/>
              <a:buNone/>
            </a:pPr>
            <a:r>
              <a:rPr lang="ar-SA" altLang="zh-CN" sz="2800" smtClean="0">
                <a:solidFill>
                  <a:srgbClr val="FF6600"/>
                </a:solidFill>
              </a:rPr>
              <a:t>   </a:t>
            </a:r>
            <a:r>
              <a:rPr lang="ar-EG" altLang="zh-CN" sz="2800" b="1" smtClean="0">
                <a:solidFill>
                  <a:srgbClr val="FF6600"/>
                </a:solidFill>
              </a:rPr>
              <a:t>ويقصد به التأمينات الإجبارية التي تحدد بقانون وتفرض على فئة معينة من أفراد المجتمع بقصد حمايتهم من خطر معين أو لصالح أفراد معينيين، وتتميز بوجود هدف اجتماعي من التأمين، وغالباً ما تقوم به الحكومات، ويحدد القانون قيمة الاشتراكات والمزايا والمستفيدين والهيئة التي تقوم به.</a:t>
            </a:r>
          </a:p>
        </p:txBody>
      </p:sp>
    </p:spTree>
    <p:extLst>
      <p:ext uri="{BB962C8B-B14F-4D97-AF65-F5344CB8AC3E}">
        <p14:creationId xmlns:p14="http://schemas.microsoft.com/office/powerpoint/2010/main" val="36077170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TotalTime>
  <Words>511</Words>
  <Application>Microsoft Office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Walaa Albader</dc:creator>
  <cp:lastModifiedBy>dalia</cp:lastModifiedBy>
  <cp:revision>6</cp:revision>
  <dcterms:created xsi:type="dcterms:W3CDTF">2006-08-16T00:00:00Z</dcterms:created>
  <dcterms:modified xsi:type="dcterms:W3CDTF">2023-11-01T06:03:18Z</dcterms:modified>
</cp:coreProperties>
</file>