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75" r:id="rId6"/>
    <p:sldId id="262" r:id="rId7"/>
    <p:sldId id="270" r:id="rId8"/>
    <p:sldId id="267" r:id="rId9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70A"/>
    <a:srgbClr val="0000CC"/>
    <a:srgbClr val="6699FF"/>
    <a:srgbClr val="000099"/>
    <a:srgbClr val="66FFFF"/>
    <a:srgbClr val="000066"/>
    <a:srgbClr val="FF4B4B"/>
    <a:srgbClr val="FF3300"/>
    <a:srgbClr val="99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10" autoAdjust="0"/>
    <p:restoredTop sz="94563" autoAdjust="0"/>
  </p:normalViewPr>
  <p:slideViewPr>
    <p:cSldViewPr>
      <p:cViewPr varScale="1">
        <p:scale>
          <a:sx n="86" d="100"/>
          <a:sy n="86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20532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3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l">
              <a:defRPr sz="1300"/>
            </a:lvl1pPr>
          </a:lstStyle>
          <a:p>
            <a:fld id="{AA13FB11-F6DA-4050-9CF2-8B5F94442072}" type="datetimeFigureOut">
              <a:rPr lang="ar-IQ" smtClean="0"/>
              <a:t>06/05/1444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7" tIns="47457" rIns="94917" bIns="47457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4917" tIns="47457" rIns="94917" bIns="47457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20532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3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l">
              <a:defRPr sz="1300"/>
            </a:lvl1pPr>
          </a:lstStyle>
          <a:p>
            <a:fld id="{D8590C8D-BAC6-44E3-AF32-5B36B9BBD7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9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90C8D-BAC6-44E3-AF32-5B36B9BBD7A3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27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9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0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30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0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44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3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5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1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851648" cy="23762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عنوان المحاضرة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r>
              <a:rPr lang="ar-IQ" sz="6000" b="1" dirty="0" smtClean="0">
                <a:solidFill>
                  <a:srgbClr val="90170A"/>
                </a:solidFill>
              </a:rPr>
              <a:t>البيئة الجزئية والداخلية</a:t>
            </a:r>
            <a:endParaRPr lang="ar-IQ" sz="6000" b="1" dirty="0">
              <a:ln>
                <a:solidFill>
                  <a:srgbClr val="00FFCC"/>
                </a:solidFill>
              </a:ln>
              <a:solidFill>
                <a:srgbClr val="90170A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0628" y="4797152"/>
            <a:ext cx="7854696" cy="14401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rgbClr val="7030A0"/>
                </a:solidFill>
              </a:rPr>
              <a:t>إعداد</a:t>
            </a:r>
          </a:p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chemeClr val="accent3">
                    <a:lumMod val="50000"/>
                  </a:schemeClr>
                </a:solidFill>
              </a:rPr>
              <a:t>م.م. مريم فخر الدين محمود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755576" y="0"/>
            <a:ext cx="7851648" cy="150304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جامعة بغداد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كلية الادارة والاقتصاد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قسم الإدارة العامة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8" y="44624"/>
            <a:ext cx="1512000" cy="15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96832"/>
            <a:ext cx="1440000" cy="1459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66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08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ar-IQ" sz="4000" b="1" dirty="0">
                <a:solidFill>
                  <a:schemeClr val="tx1"/>
                </a:solidFill>
              </a:rPr>
              <a:t>اهداف المحاضرة </a:t>
            </a:r>
            <a:r>
              <a:rPr lang="ar-IQ" sz="4000" dirty="0">
                <a:solidFill>
                  <a:schemeClr val="tx1"/>
                </a:solidFill>
              </a:rPr>
              <a:t>:</a:t>
            </a:r>
            <a:endParaRPr lang="ar-IQ" sz="4000" b="1" dirty="0">
              <a:ln>
                <a:solidFill>
                  <a:srgbClr val="66FFFF"/>
                </a:solidFill>
              </a:ln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2403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SzPct val="100000"/>
              <a:buNone/>
            </a:pPr>
            <a:r>
              <a:rPr lang="ar-IQ" sz="33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يتعرف الطالب على :</a:t>
            </a:r>
            <a:endParaRPr lang="ar-IQ" sz="33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1.مفهوم البيئة الجزئية.</a:t>
            </a: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2. عناصر البيئة الجزئية.</a:t>
            </a:r>
            <a:endParaRPr lang="ar-IQ" sz="26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3. مفهوم البيئة الداخلية وانواعها </a:t>
            </a:r>
            <a:r>
              <a:rPr lang="ar-IQ" sz="32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0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184" y="908720"/>
            <a:ext cx="8712968" cy="7943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>
              <a:buClr>
                <a:srgbClr val="000099"/>
              </a:buClr>
            </a:pPr>
            <a:r>
              <a:rPr lang="ar-IQ" sz="3600" b="1" dirty="0">
                <a:solidFill>
                  <a:schemeClr val="bg2">
                    <a:lumMod val="50000"/>
                  </a:schemeClr>
                </a:solidFill>
              </a:rPr>
              <a:t>مفهوم </a:t>
            </a:r>
            <a:r>
              <a:rPr lang="ar-IQ" sz="3600" b="1" dirty="0" smtClean="0">
                <a:solidFill>
                  <a:schemeClr val="bg2">
                    <a:lumMod val="50000"/>
                  </a:schemeClr>
                </a:solidFill>
              </a:rPr>
              <a:t>البيئة الجزئية </a:t>
            </a:r>
            <a:endParaRPr lang="ar-IQ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3650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spcBef>
                <a:spcPct val="50000"/>
              </a:spcBef>
            </a:pPr>
            <a:endParaRPr lang="ar-IQ" dirty="0" smtClean="0"/>
          </a:p>
          <a:p>
            <a:pPr algn="just">
              <a:spcBef>
                <a:spcPct val="50000"/>
              </a:spcBef>
            </a:pPr>
            <a:r>
              <a:rPr lang="ar-IQ" dirty="0" smtClean="0">
                <a:solidFill>
                  <a:schemeClr val="tx1"/>
                </a:solidFill>
                <a:cs typeface="+mj-cs"/>
              </a:rPr>
              <a:t>تُعرَف البيئة الجزئية بانها </a:t>
            </a:r>
            <a:r>
              <a:rPr lang="ar-IQ" dirty="0">
                <a:solidFill>
                  <a:schemeClr val="tx1"/>
                </a:solidFill>
                <a:cs typeface="+mj-cs"/>
              </a:rPr>
              <a:t>عمل المنظمة بشكل مشترك مع بقية المنظمات الأخرى في ذات المجال في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العمل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( </a:t>
            </a:r>
            <a:r>
              <a:rPr lang="ar-IQ" dirty="0">
                <a:solidFill>
                  <a:schemeClr val="tx1"/>
                </a:solidFill>
                <a:cs typeface="+mj-cs"/>
              </a:rPr>
              <a:t>الصناعة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) والتي </a:t>
            </a:r>
            <a:r>
              <a:rPr lang="ar-IQ" dirty="0">
                <a:solidFill>
                  <a:schemeClr val="tx1"/>
                </a:solidFill>
                <a:cs typeface="+mj-cs"/>
              </a:rPr>
              <a:t>تتشابه في ذات المنتجات والخدمات التي تقدمها وأساليب الأنتاج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المعتمدة فيها والزبائن الذين يتعاملون معها وتسمى أحيانا ببيئة المهمة او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البيئة </a:t>
            </a:r>
            <a:r>
              <a:rPr lang="ar-IQ" dirty="0">
                <a:solidFill>
                  <a:schemeClr val="tx1"/>
                </a:solidFill>
                <a:cs typeface="+mj-cs"/>
              </a:rPr>
              <a:t>الخاصة او بيئة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الصناعة او البيئة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التنافسية .</a:t>
            </a:r>
          </a:p>
          <a:p>
            <a:pPr>
              <a:spcBef>
                <a:spcPct val="50000"/>
              </a:spcBef>
            </a:pPr>
            <a:r>
              <a:rPr lang="ar-IQ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وأفضل تحليل </a:t>
            </a:r>
            <a:r>
              <a:rPr lang="ar-IQ" dirty="0">
                <a:solidFill>
                  <a:schemeClr val="tx1"/>
                </a:solidFill>
              </a:rPr>
              <a:t>لهذه البيئة هو ما جاء به ميشيل بورتر والذي اسماه بنموذج القوى الخمسة </a:t>
            </a:r>
            <a:r>
              <a:rPr lang="ar-IQ" dirty="0" smtClean="0">
                <a:solidFill>
                  <a:schemeClr val="tx1"/>
                </a:solidFill>
              </a:rPr>
              <a:t>لتحليل </a:t>
            </a:r>
            <a:r>
              <a:rPr lang="ar-IQ" dirty="0">
                <a:solidFill>
                  <a:schemeClr val="tx1"/>
                </a:solidFill>
              </a:rPr>
              <a:t>بيئة الصناعة :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-قوة </a:t>
            </a:r>
            <a:r>
              <a:rPr lang="ar-IQ" dirty="0">
                <a:solidFill>
                  <a:schemeClr val="tx1"/>
                </a:solidFill>
              </a:rPr>
              <a:t>المجهزون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-المتنافسون </a:t>
            </a:r>
            <a:r>
              <a:rPr lang="ar-IQ" dirty="0">
                <a:solidFill>
                  <a:schemeClr val="tx1"/>
                </a:solidFill>
              </a:rPr>
              <a:t>في ذات الصناعة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-قوة </a:t>
            </a:r>
            <a:r>
              <a:rPr lang="ar-IQ" dirty="0">
                <a:solidFill>
                  <a:schemeClr val="tx1"/>
                </a:solidFill>
              </a:rPr>
              <a:t>المشترون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-الداخلون </a:t>
            </a:r>
            <a:r>
              <a:rPr lang="ar-IQ" dirty="0">
                <a:solidFill>
                  <a:schemeClr val="tx1"/>
                </a:solidFill>
              </a:rPr>
              <a:t>الجدد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-دخول </a:t>
            </a:r>
            <a:r>
              <a:rPr lang="ar-IQ" dirty="0">
                <a:solidFill>
                  <a:schemeClr val="tx1"/>
                </a:solidFill>
              </a:rPr>
              <a:t>منتجات جديدة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/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endParaRPr lang="ar-SA" altLang="ar-IQ" sz="3300" b="1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86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208592"/>
          </a:xfr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112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عناصر البيئة الجزئية </a:t>
            </a:r>
            <a:endParaRPr lang="ar-IQ" sz="11200" b="1" dirty="0" smtClean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7200" dirty="0">
                <a:solidFill>
                  <a:schemeClr val="tx1"/>
                </a:solidFill>
                <a:cs typeface="+mj-cs"/>
              </a:rPr>
              <a:t/>
            </a:r>
            <a:br>
              <a:rPr lang="ar-IQ" sz="7200" dirty="0">
                <a:solidFill>
                  <a:schemeClr val="tx1"/>
                </a:solidFill>
                <a:cs typeface="+mj-cs"/>
              </a:rPr>
            </a:br>
            <a:r>
              <a:rPr lang="ar-IQ" sz="7200" b="1" dirty="0" smtClean="0">
                <a:solidFill>
                  <a:schemeClr val="tx1"/>
                </a:solidFill>
                <a:cs typeface="+mj-cs"/>
              </a:rPr>
              <a:t>1-السوق </a:t>
            </a:r>
            <a:r>
              <a:rPr lang="ar-IQ" sz="7200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ar-IQ" sz="7200" dirty="0">
                <a:solidFill>
                  <a:schemeClr val="tx1"/>
                </a:solidFill>
                <a:cs typeface="+mj-cs"/>
              </a:rPr>
              <a:t>هو الموقع الذي يلتقي به الأفراد والمنظمات لأشباع حاجاتهم وبما يمتلكونه من نقود </a:t>
            </a:r>
            <a:br>
              <a:rPr lang="ar-IQ" sz="7200" dirty="0">
                <a:solidFill>
                  <a:schemeClr val="tx1"/>
                </a:solidFill>
                <a:cs typeface="+mj-cs"/>
              </a:rPr>
            </a:br>
            <a:r>
              <a:rPr lang="ar-IQ" sz="7200" dirty="0">
                <a:solidFill>
                  <a:schemeClr val="tx1"/>
                </a:solidFill>
                <a:cs typeface="+mj-cs"/>
              </a:rPr>
              <a:t>وراغبين في أنفاقها لقاء حصولهم على السلع والخدمات وبما يحقق رضاهم </a:t>
            </a:r>
            <a:endParaRPr lang="ar-IQ" sz="7200" dirty="0" smtClean="0">
              <a:solidFill>
                <a:schemeClr val="tx1"/>
              </a:solidFill>
              <a:cs typeface="+mj-cs"/>
            </a:endParaRP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7200" dirty="0">
                <a:solidFill>
                  <a:schemeClr val="tx1"/>
                </a:solidFill>
                <a:cs typeface="+mj-cs"/>
              </a:rPr>
              <a:t/>
            </a:r>
            <a:br>
              <a:rPr lang="ar-IQ" sz="7200" dirty="0">
                <a:solidFill>
                  <a:schemeClr val="tx1"/>
                </a:solidFill>
                <a:cs typeface="+mj-cs"/>
              </a:rPr>
            </a:br>
            <a:r>
              <a:rPr lang="ar-IQ" sz="7200" b="1" dirty="0" smtClean="0">
                <a:solidFill>
                  <a:schemeClr val="tx1"/>
                </a:solidFill>
                <a:cs typeface="+mj-cs"/>
              </a:rPr>
              <a:t>2-وسطاء </a:t>
            </a:r>
            <a:r>
              <a:rPr lang="ar-IQ" sz="7200" b="1" dirty="0">
                <a:solidFill>
                  <a:schemeClr val="tx1"/>
                </a:solidFill>
                <a:cs typeface="+mj-cs"/>
              </a:rPr>
              <a:t>التسويق : </a:t>
            </a:r>
            <a:r>
              <a:rPr lang="ar-IQ" sz="7200" dirty="0">
                <a:solidFill>
                  <a:schemeClr val="tx1"/>
                </a:solidFill>
                <a:cs typeface="+mj-cs"/>
              </a:rPr>
              <a:t>تعتمد المنظمة في الغالب على الوسطاء في تنفيذ عملية أيصال منتجاتها او </a:t>
            </a:r>
            <a:br>
              <a:rPr lang="ar-IQ" sz="7200" dirty="0">
                <a:solidFill>
                  <a:schemeClr val="tx1"/>
                </a:solidFill>
                <a:cs typeface="+mj-cs"/>
              </a:rPr>
            </a:br>
            <a:r>
              <a:rPr lang="ar-IQ" sz="7200" dirty="0">
                <a:solidFill>
                  <a:schemeClr val="tx1"/>
                </a:solidFill>
                <a:cs typeface="+mj-cs"/>
              </a:rPr>
              <a:t>خدماتها عبر الوسطاء وسواء كانوا أفراد او منظمات الى الأسواق التي تتعامل معها ويمكن </a:t>
            </a:r>
            <a:br>
              <a:rPr lang="ar-IQ" sz="7200" dirty="0">
                <a:solidFill>
                  <a:schemeClr val="tx1"/>
                </a:solidFill>
                <a:cs typeface="+mj-cs"/>
              </a:rPr>
            </a:br>
            <a:r>
              <a:rPr lang="ar-IQ" sz="7200" dirty="0">
                <a:solidFill>
                  <a:schemeClr val="tx1"/>
                </a:solidFill>
                <a:cs typeface="+mj-cs"/>
              </a:rPr>
              <a:t>تقسيمها الى نوعين أساسين </a:t>
            </a:r>
            <a:r>
              <a:rPr lang="ar-IQ" sz="7200" dirty="0" smtClean="0">
                <a:solidFill>
                  <a:schemeClr val="tx1"/>
                </a:solidFill>
                <a:cs typeface="+mj-cs"/>
              </a:rPr>
              <a:t>هما: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7200" b="1" dirty="0">
                <a:solidFill>
                  <a:schemeClr val="tx1"/>
                </a:solidFill>
                <a:cs typeface="+mj-cs"/>
              </a:rPr>
              <a:t/>
            </a:r>
            <a:br>
              <a:rPr lang="ar-IQ" sz="7200" b="1" dirty="0">
                <a:solidFill>
                  <a:schemeClr val="tx1"/>
                </a:solidFill>
                <a:cs typeface="+mj-cs"/>
              </a:rPr>
            </a:br>
            <a:r>
              <a:rPr lang="ar-IQ" sz="7200" b="1" dirty="0" smtClean="0">
                <a:solidFill>
                  <a:schemeClr val="tx1"/>
                </a:solidFill>
                <a:cs typeface="+mj-cs"/>
              </a:rPr>
              <a:t>أ-الحلقات </a:t>
            </a:r>
            <a:r>
              <a:rPr lang="ar-IQ" sz="7200" b="1" dirty="0">
                <a:solidFill>
                  <a:schemeClr val="tx1"/>
                </a:solidFill>
                <a:cs typeface="+mj-cs"/>
              </a:rPr>
              <a:t>الوسيطة </a:t>
            </a:r>
            <a:r>
              <a:rPr lang="ar-IQ" sz="7200" dirty="0">
                <a:solidFill>
                  <a:schemeClr val="tx1"/>
                </a:solidFill>
                <a:cs typeface="+mj-cs"/>
              </a:rPr>
              <a:t>من الباعة بين الشركة والسوق والذين يمكن تسميتهم بالوسطاء والمتمثلين </a:t>
            </a:r>
            <a:br>
              <a:rPr lang="ar-IQ" sz="7200" dirty="0">
                <a:solidFill>
                  <a:schemeClr val="tx1"/>
                </a:solidFill>
                <a:cs typeface="+mj-cs"/>
              </a:rPr>
            </a:br>
            <a:r>
              <a:rPr lang="ar-IQ" sz="7200" dirty="0">
                <a:solidFill>
                  <a:schemeClr val="tx1"/>
                </a:solidFill>
                <a:cs typeface="+mj-cs"/>
              </a:rPr>
              <a:t>بشكل خاص بتجار الجملة </a:t>
            </a:r>
            <a:r>
              <a:rPr lang="ar-IQ" sz="7200" dirty="0" smtClean="0">
                <a:solidFill>
                  <a:schemeClr val="tx1"/>
                </a:solidFill>
                <a:cs typeface="+mj-cs"/>
              </a:rPr>
              <a:t>والمفرد 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7200" dirty="0">
                <a:solidFill>
                  <a:schemeClr val="tx1"/>
                </a:solidFill>
                <a:cs typeface="+mj-cs"/>
              </a:rPr>
              <a:t/>
            </a:r>
            <a:br>
              <a:rPr lang="ar-IQ" sz="7200" dirty="0">
                <a:solidFill>
                  <a:schemeClr val="tx1"/>
                </a:solidFill>
                <a:cs typeface="+mj-cs"/>
              </a:rPr>
            </a:br>
            <a:r>
              <a:rPr lang="ar-IQ" dirty="0"/>
              <a:t/>
            </a:r>
            <a:br>
              <a:rPr lang="ar-IQ" dirty="0"/>
            </a:br>
            <a:endParaRPr lang="ar-IQ" sz="1050" b="1" dirty="0" smtClean="0">
              <a:solidFill>
                <a:srgbClr val="0000CC"/>
              </a:solidFill>
              <a:effectLst>
                <a:glow rad="63500">
                  <a:srgbClr val="10CF9B">
                    <a:satMod val="175000"/>
                    <a:alpha val="4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72324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r-IQ" sz="3600" dirty="0">
              <a:effectLst>
                <a:glow rad="63500">
                  <a:schemeClr val="accent4">
                    <a:satMod val="175000"/>
                    <a:alpha val="1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75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72816"/>
            <a:ext cx="7543801" cy="409627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ar-IQ" b="1" dirty="0" smtClean="0">
                <a:solidFill>
                  <a:schemeClr val="tx1"/>
                </a:solidFill>
                <a:cs typeface="+mj-cs"/>
              </a:rPr>
              <a:t>ب-المنظمات </a:t>
            </a:r>
            <a:r>
              <a:rPr lang="ar-IQ" b="1" dirty="0">
                <a:solidFill>
                  <a:schemeClr val="tx1"/>
                </a:solidFill>
                <a:cs typeface="+mj-cs"/>
              </a:rPr>
              <a:t>الوسيطة </a:t>
            </a:r>
            <a:r>
              <a:rPr lang="ar-IQ" dirty="0">
                <a:solidFill>
                  <a:schemeClr val="tx1"/>
                </a:solidFill>
                <a:cs typeface="+mj-cs"/>
              </a:rPr>
              <a:t>التي تقدم التسهيلات وبما يخدم عملية التسويق برمتها والمتمثلة بخدمات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النقل ومنظمات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الأقراض </a:t>
            </a:r>
            <a:r>
              <a:rPr lang="ar-IQ" dirty="0">
                <a:solidFill>
                  <a:schemeClr val="tx1"/>
                </a:solidFill>
                <a:cs typeface="+mj-cs"/>
              </a:rPr>
              <a:t>والتمويل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ct val="50000"/>
              </a:spcBef>
              <a:buNone/>
            </a:pPr>
            <a:endParaRPr lang="ar-IQ" dirty="0" smtClean="0">
              <a:solidFill>
                <a:schemeClr val="tx1"/>
              </a:solidFill>
              <a:cs typeface="+mj-cs"/>
            </a:endParaRPr>
          </a:p>
          <a:p>
            <a:pPr marL="0" indent="0"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ar-IQ" b="1" dirty="0" smtClean="0">
                <a:solidFill>
                  <a:schemeClr val="tx1"/>
                </a:solidFill>
                <a:cs typeface="+mj-cs"/>
              </a:rPr>
              <a:t>3-المجهزون </a:t>
            </a:r>
            <a:r>
              <a:rPr lang="ar-IQ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ar-IQ" dirty="0">
                <a:solidFill>
                  <a:schemeClr val="tx1"/>
                </a:solidFill>
                <a:cs typeface="+mj-cs"/>
              </a:rPr>
              <a:t>لا يمكن ان تعمل الشركة دون ان تمتلك مدخلات للعمليات التي تقوم بها لاحقا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وبالتالي فأن المجهزون وسواء كان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للمواد </a:t>
            </a:r>
            <a:r>
              <a:rPr lang="ar-IQ" dirty="0">
                <a:solidFill>
                  <a:schemeClr val="tx1"/>
                </a:solidFill>
                <a:cs typeface="+mj-cs"/>
              </a:rPr>
              <a:t>الأولية او نصف المصنعة او التامة الصنع وحتى </a:t>
            </a:r>
            <a:br>
              <a:rPr lang="ar-IQ" dirty="0">
                <a:solidFill>
                  <a:schemeClr val="tx1"/>
                </a:solidFill>
                <a:cs typeface="+mj-cs"/>
              </a:rPr>
            </a:br>
            <a:r>
              <a:rPr lang="ar-IQ" dirty="0">
                <a:solidFill>
                  <a:schemeClr val="tx1"/>
                </a:solidFill>
                <a:cs typeface="+mj-cs"/>
              </a:rPr>
              <a:t>الخدمات يعتبرون جزءا اساسيا ومؤثرا في البيئة الجزئية للمنظمة 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667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590872" y="1628800"/>
            <a:ext cx="8229600" cy="49685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b="1" dirty="0">
                <a:solidFill>
                  <a:schemeClr val="tx1"/>
                </a:solidFill>
              </a:rPr>
              <a:t>البيئة الداخلية : </a:t>
            </a:r>
            <a:r>
              <a:rPr lang="ar-IQ" dirty="0">
                <a:solidFill>
                  <a:schemeClr val="tx1"/>
                </a:solidFill>
              </a:rPr>
              <a:t>هي المتغيرات الداخلية في المنظمة والتي يمكن السيطرة عليها نسبيا بما هو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عليه بالنسبة للمتغيرات البيئية الخارجية لكونها تمثل الأنشطة والأعمال التي تقوم بها المنظمة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وتقسم البيئة الداخلية الى نوعين </a:t>
            </a:r>
            <a:r>
              <a:rPr lang="ar-IQ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u="sng" dirty="0" smtClean="0">
                <a:solidFill>
                  <a:schemeClr val="tx1"/>
                </a:solidFill>
              </a:rPr>
              <a:t>1-الموارد </a:t>
            </a:r>
            <a:r>
              <a:rPr lang="ar-IQ" b="1" u="sng" dirty="0">
                <a:solidFill>
                  <a:schemeClr val="tx1"/>
                </a:solidFill>
              </a:rPr>
              <a:t>غير التسويقية للشركة </a:t>
            </a:r>
            <a:r>
              <a:rPr lang="ar-IQ" b="1" dirty="0" smtClean="0">
                <a:solidFill>
                  <a:schemeClr val="tx1"/>
                </a:solidFill>
              </a:rPr>
              <a:t>: </a:t>
            </a:r>
            <a:r>
              <a:rPr lang="ar-IQ" dirty="0" smtClean="0">
                <a:solidFill>
                  <a:schemeClr val="tx1"/>
                </a:solidFill>
              </a:rPr>
              <a:t>وهي </a:t>
            </a:r>
            <a:r>
              <a:rPr lang="ar-IQ" dirty="0">
                <a:solidFill>
                  <a:schemeClr val="tx1"/>
                </a:solidFill>
              </a:rPr>
              <a:t>مجموعة الوظائف التي تقوم بها الشركة أضافة الى وظيفة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التسويق مثل وظيفة الانتاج والعمليات وغيرها </a:t>
            </a:r>
            <a:r>
              <a:rPr lang="ar-IQ" dirty="0" smtClean="0">
                <a:solidFill>
                  <a:schemeClr val="tx1"/>
                </a:solidFill>
              </a:rPr>
              <a:t>.   </a:t>
            </a: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u="sng" dirty="0" smtClean="0">
                <a:solidFill>
                  <a:schemeClr val="tx1"/>
                </a:solidFill>
              </a:rPr>
              <a:t>2-البرنامج التسويقي(المزيج </a:t>
            </a:r>
            <a:r>
              <a:rPr lang="ar-IQ" b="1" u="sng" dirty="0">
                <a:solidFill>
                  <a:schemeClr val="tx1"/>
                </a:solidFill>
              </a:rPr>
              <a:t>التسويقي )</a:t>
            </a:r>
            <a:r>
              <a:rPr lang="ar-IQ" b="1" u="sng" dirty="0" smtClean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: </a:t>
            </a:r>
            <a:r>
              <a:rPr lang="ar-IQ" dirty="0">
                <a:solidFill>
                  <a:schemeClr val="tx1"/>
                </a:solidFill>
              </a:rPr>
              <a:t>مجموعة متكاملة من الستراتيجيات التفصيلية , </a:t>
            </a:r>
            <a:r>
              <a:rPr lang="ar-IQ" dirty="0" smtClean="0">
                <a:solidFill>
                  <a:schemeClr val="tx1"/>
                </a:solidFill>
              </a:rPr>
              <a:t>التكتيك </a:t>
            </a:r>
            <a:r>
              <a:rPr lang="ar-IQ" dirty="0">
                <a:solidFill>
                  <a:schemeClr val="tx1"/>
                </a:solidFill>
              </a:rPr>
              <a:t>, السياسات , البرامج , والأنشطة الموجهة بمجملها نحو الموارد التي تمتلكها الشركة </a:t>
            </a:r>
            <a:r>
              <a:rPr lang="ar-IQ" dirty="0" smtClean="0">
                <a:solidFill>
                  <a:schemeClr val="tx1"/>
                </a:solidFill>
              </a:rPr>
              <a:t>لانجاز اهدافها التسويقية .</a:t>
            </a:r>
            <a:r>
              <a:rPr lang="ar-IQ" dirty="0"/>
              <a:t/>
            </a:r>
            <a:br>
              <a:rPr lang="ar-IQ" dirty="0"/>
            </a:br>
            <a:endParaRPr lang="ar-IQ" sz="1900" b="1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7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3412"/>
            <a:ext cx="8229600" cy="4813939"/>
          </a:xfrm>
        </p:spPr>
        <p:txBody>
          <a:bodyPr>
            <a:normAutofit fontScale="70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3400" b="1" u="sng" dirty="0" smtClean="0">
                <a:solidFill>
                  <a:schemeClr val="tx1"/>
                </a:solidFill>
              </a:rPr>
              <a:t>مكونات </a:t>
            </a:r>
            <a:r>
              <a:rPr lang="ar-IQ" sz="3400" b="1" u="sng" dirty="0">
                <a:solidFill>
                  <a:schemeClr val="tx1"/>
                </a:solidFill>
              </a:rPr>
              <a:t>البرنامج التسويقي </a:t>
            </a:r>
            <a:r>
              <a:rPr lang="ar-IQ" sz="3400" b="1" u="sng" dirty="0" smtClean="0">
                <a:solidFill>
                  <a:schemeClr val="tx1"/>
                </a:solidFill>
              </a:rPr>
              <a:t>( </a:t>
            </a:r>
            <a:r>
              <a:rPr lang="ar-IQ" sz="3400" b="1" u="sng" dirty="0">
                <a:solidFill>
                  <a:schemeClr val="tx1"/>
                </a:solidFill>
              </a:rPr>
              <a:t>المزيج التسويقي </a:t>
            </a:r>
            <a:r>
              <a:rPr lang="ar-IQ" sz="3400" b="1" u="sng" dirty="0" smtClean="0">
                <a:solidFill>
                  <a:schemeClr val="tx1"/>
                </a:solidFill>
              </a:rPr>
              <a:t>) </a:t>
            </a:r>
            <a:r>
              <a:rPr lang="en-US" sz="3400" b="1" u="sng" dirty="0" smtClean="0">
                <a:solidFill>
                  <a:schemeClr val="tx1"/>
                </a:solidFill>
              </a:rPr>
              <a:t>4Ps</a:t>
            </a:r>
            <a:r>
              <a:rPr lang="ar-IQ" sz="3400" b="1" u="sng" dirty="0" smtClean="0">
                <a:solidFill>
                  <a:schemeClr val="tx1"/>
                </a:solidFill>
              </a:rPr>
              <a:t> 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ar-IQ" sz="2600" b="1" dirty="0" smtClean="0">
                <a:solidFill>
                  <a:schemeClr val="tx1"/>
                </a:solidFill>
                <a:cs typeface="+mj-cs"/>
              </a:rPr>
              <a:t>1-المنتج </a:t>
            </a:r>
            <a:r>
              <a:rPr lang="ar-IQ" sz="2600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يتضمن هذا النشاط جميع الخطط التي تعدها المنظمة تجاه المنتج الذي تتعامل به </a:t>
            </a:r>
            <a:r>
              <a:rPr lang="ar-IQ" sz="2600" dirty="0" smtClean="0">
                <a:solidFill>
                  <a:schemeClr val="tx1"/>
                </a:solidFill>
                <a:cs typeface="+mj-cs"/>
              </a:rPr>
              <a:t>والتطورات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التي يمكن أجراءها عليه بأتجاه أن يأخذ موقعه التنافسي المناسب في السوق .</a:t>
            </a:r>
            <a:br>
              <a:rPr lang="ar-IQ" sz="2600" dirty="0">
                <a:solidFill>
                  <a:schemeClr val="tx1"/>
                </a:solidFill>
                <a:cs typeface="+mj-cs"/>
              </a:rPr>
            </a:br>
            <a:r>
              <a:rPr lang="ar-IQ" sz="2600" b="1" dirty="0" smtClean="0">
                <a:solidFill>
                  <a:schemeClr val="tx1"/>
                </a:solidFill>
                <a:cs typeface="+mj-cs"/>
              </a:rPr>
              <a:t>2-السعر</a:t>
            </a:r>
            <a:r>
              <a:rPr lang="ar-IQ" sz="26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sz="2600" b="1" dirty="0">
                <a:solidFill>
                  <a:schemeClr val="tx1"/>
                </a:solidFill>
                <a:cs typeface="+mj-cs"/>
              </a:rPr>
              <a:t>: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 وضع السياسة السعرية المناسبة وبما يتوافق مع ظروف السوق والقوة الشرائية </a:t>
            </a:r>
            <a:r>
              <a:rPr lang="ar-IQ" sz="2600" dirty="0" smtClean="0">
                <a:solidFill>
                  <a:schemeClr val="tx1"/>
                </a:solidFill>
                <a:cs typeface="+mj-cs"/>
              </a:rPr>
              <a:t>للمستهلك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أخذين بنظر الأعتبار الخصومات والسماحات التي يمكن تقديمها للوسطاء الأخرين </a:t>
            </a:r>
            <a:r>
              <a:rPr lang="ar-IQ" sz="2600" dirty="0" smtClean="0">
                <a:solidFill>
                  <a:schemeClr val="tx1"/>
                </a:solidFill>
                <a:cs typeface="+mj-cs"/>
              </a:rPr>
              <a:t>ضمن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المنافذ التوزيعية .</a:t>
            </a:r>
            <a:br>
              <a:rPr lang="ar-IQ" sz="2600" dirty="0">
                <a:solidFill>
                  <a:schemeClr val="tx1"/>
                </a:solidFill>
                <a:cs typeface="+mj-cs"/>
              </a:rPr>
            </a:br>
            <a:r>
              <a:rPr lang="ar-IQ" sz="2600" b="1" dirty="0" smtClean="0">
                <a:solidFill>
                  <a:schemeClr val="tx1"/>
                </a:solidFill>
                <a:cs typeface="+mj-cs"/>
              </a:rPr>
              <a:t>3-الترويج </a:t>
            </a:r>
            <a:r>
              <a:rPr lang="ar-IQ" sz="2600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تلك الوسائل الرئيسة المستخدمة في الأتصال والأخبار عن المنتجات التي تتعامل بها </a:t>
            </a:r>
            <a:r>
              <a:rPr lang="ar-IQ" sz="2600" dirty="0" smtClean="0">
                <a:solidFill>
                  <a:schemeClr val="tx1"/>
                </a:solidFill>
                <a:cs typeface="+mj-cs"/>
              </a:rPr>
              <a:t>المنظمة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سواء كان عن طريق الأعلان او البيع الشخصي او العلاقات العامة او ترويج المبيعات </a:t>
            </a:r>
            <a:r>
              <a:rPr lang="ar-IQ" sz="2600" dirty="0" smtClean="0">
                <a:solidFill>
                  <a:schemeClr val="tx1"/>
                </a:solidFill>
                <a:cs typeface="+mj-cs"/>
              </a:rPr>
              <a:t>.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/>
            </a:r>
            <a:br>
              <a:rPr lang="ar-IQ" sz="2600" dirty="0">
                <a:solidFill>
                  <a:schemeClr val="tx1"/>
                </a:solidFill>
                <a:cs typeface="+mj-cs"/>
              </a:rPr>
            </a:br>
            <a:r>
              <a:rPr lang="ar-IQ" sz="2600" b="1" dirty="0" smtClean="0">
                <a:solidFill>
                  <a:schemeClr val="tx1"/>
                </a:solidFill>
                <a:cs typeface="+mj-cs"/>
              </a:rPr>
              <a:t>4-التوزيع ( المكان </a:t>
            </a:r>
            <a:r>
              <a:rPr lang="ar-IQ" sz="2600" b="1" dirty="0">
                <a:solidFill>
                  <a:schemeClr val="tx1"/>
                </a:solidFill>
                <a:cs typeface="+mj-cs"/>
              </a:rPr>
              <a:t>)</a:t>
            </a:r>
            <a:r>
              <a:rPr lang="ar-IQ" sz="26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sz="2600" b="1" dirty="0">
                <a:solidFill>
                  <a:schemeClr val="tx1"/>
                </a:solidFill>
                <a:cs typeface="+mj-cs"/>
              </a:rPr>
              <a:t>: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ويتمثل النشاط المتعلق بأختيار المنفذ التوزيعي المناسب لأيصال السلع والخدمات لجمهور المستهلكين والمستعملين وبما يحقق لها السيطرة الكافية على حركة أنسيابية </a:t>
            </a:r>
            <a:r>
              <a:rPr lang="ar-IQ" sz="2600" dirty="0" smtClean="0">
                <a:solidFill>
                  <a:schemeClr val="tx1"/>
                </a:solidFill>
                <a:cs typeface="+mj-cs"/>
              </a:rPr>
              <a:t>السلع </a:t>
            </a:r>
            <a:r>
              <a:rPr lang="ar-IQ" sz="2600" dirty="0">
                <a:solidFill>
                  <a:schemeClr val="tx1"/>
                </a:solidFill>
                <a:cs typeface="+mj-cs"/>
              </a:rPr>
              <a:t>.</a:t>
            </a:r>
            <a:br>
              <a:rPr lang="ar-IQ" sz="2600" dirty="0">
                <a:solidFill>
                  <a:schemeClr val="tx1"/>
                </a:solidFill>
                <a:cs typeface="+mj-cs"/>
              </a:rPr>
            </a:br>
            <a:r>
              <a:rPr lang="ar-IQ" dirty="0"/>
              <a:t/>
            </a:r>
            <a:br>
              <a:rPr lang="ar-IQ" dirty="0"/>
            </a:br>
            <a:r>
              <a:rPr lang="ar-IQ" sz="2400" dirty="0"/>
              <a:t/>
            </a:r>
            <a:br>
              <a:rPr lang="ar-IQ" sz="2400" dirty="0"/>
            </a:br>
            <a:endParaRPr lang="ar-IQ" sz="24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632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229600" cy="1800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r-IQ" sz="6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شكراً لحسن استماعكم واصغائكم</a:t>
            </a:r>
            <a: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endParaRPr lang="ar-IQ" sz="4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63500">
                  <a:srgbClr val="99FF66"/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1553</TotalTime>
  <Words>105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PT Bold Heading</vt:lpstr>
      <vt:lpstr>Simplified Arabic</vt:lpstr>
      <vt:lpstr>Times New Roman</vt:lpstr>
      <vt:lpstr>Retrospect</vt:lpstr>
      <vt:lpstr>عنوان المحاضرة  البيئة الجزئية والداخلية</vt:lpstr>
      <vt:lpstr>اهداف المحاضرة :</vt:lpstr>
      <vt:lpstr>مفهوم البيئة الجزئية </vt:lpstr>
      <vt:lpstr>PowerPoint Presentation</vt:lpstr>
      <vt:lpstr>PowerPoint Presentation</vt:lpstr>
      <vt:lpstr>PowerPoint Presentation</vt:lpstr>
      <vt:lpstr>PowerPoint Presentation</vt:lpstr>
      <vt:lpstr>شكراً لحسن استماعكم واصغائكم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Farooq Al-wendawy</dc:creator>
  <cp:lastModifiedBy>Sabir</cp:lastModifiedBy>
  <cp:revision>130</cp:revision>
  <cp:lastPrinted>2016-02-27T22:24:22Z</cp:lastPrinted>
  <dcterms:created xsi:type="dcterms:W3CDTF">2016-02-19T18:55:48Z</dcterms:created>
  <dcterms:modified xsi:type="dcterms:W3CDTF">2022-11-29T15:02:46Z</dcterms:modified>
</cp:coreProperties>
</file>