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11/1/2023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1547813" y="2459038"/>
            <a:ext cx="619283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a:r>
              <a:rPr lang="ar-EG" altLang="zh-CN" sz="8000" b="1">
                <a:solidFill>
                  <a:srgbClr val="0000FF"/>
                </a:solidFill>
              </a:rPr>
              <a:t>ال</a:t>
            </a:r>
            <a:r>
              <a:rPr lang="ar-SA" altLang="zh-CN" sz="8000" b="1">
                <a:solidFill>
                  <a:srgbClr val="0000FF"/>
                </a:solidFill>
              </a:rPr>
              <a:t>محاضرة العاشرة</a:t>
            </a:r>
          </a:p>
        </p:txBody>
      </p:sp>
    </p:spTree>
    <p:extLst>
      <p:ext uri="{BB962C8B-B14F-4D97-AF65-F5344CB8AC3E}">
        <p14:creationId xmlns:p14="http://schemas.microsoft.com/office/powerpoint/2010/main" val="13007451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عنصر نائب للمحتوى 2"/>
          <p:cNvSpPr>
            <a:spLocks noGrp="1"/>
          </p:cNvSpPr>
          <p:nvPr>
            <p:ph idx="4294967295"/>
          </p:nvPr>
        </p:nvSpPr>
        <p:spPr>
          <a:xfrm>
            <a:off x="0" y="981075"/>
            <a:ext cx="7488238" cy="5038725"/>
          </a:xfrm>
        </p:spPr>
        <p:txBody>
          <a:bodyPr rtlCol="0">
            <a:normAutofit fontScale="85000" lnSpcReduction="10000"/>
          </a:bodyPr>
          <a:lstStyle/>
          <a:p>
            <a:pPr marL="0" indent="-274320" algn="r" rtl="1" eaLnBrk="1" fontAlgn="auto" hangingPunct="1">
              <a:spcAft>
                <a:spcPts val="0"/>
              </a:spcAft>
              <a:defRPr/>
            </a:pPr>
            <a:r>
              <a:rPr lang="ar-EG" sz="2800" b="1" dirty="0" smtClean="0">
                <a:solidFill>
                  <a:srgbClr val="CC0099"/>
                </a:solidFill>
              </a:rPr>
              <a:t>فى منتصف القرن التاسع عشر ظهرت الشركات المتخصصة فى إعادة التأمين . وقد أنشئت فى عام 1846 أول شركة لإعادة التأمين فى ألمانيا ( شركة كولونيا لإعادة التأمين ) ، ثم فى عام 1883 أنشئت الشركة السويسرية لإعادة التأمين، وتوالى بعد ذلك ظهور شركات كثيرة متخصصة فى إعادة التأمين . </a:t>
            </a:r>
            <a:endParaRPr lang="en-US" sz="2800" b="1" dirty="0" smtClean="0">
              <a:solidFill>
                <a:srgbClr val="CC0099"/>
              </a:solidFill>
            </a:endParaRPr>
          </a:p>
          <a:p>
            <a:pPr marL="0" indent="-274320" algn="r" rtl="1" eaLnBrk="1" fontAlgn="auto" hangingPunct="1">
              <a:spcAft>
                <a:spcPts val="0"/>
              </a:spcAft>
              <a:defRPr/>
            </a:pPr>
            <a:r>
              <a:rPr lang="ar-EG" sz="2800" b="1" dirty="0" smtClean="0">
                <a:solidFill>
                  <a:srgbClr val="00CC00"/>
                </a:solidFill>
              </a:rPr>
              <a:t>ولقد كان لسلسلة الحرائق الضخمة فى بعض بلدان أوروبا فى نهاية القرن التاسع عشر أثر كبير فى إتساع نطاق عمليات إعادة التأمين واعتبارها وسيلة فعالة للربط بين أسواق التأمين الدولية، وظهرت أهمية إعادة التأمين لتدعيم واستقرار المركز المالي لشركات التأمين المباشر. </a:t>
            </a:r>
            <a:endParaRPr lang="en-US" sz="2800" b="1" dirty="0" smtClean="0">
              <a:solidFill>
                <a:srgbClr val="00CC00"/>
              </a:solidFill>
            </a:endParaRPr>
          </a:p>
          <a:p>
            <a:pPr marL="0" indent="-274320" algn="r" rtl="1" eaLnBrk="1" fontAlgn="auto" hangingPunct="1">
              <a:spcAft>
                <a:spcPts val="0"/>
              </a:spcAft>
              <a:defRPr/>
            </a:pPr>
            <a:endParaRPr lang="en-US" dirty="0" smtClean="0"/>
          </a:p>
        </p:txBody>
      </p:sp>
    </p:spTree>
    <p:extLst>
      <p:ext uri="{BB962C8B-B14F-4D97-AF65-F5344CB8AC3E}">
        <p14:creationId xmlns:p14="http://schemas.microsoft.com/office/powerpoint/2010/main" val="1052527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عنصر نائب للمحتوى 2"/>
          <p:cNvSpPr>
            <a:spLocks noGrp="1"/>
          </p:cNvSpPr>
          <p:nvPr>
            <p:ph idx="4294967295"/>
          </p:nvPr>
        </p:nvSpPr>
        <p:spPr>
          <a:xfrm>
            <a:off x="1727200" y="908050"/>
            <a:ext cx="7416800" cy="5041900"/>
          </a:xfrm>
        </p:spPr>
        <p:txBody>
          <a:bodyPr rtlCol="0">
            <a:normAutofit/>
          </a:bodyPr>
          <a:lstStyle/>
          <a:p>
            <a:pPr marL="0" indent="-274320" algn="r" rtl="1" eaLnBrk="1" fontAlgn="auto" hangingPunct="1">
              <a:spcAft>
                <a:spcPts val="0"/>
              </a:spcAft>
              <a:buFont typeface="Arial" charset="0"/>
              <a:buNone/>
              <a:defRPr/>
            </a:pPr>
            <a:r>
              <a:rPr lang="ar-SA" sz="2400" b="1" dirty="0" smtClean="0"/>
              <a:t>    </a:t>
            </a:r>
            <a:r>
              <a:rPr lang="ar-EG" sz="2800" b="1" dirty="0" smtClean="0">
                <a:solidFill>
                  <a:srgbClr val="FF0000"/>
                </a:solidFill>
              </a:rPr>
              <a:t>الطرق المختلفة لإعادة التامين </a:t>
            </a:r>
            <a:endParaRPr lang="ar-SA" sz="2800" b="1" dirty="0" smtClean="0">
              <a:solidFill>
                <a:srgbClr val="FF0000"/>
              </a:solidFill>
            </a:endParaRPr>
          </a:p>
          <a:p>
            <a:pPr marL="0" indent="-274320" algn="r" rtl="1" eaLnBrk="1" fontAlgn="auto" hangingPunct="1">
              <a:spcAft>
                <a:spcPts val="0"/>
              </a:spcAft>
              <a:buFont typeface="Arial" charset="0"/>
              <a:buNone/>
              <a:defRPr/>
            </a:pPr>
            <a:r>
              <a:rPr lang="ar-SA" sz="2800" b="1" dirty="0" smtClean="0">
                <a:solidFill>
                  <a:srgbClr val="FF0000"/>
                </a:solidFill>
              </a:rPr>
              <a:t>    </a:t>
            </a:r>
            <a:r>
              <a:rPr lang="ar-EG" sz="2800" b="1" dirty="0" smtClean="0"/>
              <a:t>تتم عمليات إعادة التأمين بين المؤمن المباشر وهيئة إعادة التأمين بالطرق التالية : </a:t>
            </a:r>
            <a:endParaRPr lang="en-US" sz="2800" b="1" dirty="0" smtClean="0"/>
          </a:p>
          <a:p>
            <a:pPr marL="0" indent="-274320" algn="r" rtl="1" eaLnBrk="1" fontAlgn="auto" hangingPunct="1">
              <a:spcAft>
                <a:spcPts val="0"/>
              </a:spcAft>
              <a:buFont typeface="Arial" charset="0"/>
              <a:buNone/>
              <a:defRPr/>
            </a:pPr>
            <a:r>
              <a:rPr lang="ar-SA" sz="2800" b="1" dirty="0" smtClean="0">
                <a:solidFill>
                  <a:srgbClr val="A302B4"/>
                </a:solidFill>
              </a:rPr>
              <a:t>    </a:t>
            </a:r>
            <a:r>
              <a:rPr lang="ar-EG" sz="2800" b="1" dirty="0" smtClean="0">
                <a:solidFill>
                  <a:srgbClr val="A302B4"/>
                </a:solidFill>
              </a:rPr>
              <a:t>أولا : الطريقة الاختيارية . </a:t>
            </a:r>
            <a:r>
              <a:rPr lang="ar-SA" sz="2800" b="1" dirty="0" smtClean="0">
                <a:solidFill>
                  <a:srgbClr val="A302B4"/>
                </a:solidFill>
              </a:rPr>
              <a:t> </a:t>
            </a:r>
          </a:p>
          <a:p>
            <a:pPr marL="0" indent="-274320" algn="r" rtl="1" eaLnBrk="1" fontAlgn="auto" hangingPunct="1">
              <a:spcAft>
                <a:spcPts val="0"/>
              </a:spcAft>
              <a:buFont typeface="Arial" charset="0"/>
              <a:buNone/>
              <a:defRPr/>
            </a:pPr>
            <a:r>
              <a:rPr lang="ar-SA" sz="2800" b="1" dirty="0" smtClean="0">
                <a:solidFill>
                  <a:srgbClr val="FF0066"/>
                </a:solidFill>
              </a:rPr>
              <a:t>    </a:t>
            </a:r>
            <a:r>
              <a:rPr lang="ar-EG" sz="2800" b="1" dirty="0" smtClean="0">
                <a:solidFill>
                  <a:srgbClr val="FF0066"/>
                </a:solidFill>
              </a:rPr>
              <a:t>ثانيا : الطريقة الإجبارية ( طريقة الاتفاقيات ) . </a:t>
            </a:r>
            <a:endParaRPr lang="en-US" sz="2800" b="1" dirty="0" smtClean="0">
              <a:solidFill>
                <a:srgbClr val="FF0066"/>
              </a:solidFill>
            </a:endParaRPr>
          </a:p>
          <a:p>
            <a:pPr marL="0" indent="-274320" algn="r" rtl="1" eaLnBrk="1" fontAlgn="auto" hangingPunct="1">
              <a:spcAft>
                <a:spcPts val="0"/>
              </a:spcAft>
              <a:buFont typeface="Arial" charset="0"/>
              <a:buNone/>
              <a:defRPr/>
            </a:pPr>
            <a:r>
              <a:rPr lang="ar-SA" sz="2800" b="1" dirty="0" smtClean="0">
                <a:solidFill>
                  <a:srgbClr val="0070C0"/>
                </a:solidFill>
              </a:rPr>
              <a:t>    </a:t>
            </a:r>
            <a:r>
              <a:rPr lang="ar-EG" sz="2800" b="1" dirty="0" smtClean="0">
                <a:solidFill>
                  <a:srgbClr val="0070C0"/>
                </a:solidFill>
              </a:rPr>
              <a:t>ثالثا : طريقة الحساب المشترك ( نظام المجمع ) . </a:t>
            </a:r>
            <a:endParaRPr lang="en-US" sz="2800" b="1" dirty="0" smtClean="0">
              <a:solidFill>
                <a:srgbClr val="0070C0"/>
              </a:solidFill>
            </a:endParaRPr>
          </a:p>
          <a:p>
            <a:pPr marL="0" indent="0" algn="r" rtl="1" eaLnBrk="1" fontAlgn="auto" hangingPunct="1">
              <a:spcAft>
                <a:spcPts val="0"/>
              </a:spcAft>
              <a:buFont typeface="Wingdings" pitchFamily="2" charset="2"/>
              <a:buNone/>
              <a:defRPr/>
            </a:pPr>
            <a:endParaRPr lang="en-US" dirty="0" smtClean="0"/>
          </a:p>
        </p:txBody>
      </p:sp>
    </p:spTree>
    <p:extLst>
      <p:ext uri="{BB962C8B-B14F-4D97-AF65-F5344CB8AC3E}">
        <p14:creationId xmlns:p14="http://schemas.microsoft.com/office/powerpoint/2010/main" val="22408287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0113" y="1268413"/>
            <a:ext cx="7272337" cy="4530725"/>
          </a:xfrm>
          <a:prstGeom prst="rect">
            <a:avLst/>
          </a:prstGeom>
        </p:spPr>
        <p:txBody>
          <a:bodyPr>
            <a:spAutoFit/>
          </a:bodyPr>
          <a:lstStyle/>
          <a:p>
            <a:pPr indent="-274320" algn="r" rtl="1" fontAlgn="auto">
              <a:lnSpc>
                <a:spcPct val="150000"/>
              </a:lnSpc>
              <a:spcBef>
                <a:spcPct val="20000"/>
              </a:spcBef>
              <a:spcAft>
                <a:spcPts val="0"/>
              </a:spcAft>
              <a:buFont typeface="Arial" charset="0"/>
              <a:buNone/>
              <a:defRPr/>
            </a:pPr>
            <a:r>
              <a:rPr lang="ar-EG" sz="2400" b="1" dirty="0">
                <a:solidFill>
                  <a:srgbClr val="A302B4"/>
                </a:solidFill>
                <a:latin typeface="Garamond"/>
                <a:cs typeface="Times New Roman"/>
              </a:rPr>
              <a:t>أولا : الطريق الاختيارية </a:t>
            </a:r>
            <a:endParaRPr lang="en-US" sz="2400" b="1" dirty="0">
              <a:solidFill>
                <a:srgbClr val="A302B4"/>
              </a:solidFill>
              <a:latin typeface="Garamond"/>
              <a:cs typeface="+mn-cs"/>
            </a:endParaRPr>
          </a:p>
          <a:p>
            <a:pPr indent="-274320" algn="r" rtl="1" fontAlgn="auto">
              <a:lnSpc>
                <a:spcPct val="150000"/>
              </a:lnSpc>
              <a:spcBef>
                <a:spcPct val="20000"/>
              </a:spcBef>
              <a:spcAft>
                <a:spcPts val="0"/>
              </a:spcAft>
              <a:buFont typeface="Arial" charset="0"/>
              <a:buNone/>
              <a:defRPr/>
            </a:pPr>
            <a:r>
              <a:rPr lang="ar-SA" sz="2400" dirty="0">
                <a:solidFill>
                  <a:prstClr val="black"/>
                </a:solidFill>
                <a:latin typeface="Garamond"/>
                <a:cs typeface="Times New Roman"/>
              </a:rPr>
              <a:t>   </a:t>
            </a:r>
            <a:r>
              <a:rPr lang="ar-EG" sz="2400" b="1" dirty="0">
                <a:solidFill>
                  <a:prstClr val="black"/>
                </a:solidFill>
                <a:latin typeface="Arial" pitchFamily="34" charset="0"/>
                <a:cs typeface="Arial" pitchFamily="34" charset="0"/>
              </a:rPr>
              <a:t>هى تلك العقود التى يبرمها المؤمن الأصلي مع هيئة إعادة التأمين بقصد إعادة التأمين على خطر واحد بعد الاكتتاب فيه وتعتبر هذه الطريقة هى أقدم طرق إعادة التأمين ، وبمقتضاها يكون للمؤن الأصلي أو المباشر الحرية فى اختيار الهيئة التي يعيد التأمين لديها وأيضا له الحرية في تحديد المبالغ أو المخاطر التى يحتفظ بها وتلك التي يعيد تأمينها ،ومن جانب هيئة إعادة التأمين فإن لها أيضا الحرية فى قبول أو رفض أي عملية تعرض عليها . </a:t>
            </a:r>
            <a:endParaRPr lang="en-US" sz="24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001339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عنصر نائب للمحتوى 2"/>
          <p:cNvSpPr>
            <a:spLocks noGrp="1"/>
          </p:cNvSpPr>
          <p:nvPr>
            <p:ph idx="4294967295"/>
          </p:nvPr>
        </p:nvSpPr>
        <p:spPr>
          <a:xfrm>
            <a:off x="1971675" y="981075"/>
            <a:ext cx="7172325" cy="4751388"/>
          </a:xfrm>
        </p:spPr>
        <p:txBody>
          <a:bodyPr rtlCol="1">
            <a:normAutofit fontScale="70000" lnSpcReduction="20000"/>
          </a:bodyPr>
          <a:lstStyle/>
          <a:p>
            <a:pPr marL="0" indent="-274320" algn="r" rtl="1" eaLnBrk="1" fontAlgn="auto" hangingPunct="1">
              <a:spcAft>
                <a:spcPts val="0"/>
              </a:spcAft>
              <a:buFont typeface="Arial" pitchFamily="34" charset="0"/>
              <a:buNone/>
              <a:defRPr/>
            </a:pPr>
            <a:r>
              <a:rPr lang="ar-SA" sz="2800" b="1" dirty="0" smtClean="0"/>
              <a:t>   </a:t>
            </a:r>
            <a:r>
              <a:rPr lang="ar-EG" sz="2800" b="1" dirty="0" smtClean="0"/>
              <a:t>إجراء الاكتتاب </a:t>
            </a:r>
            <a:r>
              <a:rPr lang="ar-EG" sz="2800" b="1" dirty="0" err="1" smtClean="0"/>
              <a:t>فى</a:t>
            </a:r>
            <a:r>
              <a:rPr lang="ar-EG" sz="2800" b="1" dirty="0" smtClean="0"/>
              <a:t> إعادة التأمين الاختياري : </a:t>
            </a:r>
            <a:endParaRPr lang="en-US" sz="2800" dirty="0" smtClean="0"/>
          </a:p>
          <a:p>
            <a:pPr marL="0" indent="-274320" algn="r" rtl="1" eaLnBrk="1" fontAlgn="auto" hangingPunct="1">
              <a:spcAft>
                <a:spcPts val="0"/>
              </a:spcAft>
              <a:buFont typeface="Arial" pitchFamily="34" charset="0"/>
              <a:buNone/>
              <a:defRPr/>
            </a:pPr>
            <a:r>
              <a:rPr lang="ar-SA" sz="2800" b="1" dirty="0" smtClean="0"/>
              <a:t>   1-</a:t>
            </a:r>
            <a:r>
              <a:rPr lang="ar-EG" sz="2800" b="1" dirty="0" smtClean="0"/>
              <a:t> </a:t>
            </a:r>
            <a:r>
              <a:rPr lang="ar-EG" sz="2800" b="1" dirty="0" smtClean="0">
                <a:solidFill>
                  <a:srgbClr val="FF0000"/>
                </a:solidFill>
              </a:rPr>
              <a:t>يعد المؤمن الأصلي أو المباشر مذكرة موضحا </a:t>
            </a:r>
            <a:r>
              <a:rPr lang="ar-EG" sz="2800" b="1" dirty="0" err="1" smtClean="0">
                <a:solidFill>
                  <a:srgbClr val="FF0000"/>
                </a:solidFill>
              </a:rPr>
              <a:t>بها</a:t>
            </a:r>
            <a:r>
              <a:rPr lang="ar-EG" sz="2800" b="1" dirty="0" smtClean="0">
                <a:solidFill>
                  <a:srgbClr val="FF0000"/>
                </a:solidFill>
              </a:rPr>
              <a:t> بيانات العملية الأصلية من واقع طلب التأمين الأصلي أو وثيقة التأمين، وأهم هذه البيانات : ( اسم المؤمن وعنوانه – مبلغ التأمين – وصف الخطر موضوع التأمين – القسط – المبلغ المحتفظ به ) ويرسل المذكرة لهيئة إعادة التأمين </a:t>
            </a:r>
            <a:endParaRPr lang="en-US" sz="2800" b="1" dirty="0" smtClean="0"/>
          </a:p>
          <a:p>
            <a:pPr marL="0" indent="-274320" algn="r" rtl="1" eaLnBrk="1" fontAlgn="auto" hangingPunct="1">
              <a:spcAft>
                <a:spcPts val="0"/>
              </a:spcAft>
              <a:buFont typeface="Arial" pitchFamily="34" charset="0"/>
              <a:buNone/>
              <a:defRPr/>
            </a:pPr>
            <a:r>
              <a:rPr lang="ar-SA" sz="2800" b="1" dirty="0"/>
              <a:t> </a:t>
            </a:r>
            <a:r>
              <a:rPr lang="ar-SA" sz="2800" b="1" dirty="0" smtClean="0"/>
              <a:t> 2</a:t>
            </a:r>
            <a:r>
              <a:rPr lang="ar-EG" sz="2800" b="1" dirty="0" smtClean="0"/>
              <a:t> </a:t>
            </a:r>
            <a:r>
              <a:rPr lang="ar-SA" sz="2800" b="1" dirty="0">
                <a:solidFill>
                  <a:srgbClr val="FF0000"/>
                </a:solidFill>
              </a:rPr>
              <a:t>-</a:t>
            </a:r>
            <a:r>
              <a:rPr lang="ar-EG" sz="2800" b="1" dirty="0" smtClean="0">
                <a:solidFill>
                  <a:srgbClr val="FF0000"/>
                </a:solidFill>
              </a:rPr>
              <a:t> </a:t>
            </a:r>
            <a:r>
              <a:rPr lang="ar-EG" sz="2800" b="1" dirty="0" smtClean="0">
                <a:solidFill>
                  <a:srgbClr val="00B050"/>
                </a:solidFill>
              </a:rPr>
              <a:t>تدرس هيئة إعادة التأمين المذكرة وقد تكتتب </a:t>
            </a:r>
            <a:r>
              <a:rPr lang="ar-EG" sz="2800" b="1" dirty="0" err="1" smtClean="0">
                <a:solidFill>
                  <a:srgbClr val="00B050"/>
                </a:solidFill>
              </a:rPr>
              <a:t>فى</a:t>
            </a:r>
            <a:r>
              <a:rPr lang="ar-EG" sz="2800" b="1" dirty="0" smtClean="0">
                <a:solidFill>
                  <a:srgbClr val="00B050"/>
                </a:solidFill>
              </a:rPr>
              <a:t> الزيادة عن حد الاحتفاظ للمؤمن المباشر بالكامل أو جزء منه فقط، وفى هذه الحالة لابد من البحث أو الاتصال بهيئات أخرى حتى يتم تغطية الخطر بالكامل، وبعد أن تحدد هيئة إعادة التأمين نصيبها أو الجزء </a:t>
            </a:r>
            <a:r>
              <a:rPr lang="ar-EG" sz="2800" b="1" dirty="0" err="1" smtClean="0">
                <a:solidFill>
                  <a:srgbClr val="00B050"/>
                </a:solidFill>
              </a:rPr>
              <a:t>الذى</a:t>
            </a:r>
            <a:r>
              <a:rPr lang="ar-EG" sz="2800" b="1" dirty="0" smtClean="0">
                <a:solidFill>
                  <a:srgbClr val="00B050"/>
                </a:solidFill>
              </a:rPr>
              <a:t> قررت تغطيته توقع على المذكرة، ثم تعد إشعار تغطية يتضمن تعهدا بقبول الاكتتاب </a:t>
            </a:r>
            <a:r>
              <a:rPr lang="ar-EG" sz="2800" b="1" dirty="0" err="1" smtClean="0">
                <a:solidFill>
                  <a:srgbClr val="00B050"/>
                </a:solidFill>
              </a:rPr>
              <a:t>فى</a:t>
            </a:r>
            <a:r>
              <a:rPr lang="ar-EG" sz="2800" b="1" dirty="0" smtClean="0">
                <a:solidFill>
                  <a:srgbClr val="00B050"/>
                </a:solidFill>
              </a:rPr>
              <a:t> جزء من الخطر وتوقع على الإشعار وترسله إلى المؤمن المباشر ويبدأ التزامها مباشرة بعد التوقيع . </a:t>
            </a:r>
            <a:endParaRPr lang="en-US" sz="2800" b="1" dirty="0" smtClean="0">
              <a:solidFill>
                <a:srgbClr val="00B050"/>
              </a:solidFill>
            </a:endParaRPr>
          </a:p>
          <a:p>
            <a:pPr marL="0" indent="-274320" algn="r" rtl="1" eaLnBrk="1" fontAlgn="auto" hangingPunct="1">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1443734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عنصر نائب للمحتوى 2"/>
          <p:cNvSpPr>
            <a:spLocks noGrp="1"/>
          </p:cNvSpPr>
          <p:nvPr>
            <p:ph idx="4294967295"/>
          </p:nvPr>
        </p:nvSpPr>
        <p:spPr>
          <a:xfrm>
            <a:off x="0" y="908050"/>
            <a:ext cx="7058025" cy="4824413"/>
          </a:xfrm>
        </p:spPr>
        <p:txBody>
          <a:bodyPr rtlCol="0">
            <a:normAutofit fontScale="77500" lnSpcReduction="20000"/>
          </a:bodyPr>
          <a:lstStyle/>
          <a:p>
            <a:pPr marL="0" indent="-274320" algn="r" rtl="1" eaLnBrk="1" fontAlgn="auto" hangingPunct="1">
              <a:spcAft>
                <a:spcPts val="0"/>
              </a:spcAft>
              <a:buFont typeface="Arial" charset="0"/>
              <a:buNone/>
              <a:defRPr/>
            </a:pPr>
            <a:r>
              <a:rPr lang="ar-SA" sz="2800" b="1" dirty="0" smtClean="0"/>
              <a:t>  3</a:t>
            </a:r>
            <a:r>
              <a:rPr lang="ar-EG" sz="2800" b="1" dirty="0" smtClean="0"/>
              <a:t> </a:t>
            </a:r>
            <a:r>
              <a:rPr lang="ar-EG" sz="2800" dirty="0" smtClean="0"/>
              <a:t>. </a:t>
            </a:r>
            <a:r>
              <a:rPr lang="ar-EG" sz="2800" b="1" dirty="0" smtClean="0">
                <a:solidFill>
                  <a:srgbClr val="0000FF"/>
                </a:solidFill>
              </a:rPr>
              <a:t>يعد المؤمن المباشر عقد إعادة التأمين متضمنا كافة البيانات التفصيلية المتعلقة بالخطر والشروط التى تحكم التعاقد بين الطرفين وذلك من نسختين بعد التوقيع عليها من الطرفين . </a:t>
            </a:r>
            <a:endParaRPr lang="en-US" sz="2800" b="1" dirty="0" smtClean="0">
              <a:solidFill>
                <a:srgbClr val="0000FF"/>
              </a:solidFill>
            </a:endParaRPr>
          </a:p>
          <a:p>
            <a:pPr marL="0" indent="-274320" algn="r" rtl="1" eaLnBrk="1" fontAlgn="auto" hangingPunct="1">
              <a:spcAft>
                <a:spcPts val="0"/>
              </a:spcAft>
              <a:defRPr/>
            </a:pPr>
            <a:r>
              <a:rPr lang="ar-EG" sz="2800" b="1" dirty="0" smtClean="0">
                <a:solidFill>
                  <a:srgbClr val="FF0000"/>
                </a:solidFill>
              </a:rPr>
              <a:t>مميزات الطريقة الاختيارية </a:t>
            </a:r>
            <a:endParaRPr lang="en-US" sz="2800" dirty="0" smtClean="0">
              <a:solidFill>
                <a:srgbClr val="FF0000"/>
              </a:solidFill>
            </a:endParaRPr>
          </a:p>
          <a:p>
            <a:pPr marL="0" indent="-274320" algn="r" rtl="1" eaLnBrk="1" fontAlgn="auto" hangingPunct="1">
              <a:spcAft>
                <a:spcPts val="0"/>
              </a:spcAft>
              <a:buFont typeface="Arial" charset="0"/>
              <a:buNone/>
              <a:defRPr/>
            </a:pPr>
            <a:r>
              <a:rPr lang="ar-SA" sz="2800" dirty="0" smtClean="0"/>
              <a:t> </a:t>
            </a:r>
            <a:r>
              <a:rPr lang="ar-SA" sz="2800" b="1" dirty="0" smtClean="0"/>
              <a:t> </a:t>
            </a:r>
            <a:r>
              <a:rPr lang="ar-SA" sz="2800" b="1" dirty="0" smtClean="0">
                <a:solidFill>
                  <a:srgbClr val="FF0000"/>
                </a:solidFill>
              </a:rPr>
              <a:t>1</a:t>
            </a:r>
            <a:r>
              <a:rPr lang="ar-EG" sz="2800" b="1" dirty="0" smtClean="0">
                <a:solidFill>
                  <a:srgbClr val="FF0000"/>
                </a:solidFill>
              </a:rPr>
              <a:t> . </a:t>
            </a:r>
            <a:r>
              <a:rPr lang="ar-EG" sz="2800" b="1" dirty="0" smtClean="0"/>
              <a:t>تتيح للمؤمن الأصلي بأن يحتفظ لنفس بالعمليات المربحة أو العمليات الجيدة وأن يعيد تأمين العمليات ذات درجات الخطورة المرتفعة. </a:t>
            </a:r>
            <a:endParaRPr lang="en-US" sz="2800" b="1" dirty="0" smtClean="0"/>
          </a:p>
          <a:p>
            <a:pPr marL="0" indent="-274320" algn="r" rtl="1" eaLnBrk="1" fontAlgn="auto" hangingPunct="1">
              <a:spcAft>
                <a:spcPts val="0"/>
              </a:spcAft>
              <a:buFont typeface="Arial" charset="0"/>
              <a:buNone/>
              <a:defRPr/>
            </a:pPr>
            <a:r>
              <a:rPr lang="ar-SA" sz="2800" dirty="0" smtClean="0"/>
              <a:t>   </a:t>
            </a:r>
            <a:r>
              <a:rPr lang="ar-SA" sz="2800" b="1" dirty="0" smtClean="0">
                <a:solidFill>
                  <a:srgbClr val="FF0000"/>
                </a:solidFill>
              </a:rPr>
              <a:t>2</a:t>
            </a:r>
            <a:r>
              <a:rPr lang="ar-EG" sz="2800" b="1" dirty="0" smtClean="0">
                <a:solidFill>
                  <a:srgbClr val="FF0000"/>
                </a:solidFill>
              </a:rPr>
              <a:t>. </a:t>
            </a:r>
            <a:r>
              <a:rPr lang="ar-EG" sz="2800" b="1" dirty="0" smtClean="0"/>
              <a:t>تعطى الفرصة لهيئة إعادة التأمين بالاكتتاب فى العمليات المناسبة أو الجيدة فقط وأن ترفض تأمين العمليات ذات درجات الخطورة المرتفعة، لذلك فإن هذه الطريقة قد تجبر الهيئات أن تتعامل مع بعضها البعض على أساس متبادل. </a:t>
            </a:r>
            <a:endParaRPr lang="en-US" sz="2800" b="1" dirty="0" smtClean="0"/>
          </a:p>
          <a:p>
            <a:pPr marL="0" indent="-274320" algn="r" rtl="1" eaLnBrk="1" fontAlgn="auto" hangingPunct="1">
              <a:spcAft>
                <a:spcPts val="0"/>
              </a:spcAft>
              <a:defRPr/>
            </a:pPr>
            <a:endParaRPr lang="en-US" dirty="0" smtClean="0"/>
          </a:p>
        </p:txBody>
      </p:sp>
    </p:spTree>
    <p:extLst>
      <p:ext uri="{BB962C8B-B14F-4D97-AF65-F5344CB8AC3E}">
        <p14:creationId xmlns:p14="http://schemas.microsoft.com/office/powerpoint/2010/main" val="4170258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عنصر نائب للمحتوى 2"/>
          <p:cNvSpPr>
            <a:spLocks noGrp="1"/>
          </p:cNvSpPr>
          <p:nvPr>
            <p:ph idx="4294967295"/>
          </p:nvPr>
        </p:nvSpPr>
        <p:spPr>
          <a:xfrm>
            <a:off x="0" y="981075"/>
            <a:ext cx="7488238" cy="4895850"/>
          </a:xfrm>
        </p:spPr>
        <p:txBody>
          <a:bodyPr/>
          <a:lstStyle/>
          <a:p>
            <a:pPr marL="0" indent="-273050" algn="r" rtl="1" eaLnBrk="1" hangingPunct="1">
              <a:buFont typeface="Arial" charset="0"/>
              <a:buNone/>
            </a:pPr>
            <a:r>
              <a:rPr lang="ar-SA" sz="2800" b="1" smtClean="0"/>
              <a:t>  </a:t>
            </a:r>
            <a:r>
              <a:rPr lang="ar-EG" sz="2800" b="1" smtClean="0">
                <a:solidFill>
                  <a:srgbClr val="FF0000"/>
                </a:solidFill>
              </a:rPr>
              <a:t>عيوب الطريقة الاختيارية : </a:t>
            </a:r>
            <a:endParaRPr lang="ar-SA" sz="2800" smtClean="0"/>
          </a:p>
          <a:p>
            <a:pPr marL="0" indent="-273050" algn="r" rtl="1" eaLnBrk="1" hangingPunct="1">
              <a:buFont typeface="Arial" charset="0"/>
              <a:buNone/>
            </a:pPr>
            <a:r>
              <a:rPr lang="ar-SA" sz="2800" b="1" smtClean="0">
                <a:solidFill>
                  <a:srgbClr val="FF0000"/>
                </a:solidFill>
              </a:rPr>
              <a:t>1</a:t>
            </a:r>
            <a:r>
              <a:rPr lang="ar-EG" sz="2800" b="1" smtClean="0">
                <a:solidFill>
                  <a:srgbClr val="FF0000"/>
                </a:solidFill>
              </a:rPr>
              <a:t> . </a:t>
            </a:r>
            <a:r>
              <a:rPr lang="ar-EG" sz="2800" b="1" smtClean="0"/>
              <a:t>تتطلب الطريقة الاختيارية إجراءات طويلة ومعقدة حيث تقضى تقديم بيانات تفصيلية عن كل خطر على حده وإعداد مذكرة ثم إعداد وثيقة إعادة تأمين وبالتالي تستلم جهداً كبيراً ونفقات إدارية ترفع من معدلات مصروفاتها نتيجة الاتصال المنفرد والمستقل بشأن كل تغطية على حده ويترتب على ذلك صغر قيمة العمولة الصافية التى تمنحها هيئة إعادة التأمين للمؤمن الأصلي</a:t>
            </a:r>
            <a:r>
              <a:rPr lang="ar-EG" b="1" smtClean="0"/>
              <a:t>. </a:t>
            </a:r>
            <a:endParaRPr lang="en-US" b="1" smtClean="0"/>
          </a:p>
        </p:txBody>
      </p:sp>
    </p:spTree>
    <p:extLst>
      <p:ext uri="{BB962C8B-B14F-4D97-AF65-F5344CB8AC3E}">
        <p14:creationId xmlns:p14="http://schemas.microsoft.com/office/powerpoint/2010/main" val="25954781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عنصر نائب للمحتوى 2"/>
          <p:cNvSpPr>
            <a:spLocks noGrp="1"/>
          </p:cNvSpPr>
          <p:nvPr>
            <p:ph idx="4294967295"/>
          </p:nvPr>
        </p:nvSpPr>
        <p:spPr>
          <a:xfrm>
            <a:off x="0" y="1052513"/>
            <a:ext cx="7343775" cy="4679950"/>
          </a:xfrm>
        </p:spPr>
        <p:txBody>
          <a:bodyPr rtlCol="0">
            <a:normAutofit fontScale="77500" lnSpcReduction="20000"/>
          </a:bodyPr>
          <a:lstStyle/>
          <a:p>
            <a:pPr marL="0" indent="-274320" algn="r" rtl="1" eaLnBrk="1" fontAlgn="auto" hangingPunct="1">
              <a:spcAft>
                <a:spcPts val="0"/>
              </a:spcAft>
              <a:buFont typeface="Arial" charset="0"/>
              <a:buNone/>
              <a:defRPr/>
            </a:pPr>
            <a:r>
              <a:rPr lang="ar-SA" sz="2800" b="1" dirty="0" smtClean="0">
                <a:solidFill>
                  <a:srgbClr val="FF0000"/>
                </a:solidFill>
              </a:rPr>
              <a:t>   2- </a:t>
            </a:r>
            <a:r>
              <a:rPr lang="ar-EG" sz="2800" b="1" dirty="0" smtClean="0"/>
              <a:t>احتمال عدم قبول هيئة إعادة التأمين أو الهيئات الأخرى الاكتتاب فى الخطر لارتفاع درجة خطورته أو لعدم ملائمة الشروط والأسعار بعد أن تكون الشركة الأصلية قد تورطت فى التعاقد على هذا الخطر، وبالتالي تتحمل نتائجه وحدها. </a:t>
            </a:r>
            <a:endParaRPr lang="ar-IQ" sz="2800" b="1" dirty="0" smtClean="0"/>
          </a:p>
          <a:p>
            <a:pPr marL="0" indent="-274320" algn="r" rtl="1" eaLnBrk="1" fontAlgn="auto" hangingPunct="1">
              <a:spcAft>
                <a:spcPts val="0"/>
              </a:spcAft>
              <a:buFont typeface="Arial" charset="0"/>
              <a:buNone/>
              <a:defRPr/>
            </a:pPr>
            <a:endParaRPr lang="en-US" sz="2800" b="1" dirty="0" smtClean="0"/>
          </a:p>
          <a:p>
            <a:pPr marL="0" indent="-274320" algn="r" rtl="1" eaLnBrk="1" fontAlgn="auto" hangingPunct="1">
              <a:spcAft>
                <a:spcPts val="0"/>
              </a:spcAft>
              <a:buFont typeface="Arial" charset="0"/>
              <a:buNone/>
              <a:defRPr/>
            </a:pPr>
            <a:r>
              <a:rPr lang="ar-SA" sz="2800" dirty="0" smtClean="0"/>
              <a:t>   </a:t>
            </a:r>
            <a:r>
              <a:rPr lang="ar-SA" sz="2800" b="1" dirty="0" smtClean="0">
                <a:solidFill>
                  <a:srgbClr val="FF0000"/>
                </a:solidFill>
              </a:rPr>
              <a:t>3- </a:t>
            </a:r>
            <a:r>
              <a:rPr lang="ar-EG" sz="2800" dirty="0" smtClean="0"/>
              <a:t> </a:t>
            </a:r>
            <a:r>
              <a:rPr lang="ar-EG" sz="2800" b="1" dirty="0" smtClean="0"/>
              <a:t>قد يتحقق الخطر قبل إتمام عملية إعادة التأمين لأن التزام هيئة إعادة التأمين لا يبدأ من تاريخ الحصول على العملية الأصلية، ولكن يبدأ فى تاريخ لاحق هو تاريخ التوقيع على المذكرة أو إشعار التغطية، فيتحمل المؤمن الأصلي الخسائر بمفرده ... من ناحية أخرى قد يحتاط المؤمن المباشر لذلك فيؤجل القبول للعملية الأصلية لحين الاتفاق على إعادة تأمينها فيواجه احتمال أن يفقدها تماما . </a:t>
            </a:r>
            <a:endParaRPr lang="en-US" sz="2800" b="1" dirty="0" smtClean="0"/>
          </a:p>
          <a:p>
            <a:pPr marL="0" indent="0" algn="r" rtl="1" eaLnBrk="1" fontAlgn="auto" hangingPunct="1">
              <a:spcAft>
                <a:spcPts val="0"/>
              </a:spcAft>
              <a:buFont typeface="Wingdings" pitchFamily="2" charset="2"/>
              <a:buNone/>
              <a:defRPr/>
            </a:pPr>
            <a:endParaRPr lang="en-US" dirty="0" smtClean="0"/>
          </a:p>
        </p:txBody>
      </p:sp>
    </p:spTree>
    <p:extLst>
      <p:ext uri="{BB962C8B-B14F-4D97-AF65-F5344CB8AC3E}">
        <p14:creationId xmlns:p14="http://schemas.microsoft.com/office/powerpoint/2010/main" val="2200330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عنصر نائب للمحتوى 2"/>
          <p:cNvSpPr>
            <a:spLocks noGrp="1"/>
          </p:cNvSpPr>
          <p:nvPr>
            <p:ph idx="4294967295"/>
          </p:nvPr>
        </p:nvSpPr>
        <p:spPr>
          <a:xfrm>
            <a:off x="1943100" y="1196975"/>
            <a:ext cx="7200900" cy="4464050"/>
          </a:xfrm>
        </p:spPr>
        <p:txBody>
          <a:bodyPr rtlCol="1">
            <a:normAutofit fontScale="92500" lnSpcReduction="20000"/>
          </a:bodyPr>
          <a:lstStyle/>
          <a:p>
            <a:pPr marL="0" indent="-274320" algn="r" rtl="1" eaLnBrk="1" fontAlgn="auto" hangingPunct="1">
              <a:spcAft>
                <a:spcPts val="0"/>
              </a:spcAft>
              <a:buFont typeface="Arial" pitchFamily="34" charset="0"/>
              <a:buNone/>
              <a:defRPr/>
            </a:pPr>
            <a:r>
              <a:rPr lang="ar-SA" sz="2800" b="1" dirty="0" smtClean="0">
                <a:solidFill>
                  <a:schemeClr val="accent6">
                    <a:lumMod val="75000"/>
                  </a:schemeClr>
                </a:solidFill>
              </a:rPr>
              <a:t>  </a:t>
            </a:r>
            <a:r>
              <a:rPr lang="ar-EG" sz="2800" b="1" dirty="0" smtClean="0">
                <a:solidFill>
                  <a:schemeClr val="accent6">
                    <a:lumMod val="75000"/>
                  </a:schemeClr>
                </a:solidFill>
              </a:rPr>
              <a:t>الحالات </a:t>
            </a:r>
            <a:r>
              <a:rPr lang="ar-EG" sz="2800" b="1" dirty="0" err="1" smtClean="0">
                <a:solidFill>
                  <a:schemeClr val="accent6">
                    <a:lumMod val="75000"/>
                  </a:schemeClr>
                </a:solidFill>
              </a:rPr>
              <a:t>التى</a:t>
            </a:r>
            <a:r>
              <a:rPr lang="ar-EG" sz="2800" b="1" dirty="0" smtClean="0">
                <a:solidFill>
                  <a:schemeClr val="accent6">
                    <a:lumMod val="75000"/>
                  </a:schemeClr>
                </a:solidFill>
              </a:rPr>
              <a:t> تلجأ فيها شركات التأمين إلى إعادة التأمين </a:t>
            </a:r>
            <a:r>
              <a:rPr lang="ar-EG" sz="2800" b="1" dirty="0" err="1" smtClean="0">
                <a:solidFill>
                  <a:schemeClr val="accent6">
                    <a:lumMod val="75000"/>
                  </a:schemeClr>
                </a:solidFill>
              </a:rPr>
              <a:t>الأختيارى</a:t>
            </a:r>
            <a:r>
              <a:rPr lang="ar-EG" sz="2800" b="1" dirty="0" smtClean="0">
                <a:solidFill>
                  <a:schemeClr val="accent6">
                    <a:lumMod val="75000"/>
                  </a:schemeClr>
                </a:solidFill>
              </a:rPr>
              <a:t> : </a:t>
            </a:r>
            <a:endParaRPr lang="en-US" sz="2800" b="1" dirty="0" smtClean="0">
              <a:solidFill>
                <a:schemeClr val="accent6">
                  <a:lumMod val="75000"/>
                </a:schemeClr>
              </a:solidFill>
            </a:endParaRPr>
          </a:p>
          <a:p>
            <a:pPr marL="0" indent="-274320" algn="r" rtl="1" eaLnBrk="1" fontAlgn="auto" hangingPunct="1">
              <a:spcAft>
                <a:spcPts val="0"/>
              </a:spcAft>
              <a:buFont typeface="Arial" pitchFamily="34" charset="0"/>
              <a:buNone/>
              <a:defRPr/>
            </a:pPr>
            <a:r>
              <a:rPr lang="ar-EG" sz="2800" b="1" dirty="0" smtClean="0">
                <a:solidFill>
                  <a:srgbClr val="0000FF"/>
                </a:solidFill>
              </a:rPr>
              <a:t>1 . إذا لم يكن لدى شركات التأمين عمليات كثيرة منتظمة تستدعى عمل اتفاقية مستمرة مع شركة إعادة التأمين. </a:t>
            </a:r>
            <a:endParaRPr lang="en-US" sz="2800" b="1" dirty="0" smtClean="0">
              <a:solidFill>
                <a:srgbClr val="0000FF"/>
              </a:solidFill>
            </a:endParaRPr>
          </a:p>
          <a:p>
            <a:pPr marL="0" indent="-274320" algn="r" rtl="1" eaLnBrk="1" fontAlgn="auto" hangingPunct="1">
              <a:spcAft>
                <a:spcPts val="0"/>
              </a:spcAft>
              <a:buFont typeface="Arial" pitchFamily="34" charset="0"/>
              <a:buNone/>
              <a:defRPr/>
            </a:pPr>
            <a:r>
              <a:rPr lang="ar-SA" sz="2800" b="1" dirty="0">
                <a:solidFill>
                  <a:srgbClr val="00CC00"/>
                </a:solidFill>
              </a:rPr>
              <a:t> </a:t>
            </a:r>
            <a:r>
              <a:rPr lang="ar-SA" sz="2800" b="1" dirty="0" smtClean="0">
                <a:solidFill>
                  <a:srgbClr val="00CC00"/>
                </a:solidFill>
              </a:rPr>
              <a:t> 2- </a:t>
            </a:r>
            <a:r>
              <a:rPr lang="ar-EG" sz="2800" b="1" dirty="0" smtClean="0">
                <a:solidFill>
                  <a:srgbClr val="00CC00"/>
                </a:solidFill>
              </a:rPr>
              <a:t> إذا كان حد احتفاظ شركة التأمين المباشر أو الفائض من الخطر نتيجة اتفاقية يعتبر كبيرا جدا أو غير مناسب </a:t>
            </a:r>
            <a:r>
              <a:rPr lang="ar-EG" sz="2800" b="1" dirty="0" err="1" smtClean="0">
                <a:solidFill>
                  <a:srgbClr val="00CC00"/>
                </a:solidFill>
              </a:rPr>
              <a:t>فى</a:t>
            </a:r>
            <a:r>
              <a:rPr lang="ar-EG" sz="2800" b="1" dirty="0" smtClean="0">
                <a:solidFill>
                  <a:srgbClr val="00CC00"/>
                </a:solidFill>
              </a:rPr>
              <a:t> عملية أو أكثر فتلجأ شركة التأمين المباشر لإعادة تأمين جزء من حد احتفاظها مرة أخرى عن طريق التأمين الاختياري</a:t>
            </a:r>
            <a:r>
              <a:rPr lang="ar-EG" b="1" dirty="0" smtClean="0">
                <a:solidFill>
                  <a:srgbClr val="00CC00"/>
                </a:solidFill>
              </a:rPr>
              <a:t> . </a:t>
            </a:r>
            <a:endParaRPr lang="en-US" b="1" dirty="0" smtClean="0">
              <a:solidFill>
                <a:srgbClr val="00CC00"/>
              </a:solidFill>
            </a:endParaRPr>
          </a:p>
        </p:txBody>
      </p:sp>
    </p:spTree>
    <p:extLst>
      <p:ext uri="{BB962C8B-B14F-4D97-AF65-F5344CB8AC3E}">
        <p14:creationId xmlns:p14="http://schemas.microsoft.com/office/powerpoint/2010/main" val="42864394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عنصر نائب للمحتوى 2"/>
          <p:cNvSpPr>
            <a:spLocks noGrp="1"/>
          </p:cNvSpPr>
          <p:nvPr>
            <p:ph idx="4294967295"/>
          </p:nvPr>
        </p:nvSpPr>
        <p:spPr>
          <a:xfrm>
            <a:off x="1727200" y="981075"/>
            <a:ext cx="7416800" cy="5162550"/>
          </a:xfrm>
        </p:spPr>
        <p:txBody>
          <a:bodyPr rtlCol="0">
            <a:normAutofit fontScale="92500" lnSpcReduction="20000"/>
          </a:bodyPr>
          <a:lstStyle/>
          <a:p>
            <a:pPr marL="0" indent="-274320" algn="r" rtl="1" eaLnBrk="1" fontAlgn="auto" hangingPunct="1">
              <a:spcAft>
                <a:spcPts val="0"/>
              </a:spcAft>
              <a:buFont typeface="Arial" charset="0"/>
              <a:buNone/>
              <a:defRPr/>
            </a:pPr>
            <a:r>
              <a:rPr lang="ar-SA" sz="2800" b="1" dirty="0" smtClean="0">
                <a:solidFill>
                  <a:srgbClr val="A302B4"/>
                </a:solidFill>
              </a:rPr>
              <a:t>  </a:t>
            </a:r>
            <a:r>
              <a:rPr lang="ar-EG" sz="2800" b="1" dirty="0" smtClean="0">
                <a:solidFill>
                  <a:srgbClr val="A302B4"/>
                </a:solidFill>
              </a:rPr>
              <a:t>ثانيا الطريقة الإجبارية ( طريقة الاتفاقيات )</a:t>
            </a:r>
            <a:endParaRPr lang="en-US" sz="2800" dirty="0" smtClean="0">
              <a:solidFill>
                <a:srgbClr val="A302B4"/>
              </a:solidFill>
            </a:endParaRPr>
          </a:p>
          <a:p>
            <a:pPr marL="0" indent="-274320" algn="r" rtl="1" eaLnBrk="1" fontAlgn="auto" hangingPunct="1">
              <a:spcAft>
                <a:spcPts val="0"/>
              </a:spcAft>
              <a:defRPr/>
            </a:pPr>
            <a:r>
              <a:rPr lang="ar-EG" sz="2800" b="1" dirty="0" smtClean="0"/>
              <a:t>يقوم المؤمن المباشر بعمل اتفاقية أو عدة اتفاقيات مع هيئات إعادة التأمين، بمقتضاها يكون مجبراً على التنازل عن جزء معين من جميع العمليات التى تشملها الاتفاقية، كما تكون هيئة إعادة التأمين مجبرة أيضا على قبول هذه العمليات المتنازل عنها والداخلة ضمن الاتفاقية بصورة تلقائية وبنفس الشروط الأصلية، ويحدد فى الاتفاقية المبلغ المعاد تأمينه أو الحد الأعلى للمبلغ المتنازل عنه وطرق إعادة التأمين وتوزيع المبالغ والأقساط والخسائر وعمولة إعادة التأمين، كما يحدد بالاتفاقية طريقة تسوية الحسابات والكشوف. </a:t>
            </a:r>
            <a:endParaRPr lang="en-US" sz="2800" b="1" dirty="0" smtClean="0"/>
          </a:p>
          <a:p>
            <a:pPr marL="0" indent="-274320" algn="r" rtl="1" eaLnBrk="1" fontAlgn="auto" hangingPunct="1">
              <a:spcAft>
                <a:spcPts val="0"/>
              </a:spcAft>
              <a:defRPr/>
            </a:pPr>
            <a:endParaRPr lang="en-US" dirty="0" smtClean="0"/>
          </a:p>
        </p:txBody>
      </p:sp>
    </p:spTree>
    <p:extLst>
      <p:ext uri="{BB962C8B-B14F-4D97-AF65-F5344CB8AC3E}">
        <p14:creationId xmlns:p14="http://schemas.microsoft.com/office/powerpoint/2010/main" val="33665877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عنصر نائب للمحتوى 2"/>
          <p:cNvSpPr>
            <a:spLocks noGrp="1"/>
          </p:cNvSpPr>
          <p:nvPr>
            <p:ph idx="4294967295"/>
          </p:nvPr>
        </p:nvSpPr>
        <p:spPr>
          <a:xfrm>
            <a:off x="0" y="1000125"/>
            <a:ext cx="7200900" cy="5021263"/>
          </a:xfrm>
        </p:spPr>
        <p:txBody>
          <a:bodyPr rtlCol="1">
            <a:normAutofit fontScale="77500" lnSpcReduction="20000"/>
          </a:bodyPr>
          <a:lstStyle/>
          <a:p>
            <a:pPr marL="0" indent="-274320" algn="r" rtl="1" eaLnBrk="1" fontAlgn="auto" hangingPunct="1">
              <a:spcAft>
                <a:spcPts val="0"/>
              </a:spcAft>
              <a:buFont typeface="Arial" pitchFamily="34" charset="0"/>
              <a:buNone/>
              <a:defRPr/>
            </a:pPr>
            <a:r>
              <a:rPr lang="ar-SA" sz="2800" b="1" dirty="0" smtClean="0">
                <a:solidFill>
                  <a:srgbClr val="FF0000"/>
                </a:solidFill>
              </a:rPr>
              <a:t>  </a:t>
            </a:r>
            <a:r>
              <a:rPr lang="ar-EG" sz="2800" b="1" dirty="0" smtClean="0">
                <a:solidFill>
                  <a:srgbClr val="FF0000"/>
                </a:solidFill>
              </a:rPr>
              <a:t>مميزات الطريقة الإجبارية ( طريقة الاتفاقيات ) </a:t>
            </a:r>
            <a:endParaRPr lang="en-US" sz="2800" dirty="0" smtClean="0">
              <a:solidFill>
                <a:srgbClr val="FF0000"/>
              </a:solidFill>
            </a:endParaRPr>
          </a:p>
          <a:p>
            <a:pPr marL="0" indent="-274320" algn="r" rtl="1" eaLnBrk="1" fontAlgn="auto" hangingPunct="1">
              <a:spcAft>
                <a:spcPts val="0"/>
              </a:spcAft>
              <a:buFont typeface="Arial" pitchFamily="34" charset="0"/>
              <a:buNone/>
              <a:defRPr/>
            </a:pPr>
            <a:r>
              <a:rPr lang="ar-SA" sz="2800" b="1" dirty="0">
                <a:solidFill>
                  <a:srgbClr val="00B0F0"/>
                </a:solidFill>
              </a:rPr>
              <a:t> </a:t>
            </a:r>
            <a:r>
              <a:rPr lang="ar-SA" sz="2800" b="1" dirty="0" smtClean="0">
                <a:solidFill>
                  <a:srgbClr val="00B0F0"/>
                </a:solidFill>
              </a:rPr>
              <a:t>  1- </a:t>
            </a:r>
            <a:r>
              <a:rPr lang="ar-EG" sz="2800" b="1" dirty="0" smtClean="0">
                <a:solidFill>
                  <a:srgbClr val="00B0F0"/>
                </a:solidFill>
              </a:rPr>
              <a:t>تلتزم هيئة إعادة التأمين بتغطية الخطر من تاريخ التزام المؤمن الأصلي وهذه الميزة غير متوفرة </a:t>
            </a:r>
            <a:r>
              <a:rPr lang="ar-EG" sz="2800" b="1" dirty="0" err="1" smtClean="0">
                <a:solidFill>
                  <a:srgbClr val="00B0F0"/>
                </a:solidFill>
              </a:rPr>
              <a:t>فى</a:t>
            </a:r>
            <a:r>
              <a:rPr lang="ar-EG" sz="2800" b="1" dirty="0" smtClean="0">
                <a:solidFill>
                  <a:srgbClr val="00B0F0"/>
                </a:solidFill>
              </a:rPr>
              <a:t> إعادة التأمين </a:t>
            </a:r>
            <a:r>
              <a:rPr lang="ar-EG" sz="2800" b="1" dirty="0" err="1" smtClean="0">
                <a:solidFill>
                  <a:srgbClr val="00B0F0"/>
                </a:solidFill>
              </a:rPr>
              <a:t>الأختيارى</a:t>
            </a:r>
            <a:r>
              <a:rPr lang="ar-EG" sz="2800" b="1" dirty="0" smtClean="0">
                <a:solidFill>
                  <a:srgbClr val="00B0F0"/>
                </a:solidFill>
              </a:rPr>
              <a:t>، حيث يبدأ التزام هيئة إعادة التأمين من تاريخ التوقيع على المذكرة أو إشعار التغطية وما يترتب على ذلك من أضرار للمؤمن الأصلي من ناحية تحقق الخطر قبل توزيعه أو ضياع العملية الأصلية نفسها . </a:t>
            </a:r>
            <a:endParaRPr lang="en-US" sz="2800" b="1" dirty="0" smtClean="0">
              <a:solidFill>
                <a:srgbClr val="00B0F0"/>
              </a:solidFill>
            </a:endParaRPr>
          </a:p>
          <a:p>
            <a:pPr marL="0" indent="-274320" algn="r" rtl="1" eaLnBrk="1" fontAlgn="auto" hangingPunct="1">
              <a:spcAft>
                <a:spcPts val="0"/>
              </a:spcAft>
              <a:buFont typeface="Arial" pitchFamily="34" charset="0"/>
              <a:buNone/>
              <a:defRPr/>
            </a:pPr>
            <a:r>
              <a:rPr lang="ar-SA" sz="2800" b="1" dirty="0">
                <a:solidFill>
                  <a:srgbClr val="C00000"/>
                </a:solidFill>
              </a:rPr>
              <a:t> </a:t>
            </a:r>
            <a:r>
              <a:rPr lang="ar-SA" sz="2800" b="1" dirty="0" smtClean="0">
                <a:solidFill>
                  <a:srgbClr val="C00000"/>
                </a:solidFill>
              </a:rPr>
              <a:t>  2- </a:t>
            </a:r>
            <a:r>
              <a:rPr lang="ar-EG" sz="2800" b="1" dirty="0" smtClean="0">
                <a:solidFill>
                  <a:srgbClr val="C00000"/>
                </a:solidFill>
              </a:rPr>
              <a:t> تتميز طريقة الاتفاقيات بقلة الإجراءات وبالتالي انخفاض المصروفات الإدارية ، ولذلك تتميز هذه الطريقة بانخفاض التكلفة بالمقارنة بالطريقة الاختيارية ، وهذا يشجع على منح شروط أفضل والحصول على عمولة إعادة تأمين أكبر من مثيلتها </a:t>
            </a:r>
            <a:r>
              <a:rPr lang="ar-EG" sz="2800" b="1" dirty="0" err="1" smtClean="0">
                <a:solidFill>
                  <a:srgbClr val="C00000"/>
                </a:solidFill>
              </a:rPr>
              <a:t>فى</a:t>
            </a:r>
            <a:r>
              <a:rPr lang="ar-EG" sz="2800" b="1" dirty="0" smtClean="0">
                <a:solidFill>
                  <a:srgbClr val="C00000"/>
                </a:solidFill>
              </a:rPr>
              <a:t> الطريقة الاختيارية . </a:t>
            </a:r>
            <a:endParaRPr lang="en-US" sz="2800" b="1" dirty="0" smtClean="0">
              <a:solidFill>
                <a:srgbClr val="C00000"/>
              </a:solidFill>
            </a:endParaRPr>
          </a:p>
          <a:p>
            <a:pPr marL="0" indent="-274320" algn="r" rtl="1" eaLnBrk="1" fontAlgn="auto" hangingPunct="1">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3136991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2163" y="1206500"/>
            <a:ext cx="7559675" cy="4445000"/>
          </a:xfrm>
          <a:prstGeom prst="rect">
            <a:avLst/>
          </a:prstGeom>
        </p:spPr>
        <p:txBody>
          <a:bodyPr>
            <a:spAutoFit/>
          </a:bodyPr>
          <a:ls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a:lstStyle>
          <a:p>
            <a:pPr algn="ctr" rtl="1">
              <a:defRPr/>
            </a:pPr>
            <a:r>
              <a:rPr lang="ar-EG" altLang="zh-CN" sz="6600" b="1" cap="all" spc="300" dirty="0">
                <a:solidFill>
                  <a:srgbClr val="7030A0"/>
                </a:solidFill>
                <a:latin typeface="Garamond"/>
                <a:cs typeface="Times New Roman"/>
              </a:rPr>
              <a:t>محاضرات في </a:t>
            </a:r>
            <a:br>
              <a:rPr lang="ar-EG" altLang="zh-CN" sz="6600" b="1" cap="all" spc="300" dirty="0">
                <a:solidFill>
                  <a:srgbClr val="7030A0"/>
                </a:solidFill>
                <a:latin typeface="Garamond"/>
                <a:cs typeface="Times New Roman"/>
              </a:rPr>
            </a:br>
            <a:r>
              <a:rPr lang="ar-SA" altLang="zh-CN" sz="6600" b="1" cap="all" spc="300" dirty="0">
                <a:solidFill>
                  <a:srgbClr val="7030A0"/>
                </a:solidFill>
                <a:latin typeface="Garamond"/>
                <a:cs typeface="Times New Roman"/>
              </a:rPr>
              <a:t>التأمين وادارة </a:t>
            </a:r>
            <a:r>
              <a:rPr lang="ar-SA" altLang="zh-CN" sz="6600" b="1" cap="all" spc="300" dirty="0" smtClean="0">
                <a:solidFill>
                  <a:srgbClr val="7030A0"/>
                </a:solidFill>
                <a:latin typeface="Garamond"/>
                <a:cs typeface="Times New Roman"/>
              </a:rPr>
              <a:t>الخطر</a:t>
            </a:r>
            <a:endParaRPr lang="en-US" sz="6600" b="1" cap="all" spc="300" dirty="0" smtClean="0">
              <a:solidFill>
                <a:srgbClr val="7030A0"/>
              </a:solidFill>
              <a:latin typeface="Garamond"/>
              <a:cs typeface="Times New Roman"/>
            </a:endParaRPr>
          </a:p>
          <a:p>
            <a:pPr algn="ctr" fontAlgn="auto">
              <a:lnSpc>
                <a:spcPct val="80000"/>
              </a:lnSpc>
              <a:spcBef>
                <a:spcPct val="20000"/>
              </a:spcBef>
              <a:spcAft>
                <a:spcPts val="0"/>
              </a:spcAft>
              <a:defRPr/>
            </a:pPr>
            <a:endParaRPr lang="en-US" altLang="zh-CN" sz="2600" b="1" dirty="0" smtClean="0">
              <a:solidFill>
                <a:srgbClr val="FF0000"/>
              </a:solidFill>
              <a:latin typeface="Garamond"/>
              <a:cs typeface="Times New Roman"/>
            </a:endParaRPr>
          </a:p>
          <a:p>
            <a:pPr algn="ctr" fontAlgn="auto">
              <a:lnSpc>
                <a:spcPct val="80000"/>
              </a:lnSpc>
              <a:spcBef>
                <a:spcPct val="20000"/>
              </a:spcBef>
              <a:spcAft>
                <a:spcPts val="0"/>
              </a:spcAft>
              <a:defRPr/>
            </a:pPr>
            <a:r>
              <a:rPr lang="ar-SA" altLang="zh-CN" sz="2600" b="1" dirty="0" smtClean="0">
                <a:solidFill>
                  <a:srgbClr val="FF0000"/>
                </a:solidFill>
                <a:latin typeface="Garamond"/>
                <a:cs typeface="Times New Roman"/>
              </a:rPr>
              <a:t>اعداد </a:t>
            </a:r>
            <a:r>
              <a:rPr lang="ar-SA" altLang="zh-CN" sz="2600" b="1" dirty="0">
                <a:solidFill>
                  <a:srgbClr val="FF0000"/>
                </a:solidFill>
                <a:latin typeface="Garamond"/>
                <a:cs typeface="Times New Roman"/>
              </a:rPr>
              <a:t>ال</a:t>
            </a:r>
            <a:r>
              <a:rPr lang="ar-EG" altLang="zh-CN" sz="2600" b="1" dirty="0">
                <a:solidFill>
                  <a:srgbClr val="FF0000"/>
                </a:solidFill>
                <a:latin typeface="Garamond"/>
                <a:cs typeface="Times New Roman"/>
              </a:rPr>
              <a:t>دكتور</a:t>
            </a:r>
            <a:r>
              <a:rPr lang="ar-SA" altLang="zh-CN" sz="2600" b="1" dirty="0">
                <a:solidFill>
                  <a:srgbClr val="FF0000"/>
                </a:solidFill>
                <a:latin typeface="Garamond"/>
                <a:cs typeface="Times New Roman"/>
              </a:rPr>
              <a:t>ة</a:t>
            </a:r>
            <a:endParaRPr lang="ar-EG" altLang="zh-CN" sz="2600" b="1" dirty="0">
              <a:solidFill>
                <a:srgbClr val="FF0000"/>
              </a:solidFill>
              <a:latin typeface="Garamond"/>
              <a:cs typeface="Times New Roman"/>
            </a:endParaRPr>
          </a:p>
          <a:p>
            <a:pPr algn="ctr" fontAlgn="auto">
              <a:lnSpc>
                <a:spcPct val="80000"/>
              </a:lnSpc>
              <a:spcBef>
                <a:spcPct val="20000"/>
              </a:spcBef>
              <a:spcAft>
                <a:spcPts val="0"/>
              </a:spcAft>
              <a:defRPr/>
            </a:pPr>
            <a:r>
              <a:rPr lang="ar-SA" altLang="zh-CN" sz="2600" b="1" dirty="0">
                <a:solidFill>
                  <a:srgbClr val="FF0000"/>
                </a:solidFill>
                <a:latin typeface="Garamond"/>
                <a:cs typeface="Times New Roman"/>
              </a:rPr>
              <a:t>هنادي صكر مكطوف</a:t>
            </a:r>
            <a:endParaRPr lang="ar-EG" altLang="zh-CN" sz="2600" b="1" dirty="0">
              <a:solidFill>
                <a:srgbClr val="FF0000"/>
              </a:solidFill>
              <a:latin typeface="Garamond"/>
              <a:cs typeface="Times New Roman"/>
            </a:endParaRPr>
          </a:p>
          <a:p>
            <a:pPr algn="ctr" fontAlgn="auto">
              <a:lnSpc>
                <a:spcPct val="80000"/>
              </a:lnSpc>
              <a:spcBef>
                <a:spcPct val="20000"/>
              </a:spcBef>
              <a:spcAft>
                <a:spcPts val="0"/>
              </a:spcAft>
              <a:defRPr/>
            </a:pPr>
            <a:r>
              <a:rPr lang="ar-EG" altLang="zh-CN" sz="2600" b="1" dirty="0">
                <a:solidFill>
                  <a:prstClr val="black"/>
                </a:solidFill>
                <a:latin typeface="Garamond"/>
                <a:cs typeface="Times New Roman"/>
              </a:rPr>
              <a:t>كلية </a:t>
            </a:r>
            <a:r>
              <a:rPr lang="ar-SA" altLang="zh-CN" sz="2600" b="1" dirty="0">
                <a:solidFill>
                  <a:prstClr val="black"/>
                </a:solidFill>
                <a:latin typeface="Garamond"/>
                <a:cs typeface="Times New Roman"/>
              </a:rPr>
              <a:t>الادارة والاقتصاد – جامعة بغداد – قسم ادارة الاعمال</a:t>
            </a:r>
            <a:r>
              <a:rPr lang="ar-IQ" altLang="zh-CN" sz="2600" b="1" dirty="0">
                <a:solidFill>
                  <a:prstClr val="black"/>
                </a:solidFill>
                <a:latin typeface="Garamond"/>
                <a:cs typeface="Times New Roman"/>
              </a:rPr>
              <a:t>- المرحلة الرابعة</a:t>
            </a:r>
          </a:p>
          <a:p>
            <a:pPr algn="ctr" fontAlgn="auto">
              <a:lnSpc>
                <a:spcPct val="80000"/>
              </a:lnSpc>
              <a:spcBef>
                <a:spcPct val="20000"/>
              </a:spcBef>
              <a:spcAft>
                <a:spcPts val="0"/>
              </a:spcAft>
              <a:defRPr/>
            </a:pPr>
            <a:r>
              <a:rPr lang="ar-IQ" sz="2600" b="1" dirty="0">
                <a:solidFill>
                  <a:srgbClr val="FF0000"/>
                </a:solidFill>
                <a:latin typeface="Garamond"/>
                <a:ea typeface="SimSun" pitchFamily="2" charset="-122"/>
                <a:cs typeface="Times New Roman"/>
              </a:rPr>
              <a:t>العام الدراسي </a:t>
            </a:r>
            <a:r>
              <a:rPr lang="ar-IQ" sz="2600" b="1" dirty="0" smtClean="0">
                <a:solidFill>
                  <a:srgbClr val="FF0000"/>
                </a:solidFill>
                <a:latin typeface="Garamond"/>
                <a:ea typeface="SimSun" pitchFamily="2" charset="-122"/>
                <a:cs typeface="Times New Roman"/>
              </a:rPr>
              <a:t>2022-2023</a:t>
            </a:r>
            <a:endParaRPr lang="en-US" sz="2600" b="1" dirty="0">
              <a:solidFill>
                <a:srgbClr val="FF0000"/>
              </a:solidFill>
              <a:latin typeface="Garamond"/>
              <a:ea typeface="SimSun" pitchFamily="2" charset="-122"/>
              <a:cs typeface="+mn-cs"/>
            </a:endParaRPr>
          </a:p>
        </p:txBody>
      </p:sp>
    </p:spTree>
    <p:extLst>
      <p:ext uri="{BB962C8B-B14F-4D97-AF65-F5344CB8AC3E}">
        <p14:creationId xmlns:p14="http://schemas.microsoft.com/office/powerpoint/2010/main" val="10458040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عنصر نائب للمحتوى 2"/>
          <p:cNvSpPr>
            <a:spLocks noGrp="1"/>
          </p:cNvSpPr>
          <p:nvPr>
            <p:ph idx="4294967295"/>
          </p:nvPr>
        </p:nvSpPr>
        <p:spPr>
          <a:xfrm>
            <a:off x="2014538" y="1125538"/>
            <a:ext cx="7129462" cy="4875212"/>
          </a:xfrm>
        </p:spPr>
        <p:txBody>
          <a:bodyPr rtlCol="1">
            <a:normAutofit/>
          </a:bodyPr>
          <a:lstStyle/>
          <a:p>
            <a:pPr marL="0" indent="-274320" algn="r" rtl="1" eaLnBrk="1" fontAlgn="auto" hangingPunct="1">
              <a:spcAft>
                <a:spcPts val="0"/>
              </a:spcAft>
              <a:buFont typeface="Arial" pitchFamily="34" charset="0"/>
              <a:buNone/>
              <a:defRPr/>
            </a:pPr>
            <a:r>
              <a:rPr lang="ar-SA" sz="2400" b="1" dirty="0">
                <a:solidFill>
                  <a:srgbClr val="FF0066"/>
                </a:solidFill>
              </a:rPr>
              <a:t> </a:t>
            </a:r>
            <a:r>
              <a:rPr lang="ar-SA" sz="2400" b="1" dirty="0" smtClean="0">
                <a:solidFill>
                  <a:srgbClr val="FF0066"/>
                </a:solidFill>
              </a:rPr>
              <a:t>  3</a:t>
            </a:r>
            <a:r>
              <a:rPr lang="ar-EG" sz="2400" b="1" dirty="0" smtClean="0">
                <a:solidFill>
                  <a:srgbClr val="FF0066"/>
                </a:solidFill>
              </a:rPr>
              <a:t>. تتضمن الاتفاقية عمليات كثيرة منتظمة ومستمرة بما يساعد على تحقيق قانون الأعداد الكبيرة من ناحية، كما يشجع على إنشاء هيئات متخصصة </a:t>
            </a:r>
            <a:r>
              <a:rPr lang="ar-EG" sz="2400" b="1" dirty="0" err="1" smtClean="0">
                <a:solidFill>
                  <a:srgbClr val="FF0066"/>
                </a:solidFill>
              </a:rPr>
              <a:t>فى</a:t>
            </a:r>
            <a:r>
              <a:rPr lang="ar-EG" sz="2400" b="1" dirty="0" smtClean="0">
                <a:solidFill>
                  <a:srgbClr val="FF0066"/>
                </a:solidFill>
              </a:rPr>
              <a:t> إعادة التأمين من ناحية أخرى. </a:t>
            </a:r>
            <a:endParaRPr lang="en-US" sz="2400" b="1" dirty="0" smtClean="0">
              <a:solidFill>
                <a:srgbClr val="FF0066"/>
              </a:solidFill>
            </a:endParaRPr>
          </a:p>
          <a:p>
            <a:pPr marL="0" indent="-274320" algn="r" rtl="1" eaLnBrk="1" fontAlgn="auto" hangingPunct="1">
              <a:spcAft>
                <a:spcPts val="0"/>
              </a:spcAft>
              <a:buFont typeface="Arial" pitchFamily="34" charset="0"/>
              <a:buNone/>
              <a:defRPr/>
            </a:pPr>
            <a:r>
              <a:rPr lang="ar-SA" sz="2400" b="1" dirty="0">
                <a:solidFill>
                  <a:schemeClr val="accent6">
                    <a:lumMod val="50000"/>
                  </a:schemeClr>
                </a:solidFill>
              </a:rPr>
              <a:t> </a:t>
            </a:r>
            <a:r>
              <a:rPr lang="ar-SA" sz="2400" b="1" dirty="0" smtClean="0">
                <a:solidFill>
                  <a:schemeClr val="accent6">
                    <a:lumMod val="50000"/>
                  </a:schemeClr>
                </a:solidFill>
              </a:rPr>
              <a:t>   4</a:t>
            </a:r>
            <a:r>
              <a:rPr lang="ar-EG" sz="2400" b="1" dirty="0" smtClean="0">
                <a:solidFill>
                  <a:schemeClr val="accent6">
                    <a:lumMod val="50000"/>
                  </a:schemeClr>
                </a:solidFill>
              </a:rPr>
              <a:t> . إتاحة الفرصة أمام فروع وتوكيلات الشركة المباشرة لممارسة عملها </a:t>
            </a:r>
            <a:r>
              <a:rPr lang="ar-EG" sz="2400" b="1" dirty="0" err="1" smtClean="0">
                <a:solidFill>
                  <a:schemeClr val="accent6">
                    <a:lumMod val="50000"/>
                  </a:schemeClr>
                </a:solidFill>
              </a:rPr>
              <a:t>فى</a:t>
            </a:r>
            <a:r>
              <a:rPr lang="ar-EG" sz="2400" b="1" dirty="0" smtClean="0">
                <a:solidFill>
                  <a:schemeClr val="accent6">
                    <a:lumMod val="50000"/>
                  </a:schemeClr>
                </a:solidFill>
              </a:rPr>
              <a:t> حرية تامة دون الرجوع إلى المركز الرئيسي للشركة للحصول على تأكيد بوجود تغطية إضافية أو إمكانية عمل تغطية إضافية مع هيئة إعادة تأمين وذلك قبل قبول العملية . </a:t>
            </a:r>
            <a:endParaRPr lang="en-US" sz="2400" b="1" dirty="0" smtClean="0">
              <a:solidFill>
                <a:schemeClr val="accent6">
                  <a:lumMod val="50000"/>
                </a:schemeClr>
              </a:solidFill>
            </a:endParaRPr>
          </a:p>
          <a:p>
            <a:pPr marL="0" indent="-274320" algn="r" rtl="1" eaLnBrk="1" fontAlgn="auto" hangingPunct="1">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3645234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0113" y="1125538"/>
            <a:ext cx="7272337" cy="3416300"/>
          </a:xfrm>
          <a:prstGeom prst="rect">
            <a:avLst/>
          </a:prstGeom>
        </p:spPr>
        <p:txBody>
          <a:bodyPr>
            <a:spAutoFit/>
          </a:bodyPr>
          <a:lstStyle/>
          <a:p>
            <a:pPr indent="-274320" algn="r" rtl="1" fontAlgn="auto">
              <a:lnSpc>
                <a:spcPct val="150000"/>
              </a:lnSpc>
              <a:spcBef>
                <a:spcPct val="20000"/>
              </a:spcBef>
              <a:spcAft>
                <a:spcPts val="0"/>
              </a:spcAft>
              <a:buFont typeface="Arial" pitchFamily="34" charset="0"/>
              <a:buChar char="•"/>
              <a:defRPr/>
            </a:pPr>
            <a:r>
              <a:rPr lang="ar-EG" sz="2400" dirty="0">
                <a:solidFill>
                  <a:prstClr val="black"/>
                </a:solidFill>
                <a:latin typeface="Garamond"/>
                <a:cs typeface="Times New Roman"/>
              </a:rPr>
              <a:t>بالرغم من المميزات السابقة فهناك نقد أو </a:t>
            </a:r>
            <a:r>
              <a:rPr lang="ar-EG" sz="2400" b="1" dirty="0">
                <a:solidFill>
                  <a:srgbClr val="FF0000"/>
                </a:solidFill>
                <a:latin typeface="Garamond"/>
                <a:cs typeface="Times New Roman"/>
              </a:rPr>
              <a:t>عيب يوجه لهذه الطريقة </a:t>
            </a:r>
            <a:r>
              <a:rPr lang="ar-EG" sz="2400" dirty="0">
                <a:solidFill>
                  <a:prstClr val="black"/>
                </a:solidFill>
                <a:latin typeface="Garamond"/>
                <a:cs typeface="Times New Roman"/>
              </a:rPr>
              <a:t>وهو </a:t>
            </a:r>
            <a:r>
              <a:rPr lang="ar-EG" sz="2400" b="1" dirty="0">
                <a:solidFill>
                  <a:srgbClr val="009900"/>
                </a:solidFill>
                <a:latin typeface="Garamond"/>
                <a:cs typeface="Times New Roman"/>
              </a:rPr>
              <a:t>غير موجود فى إعادة التأمين الاختياري، وهذا النقد يتلخص فى أن المؤمن الأصلي يكون ملزما بالتنازل عن جزء من عمليات الداخلة فى نطاق الاتفاقية حتى ولو كانت عمليات جيدة، ومن أخر تعتبر هيئة إعادة التأمين ملزمة بقبول جزء من عمليات المؤمن الأصلي الداخلي فى نطاق الاتفاقية حتى ولو كانت عمليات خطرة أو مرتفعة الخطورة. </a:t>
            </a:r>
            <a:endParaRPr lang="en-US" sz="2400" b="1" dirty="0">
              <a:solidFill>
                <a:srgbClr val="009900"/>
              </a:solidFill>
              <a:latin typeface="Garamond"/>
              <a:cs typeface="+mn-cs"/>
            </a:endParaRPr>
          </a:p>
        </p:txBody>
      </p:sp>
    </p:spTree>
    <p:extLst>
      <p:ext uri="{BB962C8B-B14F-4D97-AF65-F5344CB8AC3E}">
        <p14:creationId xmlns:p14="http://schemas.microsoft.com/office/powerpoint/2010/main" val="31367317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عنصر نائب للمحتوى 2"/>
          <p:cNvSpPr>
            <a:spLocks noGrp="1"/>
          </p:cNvSpPr>
          <p:nvPr>
            <p:ph idx="4294967295"/>
          </p:nvPr>
        </p:nvSpPr>
        <p:spPr>
          <a:xfrm>
            <a:off x="0" y="857250"/>
            <a:ext cx="7200900" cy="5162550"/>
          </a:xfrm>
        </p:spPr>
        <p:txBody>
          <a:bodyPr rtlCol="0">
            <a:normAutofit fontScale="92500" lnSpcReduction="20000"/>
          </a:bodyPr>
          <a:lstStyle/>
          <a:p>
            <a:pPr marL="0" indent="-274320" algn="r" rtl="1" eaLnBrk="1" fontAlgn="auto" hangingPunct="1">
              <a:spcAft>
                <a:spcPts val="0"/>
              </a:spcAft>
              <a:buFont typeface="Arial" charset="0"/>
              <a:buNone/>
              <a:defRPr/>
            </a:pPr>
            <a:r>
              <a:rPr lang="ar-SA" sz="2800" b="1" dirty="0" smtClean="0">
                <a:solidFill>
                  <a:srgbClr val="0070C0"/>
                </a:solidFill>
              </a:rPr>
              <a:t>   </a:t>
            </a:r>
            <a:r>
              <a:rPr lang="ar-EG" sz="2800" b="1" dirty="0" smtClean="0">
                <a:solidFill>
                  <a:srgbClr val="0070C0"/>
                </a:solidFill>
              </a:rPr>
              <a:t>ثالثا : طريقة الحساب المشترك ( نظام المجمع ) : </a:t>
            </a:r>
            <a:endParaRPr lang="en-US" sz="2800" dirty="0" smtClean="0">
              <a:solidFill>
                <a:srgbClr val="0070C0"/>
              </a:solidFill>
            </a:endParaRPr>
          </a:p>
          <a:p>
            <a:pPr marL="0" indent="-274320" algn="r" rtl="1" eaLnBrk="1" fontAlgn="auto" hangingPunct="1">
              <a:spcAft>
                <a:spcPts val="0"/>
              </a:spcAft>
              <a:defRPr/>
            </a:pPr>
            <a:r>
              <a:rPr lang="ar-EG" sz="2800" b="1" dirty="0" smtClean="0"/>
              <a:t>فى بعض العمليات التأمينية ذات درجات الخطورة المرتفعة مثل:</a:t>
            </a:r>
            <a:r>
              <a:rPr lang="en-US" sz="2800" b="1" dirty="0" smtClean="0"/>
              <a:t> )</a:t>
            </a:r>
            <a:r>
              <a:rPr lang="ar-EG" sz="2800" b="1" dirty="0" smtClean="0"/>
              <a:t>أخطار الطيران – أخطار الذرة – أخطار الحروب والزلازل والبراكين – أخطار الوحدات الكبيرة ) والتي ترفض عادة شركات التأمين المباشر قبول التأمين عليها لسببين : أولهما : ارتفاع خطورة هذه العمليات، وثانيهما: عدم توافر الخبرة والبيانات الكافية للتنبؤ الدقيق بنتائجها وبالتالي صعوبة حساب أقساطها بدقة مقدار من ناحية أخرى، لذلك تعقد مجموعة من شركات التأمين اتفاقية فيما بينهما تحدد ما يلي : </a:t>
            </a:r>
            <a:endParaRPr lang="en-US" sz="2800" b="1" dirty="0" smtClean="0"/>
          </a:p>
          <a:p>
            <a:pPr marL="0" indent="-274320" algn="r" rtl="1" eaLnBrk="1" fontAlgn="auto" hangingPunct="1">
              <a:spcAft>
                <a:spcPts val="0"/>
              </a:spcAft>
              <a:defRPr/>
            </a:pPr>
            <a:endParaRPr lang="en-US" dirty="0" smtClean="0"/>
          </a:p>
        </p:txBody>
      </p:sp>
    </p:spTree>
    <p:extLst>
      <p:ext uri="{BB962C8B-B14F-4D97-AF65-F5344CB8AC3E}">
        <p14:creationId xmlns:p14="http://schemas.microsoft.com/office/powerpoint/2010/main" val="317081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عنصر نائب للمحتوى 2"/>
          <p:cNvSpPr>
            <a:spLocks noGrp="1"/>
          </p:cNvSpPr>
          <p:nvPr>
            <p:ph idx="4294967295"/>
          </p:nvPr>
        </p:nvSpPr>
        <p:spPr>
          <a:xfrm>
            <a:off x="0" y="1052513"/>
            <a:ext cx="7416800" cy="4608512"/>
          </a:xfrm>
        </p:spPr>
        <p:txBody>
          <a:bodyPr rtlCol="1">
            <a:normAutofit fontScale="85000" lnSpcReduction="10000"/>
          </a:bodyPr>
          <a:lstStyle/>
          <a:p>
            <a:pPr marL="0" indent="-274320" algn="r" rtl="1" eaLnBrk="1" fontAlgn="auto" hangingPunct="1">
              <a:spcAft>
                <a:spcPts val="0"/>
              </a:spcAft>
              <a:buFont typeface="Arial" pitchFamily="34" charset="0"/>
              <a:buNone/>
              <a:defRPr/>
            </a:pPr>
            <a:r>
              <a:rPr lang="ar-SA" sz="2800" b="1" dirty="0" smtClean="0">
                <a:solidFill>
                  <a:srgbClr val="00B0F0"/>
                </a:solidFill>
              </a:rPr>
              <a:t>  1- </a:t>
            </a:r>
            <a:r>
              <a:rPr lang="ar-EG" sz="2800" b="1" dirty="0" smtClean="0">
                <a:solidFill>
                  <a:srgbClr val="00B0F0"/>
                </a:solidFill>
              </a:rPr>
              <a:t> إنشاء حساب مشترك لجميع العمليات </a:t>
            </a:r>
            <a:r>
              <a:rPr lang="ar-EG" sz="2800" b="1" dirty="0" err="1" smtClean="0">
                <a:solidFill>
                  <a:srgbClr val="00B0F0"/>
                </a:solidFill>
              </a:rPr>
              <a:t>التى</a:t>
            </a:r>
            <a:r>
              <a:rPr lang="ar-EG" sz="2800" b="1" dirty="0" smtClean="0">
                <a:solidFill>
                  <a:srgbClr val="00B0F0"/>
                </a:solidFill>
              </a:rPr>
              <a:t> تفقدها الشركات تجاه بعض الأخطار المحددة </a:t>
            </a:r>
            <a:r>
              <a:rPr lang="ar-EG" sz="2800" b="1" dirty="0" err="1" smtClean="0">
                <a:solidFill>
                  <a:srgbClr val="00B0F0"/>
                </a:solidFill>
              </a:rPr>
              <a:t>فى</a:t>
            </a:r>
            <a:r>
              <a:rPr lang="ar-EG" sz="2800" b="1" dirty="0" smtClean="0">
                <a:solidFill>
                  <a:srgbClr val="00B0F0"/>
                </a:solidFill>
              </a:rPr>
              <a:t> الاتفاقية . </a:t>
            </a:r>
            <a:endParaRPr lang="en-US" sz="2800" b="1" dirty="0" smtClean="0">
              <a:solidFill>
                <a:srgbClr val="00B0F0"/>
              </a:solidFill>
            </a:endParaRPr>
          </a:p>
          <a:p>
            <a:pPr marL="0" indent="-274320" algn="r" rtl="1" eaLnBrk="1" fontAlgn="auto" hangingPunct="1">
              <a:spcAft>
                <a:spcPts val="0"/>
              </a:spcAft>
              <a:buFont typeface="Arial" pitchFamily="34" charset="0"/>
              <a:buNone/>
              <a:defRPr/>
            </a:pPr>
            <a:r>
              <a:rPr lang="ar-SA" sz="2800" dirty="0"/>
              <a:t> </a:t>
            </a:r>
            <a:r>
              <a:rPr lang="ar-SA" sz="2800" dirty="0" smtClean="0"/>
              <a:t> </a:t>
            </a:r>
            <a:r>
              <a:rPr lang="ar-SA" sz="2800" b="1" dirty="0" smtClean="0">
                <a:solidFill>
                  <a:schemeClr val="accent6">
                    <a:lumMod val="75000"/>
                  </a:schemeClr>
                </a:solidFill>
              </a:rPr>
              <a:t> 2-</a:t>
            </a:r>
            <a:r>
              <a:rPr lang="ar-EG" sz="2800" b="1" dirty="0" smtClean="0">
                <a:solidFill>
                  <a:schemeClr val="accent6">
                    <a:lumMod val="75000"/>
                  </a:schemeClr>
                </a:solidFill>
              </a:rPr>
              <a:t> تحديد النسبة </a:t>
            </a:r>
            <a:r>
              <a:rPr lang="ar-EG" sz="2800" b="1" dirty="0" err="1" smtClean="0">
                <a:solidFill>
                  <a:schemeClr val="accent6">
                    <a:lumMod val="75000"/>
                  </a:schemeClr>
                </a:solidFill>
              </a:rPr>
              <a:t>التى</a:t>
            </a:r>
            <a:r>
              <a:rPr lang="ar-EG" sz="2800" b="1" dirty="0" smtClean="0">
                <a:solidFill>
                  <a:schemeClr val="accent6">
                    <a:lumMod val="75000"/>
                  </a:schemeClr>
                </a:solidFill>
              </a:rPr>
              <a:t> تغطيها كل شركة من العمليات الداخلة </a:t>
            </a:r>
            <a:r>
              <a:rPr lang="ar-EG" sz="2800" b="1" dirty="0" err="1" smtClean="0">
                <a:solidFill>
                  <a:schemeClr val="accent6">
                    <a:lumMod val="75000"/>
                  </a:schemeClr>
                </a:solidFill>
              </a:rPr>
              <a:t>فى</a:t>
            </a:r>
            <a:r>
              <a:rPr lang="ar-EG" sz="2800" b="1" dirty="0" smtClean="0">
                <a:solidFill>
                  <a:schemeClr val="accent6">
                    <a:lumMod val="75000"/>
                  </a:schemeClr>
                </a:solidFill>
              </a:rPr>
              <a:t> نطاق الاتفاقية أو المجمعة أو الحساب المشترك </a:t>
            </a:r>
            <a:r>
              <a:rPr lang="ar-EG" sz="2800" dirty="0" smtClean="0"/>
              <a:t>.</a:t>
            </a:r>
            <a:endParaRPr lang="en-US" sz="2800" dirty="0" smtClean="0"/>
          </a:p>
          <a:p>
            <a:pPr marL="0" indent="-274320" algn="r" rtl="1" eaLnBrk="1" fontAlgn="auto" hangingPunct="1">
              <a:spcAft>
                <a:spcPts val="0"/>
              </a:spcAft>
              <a:buFont typeface="Arial" pitchFamily="34" charset="0"/>
              <a:buNone/>
              <a:defRPr/>
            </a:pPr>
            <a:r>
              <a:rPr lang="ar-SA" sz="2800" dirty="0"/>
              <a:t> </a:t>
            </a:r>
            <a:r>
              <a:rPr lang="ar-SA" sz="2800" dirty="0" smtClean="0"/>
              <a:t> </a:t>
            </a:r>
            <a:r>
              <a:rPr lang="ar-SA" sz="2800" b="1" dirty="0" smtClean="0">
                <a:solidFill>
                  <a:srgbClr val="00CC00"/>
                </a:solidFill>
              </a:rPr>
              <a:t>3- </a:t>
            </a:r>
            <a:r>
              <a:rPr lang="ar-EG" sz="2800" b="1" dirty="0" smtClean="0">
                <a:solidFill>
                  <a:srgbClr val="00CC00"/>
                </a:solidFill>
              </a:rPr>
              <a:t>توزيع الأقساط المجمعة على الشركات المختلفة الداخلة </a:t>
            </a:r>
            <a:r>
              <a:rPr lang="ar-EG" sz="2800" b="1" dirty="0" err="1" smtClean="0">
                <a:solidFill>
                  <a:srgbClr val="00CC00"/>
                </a:solidFill>
              </a:rPr>
              <a:t>فى</a:t>
            </a:r>
            <a:r>
              <a:rPr lang="ar-EG" sz="2800" b="1" dirty="0" smtClean="0">
                <a:solidFill>
                  <a:srgbClr val="00CC00"/>
                </a:solidFill>
              </a:rPr>
              <a:t> نطاق الاتفاقية على أساس النسب السابقة . </a:t>
            </a:r>
            <a:endParaRPr lang="en-US" sz="2800" b="1" dirty="0" smtClean="0">
              <a:solidFill>
                <a:srgbClr val="00CC00"/>
              </a:solidFill>
            </a:endParaRPr>
          </a:p>
          <a:p>
            <a:pPr marL="0" indent="-274320" algn="r" rtl="1" eaLnBrk="1" fontAlgn="auto" hangingPunct="1">
              <a:spcAft>
                <a:spcPts val="0"/>
              </a:spcAft>
              <a:buFont typeface="Arial" pitchFamily="34" charset="0"/>
              <a:buNone/>
              <a:defRPr/>
            </a:pPr>
            <a:r>
              <a:rPr lang="ar-SA" sz="2800" dirty="0">
                <a:solidFill>
                  <a:srgbClr val="C00000"/>
                </a:solidFill>
              </a:rPr>
              <a:t> </a:t>
            </a:r>
            <a:r>
              <a:rPr lang="ar-SA" sz="2800" dirty="0" smtClean="0">
                <a:solidFill>
                  <a:srgbClr val="C00000"/>
                </a:solidFill>
              </a:rPr>
              <a:t> </a:t>
            </a:r>
            <a:r>
              <a:rPr lang="ar-SA" sz="2800" b="1" dirty="0" smtClean="0">
                <a:solidFill>
                  <a:srgbClr val="C00000"/>
                </a:solidFill>
              </a:rPr>
              <a:t>4- </a:t>
            </a:r>
            <a:r>
              <a:rPr lang="ar-EG" sz="2800" b="1" dirty="0" smtClean="0">
                <a:solidFill>
                  <a:srgbClr val="C00000"/>
                </a:solidFill>
              </a:rPr>
              <a:t>توزيع الخسائر بين الشركات المختلفة على أساس النسب السابقة. </a:t>
            </a:r>
            <a:endParaRPr lang="en-US" sz="2800" b="1" dirty="0" smtClean="0">
              <a:solidFill>
                <a:srgbClr val="C00000"/>
              </a:solidFill>
            </a:endParaRPr>
          </a:p>
          <a:p>
            <a:pPr marL="0" indent="-274320" algn="r" rtl="1" eaLnBrk="1" fontAlgn="auto" hangingPunct="1">
              <a:spcAft>
                <a:spcPts val="0"/>
              </a:spcAft>
              <a:buFont typeface="Arial" pitchFamily="34" charset="0"/>
              <a:buNone/>
              <a:defRPr/>
            </a:pPr>
            <a:r>
              <a:rPr lang="ar-SA" sz="2800" dirty="0"/>
              <a:t> </a:t>
            </a:r>
            <a:r>
              <a:rPr lang="ar-SA" sz="2800" dirty="0" smtClean="0"/>
              <a:t> </a:t>
            </a:r>
            <a:r>
              <a:rPr lang="ar-SA" sz="2800" b="1" dirty="0" smtClean="0">
                <a:solidFill>
                  <a:srgbClr val="0000FF"/>
                </a:solidFill>
              </a:rPr>
              <a:t> 5- </a:t>
            </a:r>
            <a:r>
              <a:rPr lang="ar-EG" sz="2800" b="1" dirty="0" smtClean="0">
                <a:solidFill>
                  <a:srgbClr val="0000FF"/>
                </a:solidFill>
              </a:rPr>
              <a:t>تحديد نسبة العمولة للشركة </a:t>
            </a:r>
            <a:r>
              <a:rPr lang="ar-EG" sz="2800" b="1" dirty="0" err="1" smtClean="0">
                <a:solidFill>
                  <a:srgbClr val="0000FF"/>
                </a:solidFill>
              </a:rPr>
              <a:t>التى</a:t>
            </a:r>
            <a:r>
              <a:rPr lang="ar-EG" sz="2800" b="1" dirty="0" smtClean="0">
                <a:solidFill>
                  <a:srgbClr val="0000FF"/>
                </a:solidFill>
              </a:rPr>
              <a:t> حصلت على العملية الأصلية. </a:t>
            </a:r>
            <a:endParaRPr lang="en-US" sz="2800" b="1" dirty="0" smtClean="0">
              <a:solidFill>
                <a:srgbClr val="0000FF"/>
              </a:solidFill>
            </a:endParaRPr>
          </a:p>
          <a:p>
            <a:pPr marL="0" indent="-274320" algn="r" rtl="1" eaLnBrk="1" fontAlgn="auto" hangingPunct="1">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1311149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مستطيل 1"/>
          <p:cNvSpPr>
            <a:spLocks noChangeArrowheads="1"/>
          </p:cNvSpPr>
          <p:nvPr/>
        </p:nvSpPr>
        <p:spPr bwMode="auto">
          <a:xfrm>
            <a:off x="1285875" y="1484313"/>
            <a:ext cx="6072188"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a:endParaRPr lang="ar-SA" altLang="zh-CN" sz="6000" b="1"/>
          </a:p>
          <a:p>
            <a:pPr algn="ctr" rtl="1"/>
            <a:r>
              <a:rPr lang="ar-SA" sz="6600" b="1">
                <a:solidFill>
                  <a:srgbClr val="FF0000"/>
                </a:solidFill>
              </a:rPr>
              <a:t>إع</a:t>
            </a:r>
            <a:r>
              <a:rPr lang="ar-IQ" sz="6600" b="1">
                <a:solidFill>
                  <a:srgbClr val="FF0000"/>
                </a:solidFill>
              </a:rPr>
              <a:t>ـــ</a:t>
            </a:r>
            <a:r>
              <a:rPr lang="ar-SA" sz="6600" b="1">
                <a:solidFill>
                  <a:srgbClr val="FF0000"/>
                </a:solidFill>
              </a:rPr>
              <a:t>ادة التأمي</a:t>
            </a:r>
            <a:r>
              <a:rPr lang="ar-IQ" sz="6600" b="1">
                <a:solidFill>
                  <a:srgbClr val="FF0000"/>
                </a:solidFill>
              </a:rPr>
              <a:t>ــ</a:t>
            </a:r>
            <a:r>
              <a:rPr lang="ar-SA" sz="6600" b="1">
                <a:solidFill>
                  <a:srgbClr val="FF0000"/>
                </a:solidFill>
              </a:rPr>
              <a:t>ن</a:t>
            </a:r>
          </a:p>
        </p:txBody>
      </p:sp>
    </p:spTree>
    <p:extLst>
      <p:ext uri="{BB962C8B-B14F-4D97-AF65-F5344CB8AC3E}">
        <p14:creationId xmlns:p14="http://schemas.microsoft.com/office/powerpoint/2010/main" val="3013880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عنصر نائب للمحتوى 2"/>
          <p:cNvSpPr>
            <a:spLocks noGrp="1"/>
          </p:cNvSpPr>
          <p:nvPr>
            <p:ph idx="4294967295"/>
          </p:nvPr>
        </p:nvSpPr>
        <p:spPr>
          <a:xfrm>
            <a:off x="0" y="1052513"/>
            <a:ext cx="7416800" cy="4967287"/>
          </a:xfrm>
        </p:spPr>
        <p:txBody>
          <a:bodyPr rtlCol="0">
            <a:normAutofit/>
          </a:bodyPr>
          <a:lstStyle/>
          <a:p>
            <a:pPr marL="0" indent="-274320" algn="r" rtl="1" eaLnBrk="1" fontAlgn="auto" hangingPunct="1">
              <a:spcAft>
                <a:spcPts val="0"/>
              </a:spcAft>
              <a:defRPr/>
            </a:pPr>
            <a:r>
              <a:rPr lang="ar-EG" sz="2800" b="1" dirty="0" smtClean="0"/>
              <a:t>إن شركات التأمين تقوم بحساب أسعار التأمين علي أسس فنية وإحصائية مراعي فيها كل عوامل الأمان ، إلا أنه من الناحية العملية لا تستطيع شركات التأمين الاعتماد على ذلك والاحتفاظ لنفسها بكل الأخطار التى تقبل التأمين عليها .. ويرجع ذلك إلى عدة أسباب منها :</a:t>
            </a:r>
            <a:endParaRPr lang="en-US" sz="2800" b="1" dirty="0" smtClean="0"/>
          </a:p>
          <a:p>
            <a:pPr marL="0" indent="-274320" algn="r" rtl="1" eaLnBrk="1" fontAlgn="auto" hangingPunct="1">
              <a:spcAft>
                <a:spcPts val="0"/>
              </a:spcAft>
              <a:buFont typeface="Arial" charset="0"/>
              <a:buNone/>
              <a:defRPr/>
            </a:pPr>
            <a:r>
              <a:rPr lang="ar-SA" sz="2800" b="1" dirty="0" smtClean="0">
                <a:solidFill>
                  <a:srgbClr val="FF0000"/>
                </a:solidFill>
              </a:rPr>
              <a:t> 1</a:t>
            </a:r>
            <a:r>
              <a:rPr lang="ar-EG" sz="2800" b="1" dirty="0" smtClean="0">
                <a:solidFill>
                  <a:srgbClr val="FF0000"/>
                </a:solidFill>
              </a:rPr>
              <a:t> . الظروف الاستثنائية التى تؤدى فى بعض الأحيان إلى انحراف معدل الخسائر عن المعدل الذى أظهرته الإحصائيات . </a:t>
            </a:r>
            <a:endParaRPr lang="en-US" sz="2800" b="1" dirty="0" smtClean="0">
              <a:solidFill>
                <a:srgbClr val="FF0000"/>
              </a:solidFill>
            </a:endParaRPr>
          </a:p>
          <a:p>
            <a:pPr marL="0" indent="-274320" algn="r" rtl="1" eaLnBrk="1" fontAlgn="auto" hangingPunct="1">
              <a:spcAft>
                <a:spcPts val="0"/>
              </a:spcAft>
              <a:buFont typeface="Arial" charset="0"/>
              <a:buNone/>
              <a:defRPr/>
            </a:pPr>
            <a:r>
              <a:rPr lang="ar-SA" sz="2800" b="1" dirty="0" smtClean="0">
                <a:solidFill>
                  <a:srgbClr val="CC00FF"/>
                </a:solidFill>
              </a:rPr>
              <a:t> 2</a:t>
            </a:r>
            <a:r>
              <a:rPr lang="ar-EG" sz="2800" b="1" dirty="0" smtClean="0">
                <a:solidFill>
                  <a:srgbClr val="CC00FF"/>
                </a:solidFill>
              </a:rPr>
              <a:t> . ضخامة وحدة الخطر .. على سبيل المثال : السفن ، الطائرات ، المصانع الضخمة ، معامل تكرير البترول . </a:t>
            </a:r>
            <a:endParaRPr lang="en-US" sz="2800" b="1" dirty="0" smtClean="0">
              <a:solidFill>
                <a:srgbClr val="CC00FF"/>
              </a:solidFill>
            </a:endParaRPr>
          </a:p>
          <a:p>
            <a:pPr marL="0" indent="-274320" eaLnBrk="1" fontAlgn="auto" hangingPunct="1">
              <a:spcAft>
                <a:spcPts val="0"/>
              </a:spcAft>
              <a:buFont typeface="Arial" charset="0"/>
              <a:buNone/>
              <a:defRPr/>
            </a:pPr>
            <a:endParaRPr lang="en-US" dirty="0" smtClean="0"/>
          </a:p>
        </p:txBody>
      </p:sp>
    </p:spTree>
    <p:extLst>
      <p:ext uri="{BB962C8B-B14F-4D97-AF65-F5344CB8AC3E}">
        <p14:creationId xmlns:p14="http://schemas.microsoft.com/office/powerpoint/2010/main" val="1310095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عنصر نائب للمحتوى 2"/>
          <p:cNvSpPr>
            <a:spLocks noGrp="1"/>
          </p:cNvSpPr>
          <p:nvPr>
            <p:ph idx="4294967295"/>
          </p:nvPr>
        </p:nvSpPr>
        <p:spPr>
          <a:xfrm>
            <a:off x="2016125" y="1125538"/>
            <a:ext cx="7127875" cy="4875212"/>
          </a:xfrm>
        </p:spPr>
        <p:txBody>
          <a:bodyPr rtlCol="1">
            <a:normAutofit fontScale="92500" lnSpcReduction="10000"/>
          </a:bodyPr>
          <a:lstStyle/>
          <a:p>
            <a:pPr marL="0" indent="-274320" algn="r" rtl="1" eaLnBrk="1" fontAlgn="auto" hangingPunct="1">
              <a:spcAft>
                <a:spcPts val="0"/>
              </a:spcAft>
              <a:buFont typeface="Arial" pitchFamily="34" charset="0"/>
              <a:buNone/>
              <a:defRPr/>
            </a:pPr>
            <a:r>
              <a:rPr lang="ar-SA" sz="2800" b="1" dirty="0">
                <a:solidFill>
                  <a:schemeClr val="accent6">
                    <a:lumMod val="75000"/>
                  </a:schemeClr>
                </a:solidFill>
              </a:rPr>
              <a:t> </a:t>
            </a:r>
            <a:r>
              <a:rPr lang="ar-SA" sz="2800" b="1" dirty="0" smtClean="0">
                <a:solidFill>
                  <a:schemeClr val="accent6">
                    <a:lumMod val="75000"/>
                  </a:schemeClr>
                </a:solidFill>
              </a:rPr>
              <a:t> </a:t>
            </a:r>
            <a:r>
              <a:rPr lang="ar-SA" sz="2800" b="1" dirty="0" smtClean="0">
                <a:solidFill>
                  <a:srgbClr val="0070C0"/>
                </a:solidFill>
              </a:rPr>
              <a:t>3</a:t>
            </a:r>
            <a:r>
              <a:rPr lang="ar-EG" sz="2800" b="1" dirty="0" smtClean="0">
                <a:solidFill>
                  <a:srgbClr val="0070C0"/>
                </a:solidFill>
              </a:rPr>
              <a:t>. تراكم الأخطار ... مثال ذلك البضائع المؤمن عليها علي سفينة واحدة ، وقد تكون السفية ذاتها مؤمنا عليها لدى نفس الشركة ، التأمين على جسم الطائرة وعلى طاقمها والمسئولية قبل الركاب وأمتعتهم والمسئوليات الأخرى .. كذلك قد يقع حادث لأكثر من طائرة فى مطار واحد أو لأكثر من سفينة فى ميناء واحد مؤمن لدى نفس الشركة وإلى غير ذلك من الظروف </a:t>
            </a:r>
            <a:r>
              <a:rPr lang="ar-EG" sz="2800" dirty="0" smtClean="0">
                <a:solidFill>
                  <a:srgbClr val="0070C0"/>
                </a:solidFill>
              </a:rPr>
              <a:t>. </a:t>
            </a:r>
            <a:endParaRPr lang="en-US" sz="2800" dirty="0" smtClean="0">
              <a:solidFill>
                <a:srgbClr val="0070C0"/>
              </a:solidFill>
            </a:endParaRPr>
          </a:p>
          <a:p>
            <a:pPr marL="0" indent="-274320" algn="r" rtl="1" eaLnBrk="1" fontAlgn="auto" hangingPunct="1">
              <a:spcAft>
                <a:spcPts val="0"/>
              </a:spcAft>
              <a:buFont typeface="Arial" pitchFamily="34" charset="0"/>
              <a:buNone/>
              <a:defRPr/>
            </a:pPr>
            <a:r>
              <a:rPr lang="ar-SA" sz="2800" b="1" dirty="0" smtClean="0"/>
              <a:t>   </a:t>
            </a:r>
            <a:r>
              <a:rPr lang="ar-EG" sz="2800" b="1" dirty="0" smtClean="0"/>
              <a:t>لهذه الأسباب وغيرها تقتضى الحكمة توزيع الخطر الواحد على أكثر من هيئة تأمين ، ويتم ذلك بعدة طرق منها : </a:t>
            </a:r>
            <a:endParaRPr lang="ar-SA" sz="2800" b="1" dirty="0"/>
          </a:p>
          <a:p>
            <a:pPr marL="0" indent="-274320" algn="r" rtl="1" eaLnBrk="1" fontAlgn="auto" hangingPunct="1">
              <a:spcAft>
                <a:spcPts val="0"/>
              </a:spcAft>
              <a:buFont typeface="Arial" pitchFamily="34" charset="0"/>
              <a:buNone/>
              <a:defRPr/>
            </a:pPr>
            <a:r>
              <a:rPr lang="ar-SA" sz="3000" b="1" dirty="0" smtClean="0">
                <a:solidFill>
                  <a:srgbClr val="FF0000"/>
                </a:solidFill>
              </a:rPr>
              <a:t>   </a:t>
            </a:r>
            <a:r>
              <a:rPr lang="ar-EG" sz="3000" b="1" dirty="0" smtClean="0">
                <a:solidFill>
                  <a:srgbClr val="FF0000"/>
                </a:solidFill>
              </a:rPr>
              <a:t>أولا :- الاشتراك فى التأمين : </a:t>
            </a:r>
            <a:endParaRPr lang="en-US" sz="3000" dirty="0" smtClean="0">
              <a:solidFill>
                <a:srgbClr val="FF0000"/>
              </a:solidFill>
            </a:endParaRPr>
          </a:p>
          <a:p>
            <a:pPr marL="0" indent="-274320" algn="r" rtl="1" eaLnBrk="1" fontAlgn="auto" hangingPunct="1">
              <a:spcAft>
                <a:spcPts val="0"/>
              </a:spcAft>
              <a:buFont typeface="Arial" pitchFamily="34" charset="0"/>
              <a:buNone/>
              <a:defRPr/>
            </a:pPr>
            <a:r>
              <a:rPr lang="ar-SA" sz="2800" b="1" dirty="0" smtClean="0"/>
              <a:t> </a:t>
            </a:r>
            <a:r>
              <a:rPr lang="ar-SA" sz="2800" b="1" dirty="0" smtClean="0">
                <a:solidFill>
                  <a:srgbClr val="009900"/>
                </a:solidFill>
              </a:rPr>
              <a:t>  </a:t>
            </a:r>
            <a:r>
              <a:rPr lang="ar-EG" sz="2800" b="1" dirty="0" smtClean="0">
                <a:solidFill>
                  <a:srgbClr val="009900"/>
                </a:solidFill>
              </a:rPr>
              <a:t>ويعنى ذلك اشتراك أكثر من شركة فى تغطية خطر معين ويكون المؤمن له على علم بذلك وتكون كل شركة مسئولة عن حصتها مباشرة قبل المؤمن له . </a:t>
            </a:r>
            <a:endParaRPr lang="en-US" sz="2800" b="1" dirty="0" smtClean="0">
              <a:solidFill>
                <a:srgbClr val="009900"/>
              </a:solidFill>
            </a:endParaRPr>
          </a:p>
          <a:p>
            <a:pPr marL="0" indent="-274320" algn="r" rtl="1" eaLnBrk="1" fontAlgn="auto" hangingPunct="1">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3089804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عنصر نائب للمحتوى 2"/>
          <p:cNvSpPr>
            <a:spLocks noGrp="1"/>
          </p:cNvSpPr>
          <p:nvPr>
            <p:ph idx="4294967295"/>
          </p:nvPr>
        </p:nvSpPr>
        <p:spPr>
          <a:xfrm>
            <a:off x="2257425" y="981075"/>
            <a:ext cx="6886575" cy="4464050"/>
          </a:xfrm>
        </p:spPr>
        <p:txBody>
          <a:bodyPr rtlCol="0">
            <a:normAutofit/>
          </a:bodyPr>
          <a:lstStyle/>
          <a:p>
            <a:pPr marL="0" indent="-274320" algn="ctr" rtl="1" eaLnBrk="1" fontAlgn="auto" hangingPunct="1">
              <a:spcAft>
                <a:spcPts val="0"/>
              </a:spcAft>
              <a:buFont typeface="Arial" charset="0"/>
              <a:buNone/>
              <a:defRPr/>
            </a:pPr>
            <a:r>
              <a:rPr lang="ar-SA" sz="3600" b="1" dirty="0" smtClean="0">
                <a:solidFill>
                  <a:srgbClr val="FF0000"/>
                </a:solidFill>
              </a:rPr>
              <a:t>    </a:t>
            </a:r>
            <a:r>
              <a:rPr lang="ar-EG" sz="3600" b="1" dirty="0" smtClean="0">
                <a:solidFill>
                  <a:srgbClr val="FF0000"/>
                </a:solidFill>
              </a:rPr>
              <a:t>ثانيا :  إعادة التامين </a:t>
            </a:r>
            <a:endParaRPr lang="en-US" sz="2800" dirty="0" smtClean="0">
              <a:solidFill>
                <a:srgbClr val="FF0000"/>
              </a:solidFill>
            </a:endParaRPr>
          </a:p>
          <a:p>
            <a:pPr marL="0" indent="-274320" algn="r" rtl="1" eaLnBrk="1" fontAlgn="auto" hangingPunct="1">
              <a:spcAft>
                <a:spcPts val="0"/>
              </a:spcAft>
              <a:buFont typeface="Arial" charset="0"/>
              <a:buNone/>
              <a:defRPr/>
            </a:pPr>
            <a:r>
              <a:rPr lang="ar-SA" b="1" dirty="0" smtClean="0"/>
              <a:t>    </a:t>
            </a:r>
            <a:r>
              <a:rPr lang="ar-EG" sz="2600" b="1" dirty="0" smtClean="0">
                <a:latin typeface="Arial" pitchFamily="34" charset="0"/>
                <a:cs typeface="Arial" pitchFamily="34" charset="0"/>
              </a:rPr>
              <a:t>وفى هذه الحالة تكون العلاقة بين المستأمن وبين شركة التأمين المباشر فقط ، ويظل المؤمن المباشر مسئولا مسئولية تامة عن مبلغ التأمين بأكمله أمام المستأمن (المؤمن له)، وتقوم شركة التأمين بإسناد جزء من الخطر إلى شركة أو عدة شركات أخرى مقابل التنازل عن جزء من قسط التأمين ، وتتحمل شركات إعادة التأمين مقابل ذلك نصيبها من الخسائر إن حدثت </a:t>
            </a:r>
            <a:r>
              <a:rPr lang="ar-EG" sz="2600" dirty="0" smtClean="0">
                <a:latin typeface="Arial" pitchFamily="34" charset="0"/>
                <a:cs typeface="Arial" pitchFamily="34" charset="0"/>
              </a:rPr>
              <a:t>. </a:t>
            </a:r>
            <a:r>
              <a:rPr lang="ar-EG" sz="2600" b="1" dirty="0" smtClean="0">
                <a:solidFill>
                  <a:srgbClr val="C00000"/>
                </a:solidFill>
                <a:latin typeface="Arial" pitchFamily="34" charset="0"/>
                <a:cs typeface="Arial" pitchFamily="34" charset="0"/>
              </a:rPr>
              <a:t>وتؤدى إعادة التأمين عدة وظائف رئيسية للمؤمن الأصلي ، أهمها : </a:t>
            </a:r>
            <a:endParaRPr lang="en-US" sz="2600" b="1" dirty="0" smtClean="0">
              <a:solidFill>
                <a:srgbClr val="C00000"/>
              </a:solidFill>
              <a:latin typeface="Arial" pitchFamily="34" charset="0"/>
              <a:cs typeface="Arial" pitchFamily="34" charset="0"/>
            </a:endParaRPr>
          </a:p>
          <a:p>
            <a:pPr marL="0" indent="-274320" algn="r" rtl="1" eaLnBrk="1" fontAlgn="auto" hangingPunct="1">
              <a:spcAft>
                <a:spcPts val="0"/>
              </a:spcAft>
              <a:defRPr/>
            </a:pPr>
            <a:endParaRPr lang="en-US" sz="2600" dirty="0" smtClean="0">
              <a:latin typeface="Arial" pitchFamily="34" charset="0"/>
              <a:cs typeface="Arial" pitchFamily="34" charset="0"/>
            </a:endParaRPr>
          </a:p>
        </p:txBody>
      </p:sp>
    </p:spTree>
    <p:extLst>
      <p:ext uri="{BB962C8B-B14F-4D97-AF65-F5344CB8AC3E}">
        <p14:creationId xmlns:p14="http://schemas.microsoft.com/office/powerpoint/2010/main" val="1822365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عنصر نائب للمحتوى 2"/>
          <p:cNvSpPr>
            <a:spLocks noGrp="1"/>
          </p:cNvSpPr>
          <p:nvPr>
            <p:ph idx="4294967295"/>
          </p:nvPr>
        </p:nvSpPr>
        <p:spPr>
          <a:xfrm>
            <a:off x="0" y="1341438"/>
            <a:ext cx="7343775" cy="4248150"/>
          </a:xfrm>
        </p:spPr>
        <p:txBody>
          <a:bodyPr/>
          <a:lstStyle/>
          <a:p>
            <a:pPr marL="0" indent="-273050" algn="r" rtl="1" eaLnBrk="1" hangingPunct="1">
              <a:buFont typeface="Arial" charset="0"/>
              <a:buChar char="•"/>
            </a:pPr>
            <a:r>
              <a:rPr lang="ar-EG" sz="2400" b="1" smtClean="0">
                <a:solidFill>
                  <a:srgbClr val="009900"/>
                </a:solidFill>
                <a:latin typeface="Arial" charset="0"/>
                <a:cs typeface="Arial" charset="0"/>
              </a:rPr>
              <a:t>زيادة القدرة الإستيعابية للمؤمن فى قبول أخطار أكبر من الأخطار التى يمكن أن يقبلها بدون إعادة تأمين . </a:t>
            </a:r>
            <a:endParaRPr lang="en-US" sz="2400" b="1" smtClean="0">
              <a:solidFill>
                <a:srgbClr val="009900"/>
              </a:solidFill>
              <a:latin typeface="Arial" charset="0"/>
              <a:cs typeface="Arial" charset="0"/>
            </a:endParaRPr>
          </a:p>
          <a:p>
            <a:pPr marL="0" indent="-273050" algn="r" rtl="1" eaLnBrk="1" hangingPunct="1">
              <a:buFont typeface="Arial" charset="0"/>
              <a:buChar char="•"/>
            </a:pPr>
            <a:r>
              <a:rPr lang="ar-EG" sz="2400" b="1" smtClean="0">
                <a:solidFill>
                  <a:srgbClr val="FF0066"/>
                </a:solidFill>
                <a:latin typeface="Arial" charset="0"/>
                <a:cs typeface="Arial" charset="0"/>
              </a:rPr>
              <a:t>تساعد عملية إعادة التأمين على استقرار معدل الخسارة ، حيث أنها تتفادى التقلبات الشاذة المفاجئة فى معدل الخسارة . </a:t>
            </a:r>
            <a:endParaRPr lang="en-US" sz="2400" b="1" smtClean="0">
              <a:solidFill>
                <a:srgbClr val="FF0066"/>
              </a:solidFill>
              <a:latin typeface="Arial" charset="0"/>
              <a:cs typeface="Arial" charset="0"/>
            </a:endParaRPr>
          </a:p>
          <a:p>
            <a:pPr marL="0" indent="-273050" algn="r" rtl="1" eaLnBrk="1" hangingPunct="1">
              <a:buFont typeface="Arial" charset="0"/>
              <a:buChar char="•"/>
            </a:pPr>
            <a:r>
              <a:rPr lang="ar-EG" sz="2400" b="1" smtClean="0">
                <a:solidFill>
                  <a:srgbClr val="7030A0"/>
                </a:solidFill>
                <a:latin typeface="Arial" charset="0"/>
                <a:cs typeface="Arial" charset="0"/>
              </a:rPr>
              <a:t>تبادل عمليات إعادة التأمين يتيح الفرصة لتطبيق قانون الأعداد الكبيرة وبالتالى يمكن تفادى الخسائر الكبيرة المختلفة مقابل خسارة مؤكسدة صغيرة متمثلة فى أقساط إعادة التأمين</a:t>
            </a:r>
            <a:r>
              <a:rPr lang="ar-SA" sz="2400" b="1" smtClean="0">
                <a:solidFill>
                  <a:srgbClr val="7030A0"/>
                </a:solidFill>
                <a:latin typeface="Arial" charset="0"/>
                <a:cs typeface="Arial" charset="0"/>
              </a:rPr>
              <a:t>.</a:t>
            </a:r>
            <a:endParaRPr lang="en-US" sz="2400" b="1" smtClean="0">
              <a:solidFill>
                <a:srgbClr val="7030A0"/>
              </a:solidFill>
              <a:latin typeface="Arial" charset="0"/>
              <a:cs typeface="Arial" charset="0"/>
            </a:endParaRPr>
          </a:p>
          <a:p>
            <a:pPr marL="0" indent="-273050" algn="r" rtl="1" eaLnBrk="1" hangingPunct="1">
              <a:buFont typeface="Arial" charset="0"/>
              <a:buChar char="•"/>
            </a:pPr>
            <a:endParaRPr lang="en-US" smtClean="0"/>
          </a:p>
        </p:txBody>
      </p:sp>
    </p:spTree>
    <p:extLst>
      <p:ext uri="{BB962C8B-B14F-4D97-AF65-F5344CB8AC3E}">
        <p14:creationId xmlns:p14="http://schemas.microsoft.com/office/powerpoint/2010/main" val="3414649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عنصر نائب للمحتوى 2"/>
          <p:cNvSpPr>
            <a:spLocks noGrp="1"/>
          </p:cNvSpPr>
          <p:nvPr>
            <p:ph idx="4294967295"/>
          </p:nvPr>
        </p:nvSpPr>
        <p:spPr>
          <a:xfrm>
            <a:off x="0" y="1196975"/>
            <a:ext cx="7345363" cy="4518025"/>
          </a:xfrm>
        </p:spPr>
        <p:txBody>
          <a:bodyPr rtlCol="1">
            <a:normAutofit fontScale="85000" lnSpcReduction="20000"/>
          </a:bodyPr>
          <a:lstStyle/>
          <a:p>
            <a:pPr marL="0" indent="-274320" algn="r" rtl="1" eaLnBrk="1" fontAlgn="auto" hangingPunct="1">
              <a:spcAft>
                <a:spcPts val="0"/>
              </a:spcAft>
              <a:buFont typeface="Arial" pitchFamily="34" charset="0"/>
              <a:buChar char="•"/>
              <a:defRPr/>
            </a:pPr>
            <a:r>
              <a:rPr lang="ar-EG" sz="2800" b="1" dirty="0" smtClean="0">
                <a:solidFill>
                  <a:srgbClr val="FF6600"/>
                </a:solidFill>
              </a:rPr>
              <a:t>عملية إعادة التأمين تساعد المؤمن على أن يحل مشكلة التباين بين قيم الأخطار المحتفظ بها دون أن يفقد أحد من عملائه . </a:t>
            </a:r>
            <a:endParaRPr lang="en-US" sz="2800" b="1" dirty="0" smtClean="0">
              <a:solidFill>
                <a:srgbClr val="FF6600"/>
              </a:solidFill>
            </a:endParaRPr>
          </a:p>
          <a:p>
            <a:pPr marL="0" indent="-274320" algn="r" rtl="1" eaLnBrk="1" fontAlgn="auto" hangingPunct="1">
              <a:spcAft>
                <a:spcPts val="0"/>
              </a:spcAft>
              <a:buFont typeface="Arial" pitchFamily="34" charset="0"/>
              <a:buChar char="•"/>
              <a:defRPr/>
            </a:pPr>
            <a:r>
              <a:rPr lang="ar-EG" sz="2800" b="1" dirty="0" smtClean="0">
                <a:solidFill>
                  <a:srgbClr val="A302B4"/>
                </a:solidFill>
              </a:rPr>
              <a:t>تؤدى عملية إعادة التأمين وظيفة تمويلية للشركة المسندة ، وذلك من حيث قلة مخصص الأخطار السارية المحتجز وحصولها على عمولة إعادة التأمين الصادر . </a:t>
            </a:r>
            <a:endParaRPr lang="en-US" sz="2800" b="1" dirty="0" smtClean="0">
              <a:solidFill>
                <a:srgbClr val="A302B4"/>
              </a:solidFill>
            </a:endParaRPr>
          </a:p>
          <a:p>
            <a:pPr marL="0" indent="-274320" algn="r" rtl="1" eaLnBrk="1" fontAlgn="auto" hangingPunct="1">
              <a:spcAft>
                <a:spcPts val="0"/>
              </a:spcAft>
              <a:buFont typeface="Arial" pitchFamily="34" charset="0"/>
              <a:buChar char="•"/>
              <a:defRPr/>
            </a:pPr>
            <a:r>
              <a:rPr lang="ar-EG" sz="2800" b="1" dirty="0" smtClean="0">
                <a:solidFill>
                  <a:srgbClr val="006600"/>
                </a:solidFill>
              </a:rPr>
              <a:t>يمكن عن طريق إعادة التأمين دراسة مجال الاستثمار والإنتاج فى منطقة جغرافية أو فى بلد معين، وذلك عن طريق التعرف نتائج عمليات إعادة التأمين في تلك المنطقة وخصائصها، ودراسة هذه النتائج قبل الدخول فى مجال الاستثمار أو الإنتاج فيها . </a:t>
            </a:r>
            <a:endParaRPr lang="en-US" sz="2800" b="1" dirty="0" smtClean="0">
              <a:solidFill>
                <a:srgbClr val="006600"/>
              </a:solidFill>
            </a:endParaRPr>
          </a:p>
        </p:txBody>
      </p:sp>
    </p:spTree>
    <p:extLst>
      <p:ext uri="{BB962C8B-B14F-4D97-AF65-F5344CB8AC3E}">
        <p14:creationId xmlns:p14="http://schemas.microsoft.com/office/powerpoint/2010/main" val="4104885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عنصر نائب للمحتوى 2"/>
          <p:cNvSpPr>
            <a:spLocks noGrp="1"/>
          </p:cNvSpPr>
          <p:nvPr>
            <p:ph idx="4294967295"/>
          </p:nvPr>
        </p:nvSpPr>
        <p:spPr>
          <a:xfrm>
            <a:off x="0" y="981075"/>
            <a:ext cx="7345363" cy="4751388"/>
          </a:xfrm>
        </p:spPr>
        <p:txBody>
          <a:bodyPr rtlCol="1">
            <a:normAutofit fontScale="77500" lnSpcReduction="20000"/>
          </a:bodyPr>
          <a:lstStyle/>
          <a:p>
            <a:pPr marL="0" indent="-274320" algn="ctr" rtl="1" eaLnBrk="1" fontAlgn="auto" hangingPunct="1">
              <a:spcAft>
                <a:spcPts val="0"/>
              </a:spcAft>
              <a:buFont typeface="Arial" pitchFamily="34" charset="0"/>
              <a:buNone/>
              <a:defRPr/>
            </a:pPr>
            <a:r>
              <a:rPr lang="ar-EG" sz="3100" b="1" dirty="0" smtClean="0">
                <a:solidFill>
                  <a:srgbClr val="FF0000"/>
                </a:solidFill>
              </a:rPr>
              <a:t>نشأة وتطور إعادة التأمين : </a:t>
            </a:r>
            <a:endParaRPr lang="en-US" sz="3100" dirty="0" smtClean="0">
              <a:solidFill>
                <a:srgbClr val="FF0000"/>
              </a:solidFill>
            </a:endParaRPr>
          </a:p>
          <a:p>
            <a:pPr marL="0" indent="-274320" algn="r" rtl="1" eaLnBrk="1" fontAlgn="auto" hangingPunct="1">
              <a:spcAft>
                <a:spcPts val="0"/>
              </a:spcAft>
              <a:buFont typeface="Arial" pitchFamily="34" charset="0"/>
              <a:buChar char="•"/>
              <a:defRPr/>
            </a:pPr>
            <a:r>
              <a:rPr lang="ar-EG" sz="2800" b="1" dirty="0" smtClean="0"/>
              <a:t>عرف التاريخ أول وثيقة إعادة تأمين عام 1370 حيث وجدت شركات التأمين المباشر فى إعادة التأمين طريقها للخلاص من الحد الزائد عن طاقتها فى قبول الأخطار غير أنها لم تتم طبقا لمبادئ وأسس فنية صحيحة . </a:t>
            </a:r>
            <a:endParaRPr lang="en-US" sz="2800" b="1" dirty="0" smtClean="0"/>
          </a:p>
          <a:p>
            <a:pPr marL="0" indent="-274320" algn="r" rtl="1" eaLnBrk="1" fontAlgn="auto" hangingPunct="1">
              <a:spcAft>
                <a:spcPts val="0"/>
              </a:spcAft>
              <a:buFont typeface="Arial" pitchFamily="34" charset="0"/>
              <a:buChar char="•"/>
              <a:defRPr/>
            </a:pPr>
            <a:r>
              <a:rPr lang="ar-EG" sz="2800" b="1" dirty="0" smtClean="0">
                <a:solidFill>
                  <a:srgbClr val="A302B4"/>
                </a:solidFill>
              </a:rPr>
              <a:t>ومع مطلع القرن التاسع عشر بدأت فكرة إعادة التأمين طريقها إلى الوضوح والاستقرار وأخذت شكل الخدمة الفنية المقدمة لمعاونة شركات التأمين المباشر على زيادة طاقتها الاستيعابية ودعم التوسع الاقتصادي، وأنحصر النشاط الرئيسي لتلك الشركات فى بادئ الأمر على تبادل إعادة التأمين فيما بينها فى نطاق الأسواق المحلية لتغطية الأخطار المحلية . </a:t>
            </a:r>
            <a:endParaRPr lang="en-US" sz="2800" b="1" dirty="0" smtClean="0">
              <a:solidFill>
                <a:srgbClr val="A302B4"/>
              </a:solidFill>
            </a:endParaRPr>
          </a:p>
          <a:p>
            <a:pPr marL="0" indent="-274320" algn="r" rtl="1" eaLnBrk="1" fontAlgn="auto" hangingPunct="1">
              <a:spcAft>
                <a:spcPts val="0"/>
              </a:spcAft>
              <a:buFontTx/>
              <a:buNone/>
              <a:defRPr/>
            </a:pPr>
            <a:endParaRPr lang="en-US" sz="2800" dirty="0" smtClean="0"/>
          </a:p>
        </p:txBody>
      </p:sp>
    </p:spTree>
    <p:extLst>
      <p:ext uri="{BB962C8B-B14F-4D97-AF65-F5344CB8AC3E}">
        <p14:creationId xmlns:p14="http://schemas.microsoft.com/office/powerpoint/2010/main" val="3699994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0</TotalTime>
  <Words>1744</Words>
  <Application>Microsoft Office PowerPoint</Application>
  <PresentationFormat>On-screen Show (4:3)</PresentationFormat>
  <Paragraphs>66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Walaa Albader</dc:creator>
  <cp:lastModifiedBy>dalia</cp:lastModifiedBy>
  <cp:revision>2</cp:revision>
  <dcterms:created xsi:type="dcterms:W3CDTF">2006-08-16T00:00:00Z</dcterms:created>
  <dcterms:modified xsi:type="dcterms:W3CDTF">2023-11-01T06:02:36Z</dcterms:modified>
</cp:coreProperties>
</file>