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75" r:id="rId6"/>
    <p:sldId id="262" r:id="rId7"/>
    <p:sldId id="276" r:id="rId8"/>
    <p:sldId id="277" r:id="rId9"/>
    <p:sldId id="278" r:id="rId10"/>
    <p:sldId id="279" r:id="rId11"/>
    <p:sldId id="267" r:id="rId12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70A"/>
    <a:srgbClr val="0000CC"/>
    <a:srgbClr val="6699FF"/>
    <a:srgbClr val="000099"/>
    <a:srgbClr val="66FFFF"/>
    <a:srgbClr val="000066"/>
    <a:srgbClr val="FF4B4B"/>
    <a:srgbClr val="FF3300"/>
    <a:srgbClr val="99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10" autoAdjust="0"/>
    <p:restoredTop sz="94563" autoAdjust="0"/>
  </p:normalViewPr>
  <p:slideViewPr>
    <p:cSldViewPr>
      <p:cViewPr varScale="1">
        <p:scale>
          <a:sx n="86" d="100"/>
          <a:sy n="86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20532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3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l">
              <a:defRPr sz="1300"/>
            </a:lvl1pPr>
          </a:lstStyle>
          <a:p>
            <a:fld id="{AA13FB11-F6DA-4050-9CF2-8B5F94442072}" type="datetimeFigureOut">
              <a:rPr lang="ar-IQ" smtClean="0"/>
              <a:t>28/06/1444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7" tIns="47457" rIns="94917" bIns="47457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4917" tIns="47457" rIns="94917" bIns="47457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20532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3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l">
              <a:defRPr sz="1300"/>
            </a:lvl1pPr>
          </a:lstStyle>
          <a:p>
            <a:fld id="{D8590C8D-BAC6-44E3-AF32-5B36B9BBD7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9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90C8D-BAC6-44E3-AF32-5B36B9BBD7A3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27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9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0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30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0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44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3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5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1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851648" cy="23762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عنوان المحاضرة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العاشرة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r>
              <a:rPr lang="ar-IQ" sz="5400" b="1" dirty="0" smtClean="0">
                <a:solidFill>
                  <a:srgbClr val="90170A"/>
                </a:solidFill>
              </a:rPr>
              <a:t>نموذج سلوك المستهلك</a:t>
            </a:r>
            <a:endParaRPr lang="ar-IQ" sz="5400" b="1" dirty="0">
              <a:ln>
                <a:solidFill>
                  <a:srgbClr val="00FFCC"/>
                </a:solidFill>
              </a:ln>
              <a:solidFill>
                <a:srgbClr val="90170A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0628" y="4797152"/>
            <a:ext cx="7854696" cy="14401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rgbClr val="7030A0"/>
                </a:solidFill>
              </a:rPr>
              <a:t>إعداد</a:t>
            </a:r>
          </a:p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chemeClr val="accent3">
                    <a:lumMod val="50000"/>
                  </a:schemeClr>
                </a:solidFill>
              </a:rPr>
              <a:t>م.م. مريم فخر الدين محمود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755576" y="0"/>
            <a:ext cx="7851648" cy="150304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جامعة بغداد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كلية الادارة والاقتصاد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قسم الإدارة العامة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8" y="44624"/>
            <a:ext cx="1512000" cy="15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96832"/>
            <a:ext cx="1440000" cy="1459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66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/>
            </a:r>
            <a:br>
              <a:rPr lang="ar-IQ" dirty="0"/>
            </a:br>
            <a:r>
              <a:rPr lang="ar-IQ" b="1" dirty="0">
                <a:solidFill>
                  <a:schemeClr val="accent2"/>
                </a:solidFill>
              </a:rPr>
              <a:t>الادراك : </a:t>
            </a:r>
            <a:r>
              <a:rPr lang="ar-IQ" dirty="0">
                <a:solidFill>
                  <a:schemeClr val="tx1"/>
                </a:solidFill>
              </a:rPr>
              <a:t>هو العملية التي يقوم بها الفرد في أختيار وتنظيم وتفسير مدخلاته عن المعلومات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لتحديد الصورة الشاملة لعالمه المحيط به ومعنى ذلك أن الفرد يتأثر ويتفاعل مع البيئة المحيطة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به من خلال ما يمتلكه من الحواس الخمسة لكي نحدد فيما بعد الموقف الذي يتمثل بالحالة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الشعورية أو السلوكية .</a:t>
            </a: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dirty="0">
                <a:solidFill>
                  <a:schemeClr val="accent2"/>
                </a:solidFill>
              </a:rPr>
              <a:t>التعلم : </a:t>
            </a:r>
            <a:r>
              <a:rPr lang="ar-IQ" dirty="0">
                <a:solidFill>
                  <a:schemeClr val="tx1"/>
                </a:solidFill>
              </a:rPr>
              <a:t>هي التغيرات الحاصلة في سلوك الفرد والناجمة من خلال تراكم الخبرات السابقة لديه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أي أن الفرد يتعامل مع البيئة التسويقية خلال فترة حياته اليومية ويكتسب من كل حالة خبرة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معينة وبالتالي فأن تراكم هذه الخبرات تكسبه معرفة أو تعلم كي يحدد مواقفه الجديدة مستقبلا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على أساس الخبرة التي أكتسبها أو تعلمها </a:t>
            </a:r>
            <a:r>
              <a:rPr lang="ar-IQ" dirty="0"/>
              <a:t>.</a:t>
            </a:r>
            <a:br>
              <a:rPr lang="ar-IQ" dirty="0"/>
            </a:br>
            <a:r>
              <a:rPr lang="ar-IQ" b="1" dirty="0">
                <a:solidFill>
                  <a:schemeClr val="accent2"/>
                </a:solidFill>
              </a:rPr>
              <a:t>المعتقدات والأتجاهات : </a:t>
            </a:r>
            <a:r>
              <a:rPr lang="ar-IQ" dirty="0">
                <a:solidFill>
                  <a:schemeClr val="tx1"/>
                </a:solidFill>
              </a:rPr>
              <a:t>المعتقد هو توصيف لفكرة يحملها فرد عن شيء ما أما الموقف فهو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التقييم الثابت لدى الفرد والذي قد يكون أيجابيا أو سلبيا </a:t>
            </a:r>
            <a:r>
              <a:rPr lang="ar-IQ" dirty="0" smtClean="0">
                <a:solidFill>
                  <a:schemeClr val="tx1"/>
                </a:solidFill>
              </a:rPr>
              <a:t>نحو </a:t>
            </a:r>
            <a:r>
              <a:rPr lang="ar-IQ" dirty="0">
                <a:solidFill>
                  <a:schemeClr val="tx1"/>
                </a:solidFill>
              </a:rPr>
              <a:t>فعل أو فكرة أو أي شيء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2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229600" cy="1800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r-IQ" sz="6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شكراً لحسن استماعكم واصغائكم</a:t>
            </a:r>
            <a: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endParaRPr lang="ar-IQ" sz="4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63500">
                  <a:srgbClr val="99FF66"/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08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ar-IQ" sz="4400" b="1" dirty="0"/>
              <a:t>اهداف المحاضرة </a:t>
            </a:r>
            <a:r>
              <a:rPr lang="ar-IQ" dirty="0"/>
              <a:t>:</a:t>
            </a:r>
            <a:endParaRPr lang="ar-IQ" sz="4400" b="1" dirty="0">
              <a:ln>
                <a:solidFill>
                  <a:srgbClr val="66FFFF"/>
                </a:solidFill>
              </a:ln>
              <a:solidFill>
                <a:srgbClr val="000099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2403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SzPct val="100000"/>
              <a:buNone/>
            </a:pPr>
            <a:r>
              <a:rPr lang="ar-IQ" sz="33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يتعرف الطالب على :</a:t>
            </a:r>
            <a:endParaRPr lang="ar-IQ" sz="33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chemeClr val="accent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1.نموذج سلوك المستهلك .</a:t>
            </a:r>
            <a:endParaRPr lang="ar-IQ" sz="2600" b="1" dirty="0" smtClean="0">
              <a:solidFill>
                <a:schemeClr val="accent4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r>
              <a:rPr lang="ar-IQ" sz="2800" b="1" dirty="0" smtClean="0">
                <a:solidFill>
                  <a:schemeClr val="accent4"/>
                </a:solidFill>
                <a:latin typeface="Arial" panose="020B0604020202020204" pitchFamily="34" charset="0"/>
              </a:rPr>
              <a:t>2-الخصائص </a:t>
            </a:r>
            <a:r>
              <a:rPr lang="ar-IQ" sz="2800" b="1" dirty="0">
                <a:solidFill>
                  <a:schemeClr val="accent4"/>
                </a:solidFill>
                <a:latin typeface="Arial" panose="020B0604020202020204" pitchFamily="34" charset="0"/>
              </a:rPr>
              <a:t>المؤثرة في سلوك المستهلك </a:t>
            </a:r>
            <a:r>
              <a:rPr lang="ar-IQ" sz="2800" b="1" dirty="0" smtClean="0">
                <a:solidFill>
                  <a:schemeClr val="accent4"/>
                </a:solidFill>
                <a:latin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r>
              <a:rPr lang="ar-IQ" sz="2800" b="1" smtClean="0">
                <a:solidFill>
                  <a:schemeClr val="accent4"/>
                </a:solidFill>
                <a:latin typeface="Arial" panose="020B0604020202020204" pitchFamily="34" charset="0"/>
              </a:rPr>
              <a:t>3-خطوات عملية الشراء .</a:t>
            </a:r>
            <a:endParaRPr lang="ar-IQ" sz="2800" b="1" dirty="0">
              <a:solidFill>
                <a:schemeClr val="accent4"/>
              </a:solidFill>
              <a:latin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endParaRPr lang="ar-IQ" sz="2600" b="1" dirty="0" smtClean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0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609329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ar-IQ" sz="2400" b="1" u="sng" dirty="0" smtClean="0">
                <a:solidFill>
                  <a:schemeClr val="tx1"/>
                </a:solidFill>
              </a:rPr>
              <a:t>نموذج </a:t>
            </a:r>
            <a:r>
              <a:rPr lang="ar-IQ" sz="2400" b="1" u="sng" dirty="0">
                <a:solidFill>
                  <a:schemeClr val="tx1"/>
                </a:solidFill>
              </a:rPr>
              <a:t>سلوك المستهلك : </a:t>
            </a:r>
            <a:r>
              <a:rPr lang="ar-IQ" sz="2400" dirty="0">
                <a:solidFill>
                  <a:schemeClr val="tx1"/>
                </a:solidFill>
              </a:rPr>
              <a:t>هي العمليات المتعلقة بالقرار والفعل المتحقق من قبل الأفراد لشراء أو </a:t>
            </a:r>
            <a:r>
              <a:rPr lang="ar-IQ" sz="2400" dirty="0" smtClean="0">
                <a:solidFill>
                  <a:schemeClr val="tx1"/>
                </a:solidFill>
              </a:rPr>
              <a:t>أستخدام </a:t>
            </a:r>
            <a:r>
              <a:rPr lang="ar-IQ" sz="2400" dirty="0">
                <a:solidFill>
                  <a:schemeClr val="tx1"/>
                </a:solidFill>
              </a:rPr>
              <a:t>المنتجات </a:t>
            </a:r>
            <a:r>
              <a:rPr lang="ar-IQ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ar-IQ" sz="2400" dirty="0">
                <a:solidFill>
                  <a:schemeClr val="tx1"/>
                </a:solidFill>
              </a:rPr>
              <a:t/>
            </a:r>
            <a:br>
              <a:rPr lang="ar-IQ" sz="2400" dirty="0">
                <a:solidFill>
                  <a:schemeClr val="tx1"/>
                </a:solidFill>
              </a:rPr>
            </a:br>
            <a:r>
              <a:rPr lang="ar-IQ" sz="2400" b="1" u="sng" dirty="0">
                <a:solidFill>
                  <a:schemeClr val="tx1"/>
                </a:solidFill>
              </a:rPr>
              <a:t>أسباب دراسة سلوك المستهلك من قبل منظمات الأعمال </a:t>
            </a:r>
            <a:r>
              <a:rPr lang="ar-IQ" sz="2400" b="1" u="sng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ar-IQ" sz="2400" dirty="0">
                <a:solidFill>
                  <a:schemeClr val="tx1"/>
                </a:solidFill>
              </a:rPr>
              <a:t/>
            </a:r>
            <a:br>
              <a:rPr lang="ar-IQ" sz="2400" dirty="0">
                <a:solidFill>
                  <a:schemeClr val="tx1"/>
                </a:solidFill>
              </a:rPr>
            </a:br>
            <a:r>
              <a:rPr lang="ar-IQ" sz="2400" dirty="0" smtClean="0">
                <a:solidFill>
                  <a:schemeClr val="tx1"/>
                </a:solidFill>
              </a:rPr>
              <a:t>1- </a:t>
            </a:r>
            <a:r>
              <a:rPr lang="ar-IQ" dirty="0" smtClean="0">
                <a:solidFill>
                  <a:schemeClr val="tx1"/>
                </a:solidFill>
              </a:rPr>
              <a:t>معرفة </a:t>
            </a:r>
            <a:r>
              <a:rPr lang="ar-IQ" dirty="0">
                <a:solidFill>
                  <a:schemeClr val="tx1"/>
                </a:solidFill>
              </a:rPr>
              <a:t>المنظمة لردود أفعال المشتري يحقق لها الفائدة بأتجاه تعزيز </a:t>
            </a:r>
            <a:r>
              <a:rPr lang="ar-IQ" dirty="0" smtClean="0">
                <a:solidFill>
                  <a:schemeClr val="tx1"/>
                </a:solidFill>
              </a:rPr>
              <a:t>نجاحات أستراتجيتها التسويقية </a:t>
            </a:r>
            <a:r>
              <a:rPr lang="ar-IQ" dirty="0">
                <a:solidFill>
                  <a:schemeClr val="tx1"/>
                </a:solidFill>
              </a:rPr>
              <a:t>أو أجراء التعديلات المناسبة عليها وبما يمكنها من تحقيق رضا أفضل للمستهلك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2- تصب </a:t>
            </a:r>
            <a:r>
              <a:rPr lang="ar-IQ" dirty="0">
                <a:solidFill>
                  <a:schemeClr val="tx1"/>
                </a:solidFill>
              </a:rPr>
              <a:t>في أنجاح عناصر المزيج التسويقي المعتمدة في تنفيذ النشاط التسويقي لكونها ستتوافق </a:t>
            </a:r>
            <a:r>
              <a:rPr lang="ar-IQ" dirty="0" smtClean="0">
                <a:solidFill>
                  <a:schemeClr val="tx1"/>
                </a:solidFill>
              </a:rPr>
              <a:t>مع </a:t>
            </a:r>
            <a:r>
              <a:rPr lang="ar-IQ" dirty="0">
                <a:solidFill>
                  <a:schemeClr val="tx1"/>
                </a:solidFill>
              </a:rPr>
              <a:t>أستجابة المستهلك وتعامله مع المنظمة المعنية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3- معرفة </a:t>
            </a:r>
            <a:r>
              <a:rPr lang="ar-IQ" dirty="0">
                <a:solidFill>
                  <a:schemeClr val="tx1"/>
                </a:solidFill>
              </a:rPr>
              <a:t>المنظمة بشكل دقيق للعوامل المؤثرة في سلوك المستهلك والأكثر تأثيرا في قراراته </a:t>
            </a:r>
            <a:r>
              <a:rPr lang="ar-IQ" dirty="0" smtClean="0">
                <a:solidFill>
                  <a:schemeClr val="tx1"/>
                </a:solidFill>
              </a:rPr>
              <a:t>الشرائية 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sz="2400" b="1" dirty="0">
                <a:solidFill>
                  <a:schemeClr val="tx2"/>
                </a:solidFill>
              </a:rPr>
              <a:t>الصندوق الأسود : </a:t>
            </a:r>
            <a:r>
              <a:rPr lang="ar-IQ" dirty="0">
                <a:solidFill>
                  <a:schemeClr val="tx1"/>
                </a:solidFill>
              </a:rPr>
              <a:t>لكي تنجح المنظمة في خطتها التسويقية عليها أن تتعرف بشكل أكثر </a:t>
            </a:r>
            <a:r>
              <a:rPr lang="ar-IQ" dirty="0" smtClean="0">
                <a:solidFill>
                  <a:schemeClr val="tx1"/>
                </a:solidFill>
              </a:rPr>
              <a:t>دقــة على </a:t>
            </a:r>
            <a:r>
              <a:rPr lang="ar-IQ" dirty="0">
                <a:solidFill>
                  <a:schemeClr val="tx1"/>
                </a:solidFill>
              </a:rPr>
              <a:t>المستهلك والذي يشبه مجازا بالصندوق الأسود اذ لا زالت ادارات التسويق لا تعرف عن </a:t>
            </a:r>
            <a:r>
              <a:rPr lang="ar-IQ" dirty="0" smtClean="0">
                <a:solidFill>
                  <a:schemeClr val="tx1"/>
                </a:solidFill>
              </a:rPr>
              <a:t>ســــــــــلوك المستهلك </a:t>
            </a:r>
            <a:r>
              <a:rPr lang="ar-IQ" dirty="0">
                <a:solidFill>
                  <a:schemeClr val="tx1"/>
                </a:solidFill>
              </a:rPr>
              <a:t>وما في داخله الا ما هو القليل رغم التقدم العلمي في مجال العلوم </a:t>
            </a:r>
            <a:r>
              <a:rPr lang="ar-IQ" dirty="0" smtClean="0">
                <a:solidFill>
                  <a:schemeClr val="tx1"/>
                </a:solidFill>
              </a:rPr>
              <a:t>الطبيعية والأجتماعية </a:t>
            </a:r>
            <a:r>
              <a:rPr lang="ar-IQ" dirty="0">
                <a:solidFill>
                  <a:schemeClr val="tx1"/>
                </a:solidFill>
              </a:rPr>
              <a:t>وعليه فأن التشبيه هنا يوضح بأن ما في داخل الأنسان غير معروف وما ينتج من </a:t>
            </a:r>
            <a:r>
              <a:rPr lang="ar-IQ" dirty="0" smtClean="0">
                <a:solidFill>
                  <a:schemeClr val="tx1"/>
                </a:solidFill>
              </a:rPr>
              <a:t>سلوك </a:t>
            </a:r>
            <a:r>
              <a:rPr lang="ar-IQ" dirty="0">
                <a:solidFill>
                  <a:schemeClr val="tx1"/>
                </a:solidFill>
              </a:rPr>
              <a:t>شرائي قد لا يتكرر بأستمرار لأنه ينتج من تأثير لعدة عوامل مختلفة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r>
              <a:rPr lang="ar-IQ" dirty="0"/>
              <a:t/>
            </a:r>
            <a:br>
              <a:rPr lang="ar-IQ" dirty="0"/>
            </a:br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/>
            </a:r>
            <a:br>
              <a:rPr lang="ar-IQ" sz="2400" dirty="0">
                <a:solidFill>
                  <a:schemeClr val="tx1"/>
                </a:solidFill>
              </a:rPr>
            </a:br>
            <a:endParaRPr lang="ar-IQ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9256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2400" b="1" dirty="0">
                <a:solidFill>
                  <a:schemeClr val="accent4"/>
                </a:solidFill>
                <a:latin typeface="Arial" panose="020B0604020202020204" pitchFamily="34" charset="0"/>
              </a:rPr>
              <a:t>الخصائص المؤثرة في سلوك المستهلك :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24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أولا : العوامل الثقافية : 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b="1" dirty="0">
                <a:solidFill>
                  <a:schemeClr val="accent4"/>
                </a:solidFill>
                <a:latin typeface="Arial" panose="020B0604020202020204" pitchFamily="34" charset="0"/>
              </a:rPr>
              <a:t>الثقافة :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هي تلك القييم والمعتقدات والتفضيلات التي تحقق لدى الفرد ميل ومساعدة </a:t>
            </a:r>
            <a:r>
              <a:rPr lang="ar-IQ" dirty="0" smtClean="0">
                <a:solidFill>
                  <a:srgbClr val="000000"/>
                </a:solidFill>
                <a:latin typeface="Arial" panose="020B0604020202020204" pitchFamily="34" charset="0"/>
              </a:rPr>
              <a:t>لانجاز العمل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الذي يريده ومناقلة ذلك من جيل الى اخر 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b="1" dirty="0">
                <a:solidFill>
                  <a:schemeClr val="accent4"/>
                </a:solidFill>
                <a:latin typeface="Arial" panose="020B0604020202020204" pitchFamily="34" charset="0"/>
              </a:rPr>
              <a:t>الثقافة الفرعية </a:t>
            </a:r>
            <a:r>
              <a:rPr lang="ar-IQ" b="1" dirty="0" smtClean="0">
                <a:solidFill>
                  <a:schemeClr val="accent4"/>
                </a:solidFill>
                <a:latin typeface="Arial" panose="020B0604020202020204" pitchFamily="34" charset="0"/>
              </a:rPr>
              <a:t>( </a:t>
            </a:r>
            <a:r>
              <a:rPr lang="ar-IQ" b="1" dirty="0">
                <a:solidFill>
                  <a:schemeClr val="accent4"/>
                </a:solidFill>
                <a:latin typeface="Arial" panose="020B0604020202020204" pitchFamily="34" charset="0"/>
              </a:rPr>
              <a:t>الخاصة </a:t>
            </a:r>
            <a:r>
              <a:rPr lang="ar-IQ" b="1" dirty="0" smtClean="0">
                <a:solidFill>
                  <a:schemeClr val="accent4"/>
                </a:solidFill>
                <a:latin typeface="Arial" panose="020B0604020202020204" pitchFamily="34" charset="0"/>
              </a:rPr>
              <a:t>) </a:t>
            </a:r>
            <a:r>
              <a:rPr lang="ar-IQ" b="1" dirty="0">
                <a:solidFill>
                  <a:schemeClr val="accent4"/>
                </a:solidFill>
                <a:latin typeface="Arial" panose="020B0604020202020204" pitchFamily="34" charset="0"/>
              </a:rPr>
              <a:t>: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ويقصد بها الثقافة المشتقة من ثقافة أعم أو أكبر منها والتي بدورها </a:t>
            </a:r>
            <a:r>
              <a:rPr lang="ar-IQ" dirty="0" smtClean="0">
                <a:solidFill>
                  <a:srgbClr val="000000"/>
                </a:solidFill>
                <a:latin typeface="Arial" panose="020B0604020202020204" pitchFamily="34" charset="0"/>
              </a:rPr>
              <a:t>تتفرع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الى ثقافات أصغر وهذه الخصوصية في الثقافة الفرعية تعطي سمات التماثل والتطابق </a:t>
            </a:r>
            <a:r>
              <a:rPr lang="ar-IQ" dirty="0" smtClean="0">
                <a:solidFill>
                  <a:srgbClr val="000000"/>
                </a:solidFill>
                <a:latin typeface="Arial" panose="020B0604020202020204" pitchFamily="34" charset="0"/>
              </a:rPr>
              <a:t>الشخصي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والاجتماعي لاعضائها </a:t>
            </a:r>
            <a:r>
              <a:rPr lang="ar-IQ" dirty="0" smtClean="0">
                <a:solidFill>
                  <a:srgbClr val="000000"/>
                </a:solidFill>
                <a:latin typeface="Arial" panose="020B0604020202020204" pitchFamily="34" charset="0"/>
              </a:rPr>
              <a:t>الطبقة (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الشريحة )</a:t>
            </a:r>
            <a:r>
              <a:rPr lang="ar-IQ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الاجتماعية : هي التجانس النسبي للأقسام أو الأجزاء في المجتمع والمرتبة </a:t>
            </a:r>
            <a:r>
              <a:rPr lang="ar-IQ" dirty="0" smtClean="0">
                <a:solidFill>
                  <a:srgbClr val="000000"/>
                </a:solidFill>
                <a:latin typeface="Arial" panose="020B0604020202020204" pitchFamily="34" charset="0"/>
              </a:rPr>
              <a:t>بشكل </a:t>
            </a:r>
            <a:r>
              <a:rPr lang="ar-IQ" dirty="0">
                <a:solidFill>
                  <a:srgbClr val="000000"/>
                </a:solidFill>
                <a:latin typeface="Arial" panose="020B0604020202020204" pitchFamily="34" charset="0"/>
              </a:rPr>
              <a:t>هرمي ويشترك أعضائها بقيم وأهتمامات مشتركة وبسلوك </a:t>
            </a:r>
            <a:r>
              <a:rPr lang="ar-IQ" dirty="0" smtClean="0">
                <a:solidFill>
                  <a:srgbClr val="000000"/>
                </a:solidFill>
                <a:latin typeface="Arial" panose="020B0604020202020204" pitchFamily="34" charset="0"/>
              </a:rPr>
              <a:t>متشابه</a:t>
            </a:r>
            <a:r>
              <a:rPr lang="ar-IQ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ar-IQ" sz="1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751344"/>
            <a:ext cx="7200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000" b="1" dirty="0">
                <a:solidFill>
                  <a:schemeClr val="accent4"/>
                </a:solidFill>
                <a:latin typeface="Arial" panose="020B0604020202020204" pitchFamily="34" charset="0"/>
              </a:rPr>
              <a:t>ثانيا : العوامل الاجتماعية </a:t>
            </a:r>
            <a:r>
              <a:rPr lang="ar-IQ" sz="2000" b="1" dirty="0" smtClean="0">
                <a:solidFill>
                  <a:schemeClr val="accent4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IQ" sz="2000" b="1" dirty="0">
                <a:solidFill>
                  <a:schemeClr val="accent4"/>
                </a:solidFill>
                <a:latin typeface="Arial" panose="020B0604020202020204" pitchFamily="34" charset="0"/>
              </a:rPr>
              <a:t>الجماعات المرجعية :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يقصد بها تلك الجماعات التي تمتلك تأثير مباشر أو غير مباشر على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أتجاهات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الأفراد أو سلوكهم فالجماعات التي يكون لها تأثير مباشر على الأفراد يمكن تسميتهم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بالجماعات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العضوية والتي ينتمي اليها الفرد بقوة ويكون أكثر قربا لها وكما هو مثلا الأسرة ,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الأصدقاء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, جماعات العمل , الجيران أما التأثير غير المباشر على الأفراد فيمكن تسميتهم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بالجماعات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الطموحة وهذه المجاميع لا ينتمي اليها الافراد الا انها ذات تأثير معين على سلوك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الأفراد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وبخاصة لمن هم في مرحلة المراهقة أو الشباب عندما يكون هناك تأثير في شخصية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رياضية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, غنائية ,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فنية.                                </a:t>
            </a:r>
          </a:p>
          <a:p>
            <a:pPr algn="just"/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IQ" sz="2000" b="1" dirty="0">
                <a:solidFill>
                  <a:schemeClr val="accent4"/>
                </a:solidFill>
                <a:latin typeface="Arial" panose="020B0604020202020204" pitchFamily="34" charset="0"/>
              </a:rPr>
              <a:t>العائلة :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هي التكوين الطبيعي للمجتمع وحجر الزاوية في بناءه وبالتالي يمكن القول بأن الفرد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يمر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في مرحلتين في حياته العائلية وهما عندما يكون وليدا وطفلا في عائلته وليستمد </a:t>
            </a:r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منها .                                                                                    </a:t>
            </a:r>
          </a:p>
          <a:p>
            <a:pPr algn="just"/>
            <a:r>
              <a:rPr lang="ar-IQ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71667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2344088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b="1" dirty="0" smtClean="0">
                <a:solidFill>
                  <a:schemeClr val="accent4"/>
                </a:solidFill>
                <a:latin typeface="Arial" panose="020B0604020202020204" pitchFamily="34" charset="0"/>
              </a:rPr>
              <a:t>الأدوار </a:t>
            </a:r>
            <a:r>
              <a:rPr lang="ar-IQ" sz="2400" b="1" dirty="0">
                <a:solidFill>
                  <a:schemeClr val="accent4"/>
                </a:solidFill>
                <a:latin typeface="Arial" panose="020B0604020202020204" pitchFamily="34" charset="0"/>
              </a:rPr>
              <a:t>والمكانة :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يشترك الفرد وخلال فترة حياته بالعديد من الجماعات فقد يكون عضوا في </a:t>
            </a: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أسرة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أو أندية أو منظمات وبالتالي فأن موقع هذا الفرد يتحدد بالدور والمكانة التي يمثلها في هذه </a:t>
            </a: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المجموعات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والدور يتضمن الأنشطة التي يتوقع أعضاء المجموعة من الفرد أن يقوم بها وما </a:t>
            </a: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يعتقده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ذاته من امكانية خاصة لأن يلعب هذا الدور ضمن المجموعة ومثال على ذلك أن مدير </a:t>
            </a: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المبيعات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في الشركة يلعب دورا ويحتل مكانة أكبر مما هو عليه بالنسبة </a:t>
            </a: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للبائع . </a:t>
            </a:r>
            <a:r>
              <a:rPr lang="ar-IQ" sz="13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13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7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400" b="1" dirty="0">
                <a:solidFill>
                  <a:schemeClr val="accent4"/>
                </a:solidFill>
              </a:rPr>
              <a:t>ثالثا : العوامل الشخصية :</a:t>
            </a:r>
            <a:r>
              <a:rPr lang="ar-IQ" dirty="0"/>
              <a:t/>
            </a:r>
            <a:br>
              <a:rPr lang="ar-IQ" dirty="0"/>
            </a:br>
            <a:r>
              <a:rPr lang="ar-IQ" b="1" dirty="0">
                <a:solidFill>
                  <a:schemeClr val="accent3"/>
                </a:solidFill>
              </a:rPr>
              <a:t>العمر ودور الحياة : </a:t>
            </a:r>
            <a:r>
              <a:rPr lang="ar-IQ" dirty="0">
                <a:solidFill>
                  <a:schemeClr val="tx1"/>
                </a:solidFill>
              </a:rPr>
              <a:t>يشتري الفرد خلال حياته العديد من السلع والخدمات والتي تختلف تبعا الى </a:t>
            </a:r>
            <a:r>
              <a:rPr lang="ar-IQ" dirty="0" smtClean="0">
                <a:solidFill>
                  <a:schemeClr val="tx1"/>
                </a:solidFill>
              </a:rPr>
              <a:t>المرحلة </a:t>
            </a:r>
            <a:r>
              <a:rPr lang="ar-IQ" dirty="0">
                <a:solidFill>
                  <a:schemeClr val="tx1"/>
                </a:solidFill>
              </a:rPr>
              <a:t>العمرية التي يعيشها وما يعتقده مناسبا له وعلى المسوق أن يتعامل مع كل فئة عمرية </a:t>
            </a:r>
            <a:r>
              <a:rPr lang="ar-IQ" dirty="0" smtClean="0">
                <a:solidFill>
                  <a:schemeClr val="tx1"/>
                </a:solidFill>
              </a:rPr>
              <a:t>بأسلوب </a:t>
            </a:r>
            <a:r>
              <a:rPr lang="ar-IQ" dirty="0">
                <a:solidFill>
                  <a:schemeClr val="tx1"/>
                </a:solidFill>
              </a:rPr>
              <a:t>يختلف عن الفئة الأخرى كما هو مثلا سوق ملابس ولعب الأطفال , المراهقين , </a:t>
            </a:r>
            <a:r>
              <a:rPr lang="ar-IQ" dirty="0" smtClean="0">
                <a:solidFill>
                  <a:schemeClr val="tx1"/>
                </a:solidFill>
              </a:rPr>
              <a:t>الشباب .</a:t>
            </a:r>
          </a:p>
          <a:p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dirty="0">
                <a:solidFill>
                  <a:schemeClr val="accent3"/>
                </a:solidFill>
              </a:rPr>
              <a:t>الحالة الأقتصادية : </a:t>
            </a:r>
            <a:r>
              <a:rPr lang="ar-IQ" dirty="0">
                <a:solidFill>
                  <a:schemeClr val="tx1"/>
                </a:solidFill>
              </a:rPr>
              <a:t>تعتبر الحالة الأقتصادية للأفراد في المنطقة أو سوق المستهلك عامل حاسم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في تحديد القوة الشرائية للفرد أذ أن الفرد وبما يمتلكه من نقود يستطيع أشباع حاجاته الأساسية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والأنتقال الى الحاجات الأقل أهمية بالنسبة له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7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4824"/>
            <a:ext cx="7543801" cy="4024270"/>
          </a:xfrm>
        </p:spPr>
        <p:txBody>
          <a:bodyPr/>
          <a:lstStyle/>
          <a:p>
            <a:r>
              <a:rPr lang="ar-IQ" b="1" dirty="0">
                <a:solidFill>
                  <a:schemeClr val="accent3"/>
                </a:solidFill>
              </a:rPr>
              <a:t>نمط الحياة : </a:t>
            </a:r>
            <a:r>
              <a:rPr lang="ar-IQ" dirty="0">
                <a:solidFill>
                  <a:schemeClr val="tx1"/>
                </a:solidFill>
              </a:rPr>
              <a:t>الأفراد يمكن أن يشتركوا في ذات الثقافة والطبقة الأجتماعية والوظيفية </a:t>
            </a:r>
            <a:r>
              <a:rPr lang="ar-IQ" dirty="0" smtClean="0">
                <a:solidFill>
                  <a:schemeClr val="tx1"/>
                </a:solidFill>
              </a:rPr>
              <a:t>ولكنــــهم </a:t>
            </a: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يختلفون في أنماط حياتهم ونمط الحياة الفردي يمكن أرجاعه الى معيشة الفرد في العالم المحيط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به والأنشطة المختلفة التي يقوم بها وأهتماماته وأراءه فنمط الحياة لا يمكن أن </a:t>
            </a:r>
            <a:r>
              <a:rPr lang="ar-IQ" dirty="0" smtClean="0">
                <a:solidFill>
                  <a:schemeClr val="tx1"/>
                </a:solidFill>
              </a:rPr>
              <a:t>يفســــــر </a:t>
            </a:r>
            <a:r>
              <a:rPr lang="ar-IQ" dirty="0">
                <a:solidFill>
                  <a:schemeClr val="tx1"/>
                </a:solidFill>
              </a:rPr>
              <a:t>طبيعة الفرد </a:t>
            </a:r>
            <a:r>
              <a:rPr lang="ar-IQ" dirty="0" smtClean="0">
                <a:solidFill>
                  <a:schemeClr val="tx1"/>
                </a:solidFill>
              </a:rPr>
              <a:t>ككل </a:t>
            </a:r>
            <a:r>
              <a:rPr lang="ar-IQ" dirty="0">
                <a:solidFill>
                  <a:schemeClr val="tx1"/>
                </a:solidFill>
              </a:rPr>
              <a:t>وتفاعله مع البيئة المحيطة به فعليه أن المسوقين يبحثون في العلاقة </a:t>
            </a:r>
            <a:r>
              <a:rPr lang="ar-IQ" dirty="0" smtClean="0">
                <a:solidFill>
                  <a:schemeClr val="tx1"/>
                </a:solidFill>
              </a:rPr>
              <a:t>القائمـــــــة </a:t>
            </a:r>
            <a:r>
              <a:rPr lang="ar-IQ" dirty="0">
                <a:solidFill>
                  <a:schemeClr val="tx1"/>
                </a:solidFill>
              </a:rPr>
              <a:t>بين المنتجات </a:t>
            </a:r>
            <a:r>
              <a:rPr lang="ar-IQ" dirty="0" smtClean="0">
                <a:solidFill>
                  <a:schemeClr val="tx1"/>
                </a:solidFill>
              </a:rPr>
              <a:t>وأنماط </a:t>
            </a:r>
            <a:r>
              <a:rPr lang="ar-IQ" dirty="0">
                <a:solidFill>
                  <a:schemeClr val="tx1"/>
                </a:solidFill>
              </a:rPr>
              <a:t>الحياة لهذه المجاميع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IQ" b="1" dirty="0">
                <a:solidFill>
                  <a:schemeClr val="accent3"/>
                </a:solidFill>
              </a:rPr>
              <a:t>الشخصية : </a:t>
            </a:r>
            <a:r>
              <a:rPr lang="ar-IQ" dirty="0">
                <a:solidFill>
                  <a:schemeClr val="tx1"/>
                </a:solidFill>
              </a:rPr>
              <a:t>هي تلك الأحساسات الداخلية للفرد وما تنعكس عليها بالتالي من أستجابات في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السلوكية تجاه البضائع أو الخدمات وتتأثر شخصية الفرد بعاملين : 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-السمات </a:t>
            </a:r>
            <a:r>
              <a:rPr lang="ar-IQ" b="1" dirty="0">
                <a:solidFill>
                  <a:schemeClr val="tx1"/>
                </a:solidFill>
              </a:rPr>
              <a:t>المميزة للفرد وما أكتسبه من خبرة خلال حياته .</a:t>
            </a:r>
            <a:br>
              <a:rPr lang="ar-IQ" b="1" dirty="0">
                <a:solidFill>
                  <a:schemeClr val="tx1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-المؤثرات </a:t>
            </a:r>
            <a:r>
              <a:rPr lang="ar-IQ" b="1" dirty="0">
                <a:solidFill>
                  <a:schemeClr val="tx1"/>
                </a:solidFill>
              </a:rPr>
              <a:t>الخارجية المحيطة به والتي تفرض عليه أن يتخذ موقف </a:t>
            </a:r>
            <a:r>
              <a:rPr lang="ar-IQ" b="1" dirty="0" smtClean="0">
                <a:solidFill>
                  <a:schemeClr val="tx1"/>
                </a:solidFill>
              </a:rPr>
              <a:t>تجاهها .</a:t>
            </a:r>
            <a:r>
              <a:rPr lang="ar-IQ" b="1" dirty="0">
                <a:solidFill>
                  <a:schemeClr val="tx1"/>
                </a:solidFill>
              </a:rPr>
              <a:t/>
            </a:r>
            <a:br>
              <a:rPr lang="ar-IQ" b="1" dirty="0">
                <a:solidFill>
                  <a:schemeClr val="tx1"/>
                </a:solidFill>
              </a:rPr>
            </a:br>
            <a:r>
              <a:rPr lang="ar-IQ" b="1" dirty="0">
                <a:solidFill>
                  <a:schemeClr val="tx1"/>
                </a:solidFill>
              </a:rPr>
              <a:t/>
            </a:r>
            <a:br>
              <a:rPr lang="ar-IQ" b="1" dirty="0">
                <a:solidFill>
                  <a:schemeClr val="tx1"/>
                </a:solidFill>
              </a:rPr>
            </a:b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11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sz="2800" b="1" dirty="0">
                <a:solidFill>
                  <a:schemeClr val="accent3"/>
                </a:solidFill>
              </a:rPr>
              <a:t>رابعا : العوامل النفسية :</a:t>
            </a:r>
            <a:r>
              <a:rPr lang="ar-IQ" dirty="0"/>
              <a:t/>
            </a:r>
            <a:br>
              <a:rPr lang="ar-IQ" dirty="0"/>
            </a:br>
            <a:r>
              <a:rPr lang="ar-IQ" sz="2100" b="1" dirty="0">
                <a:solidFill>
                  <a:schemeClr val="accent3"/>
                </a:solidFill>
              </a:rPr>
              <a:t>التحفيز </a:t>
            </a:r>
            <a:r>
              <a:rPr lang="ar-IQ" sz="2100" b="1" dirty="0">
                <a:solidFill>
                  <a:schemeClr val="tx1"/>
                </a:solidFill>
              </a:rPr>
              <a:t>: </a:t>
            </a:r>
            <a:r>
              <a:rPr lang="ar-IQ" sz="2100" dirty="0">
                <a:solidFill>
                  <a:schemeClr val="tx1"/>
                </a:solidFill>
              </a:rPr>
              <a:t>هو شيء خارجي يؤثر على سلوك الفرد بأتجاه بلوغ الأهداف المقصودة وقد يستطيع </a:t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dirty="0">
                <a:solidFill>
                  <a:schemeClr val="tx1"/>
                </a:solidFill>
              </a:rPr>
              <a:t>الفرد من أشباع حاجاته كليا أو جزئيا تبعا لقدرته على تحقيق الأشباع وما تؤثر به </a:t>
            </a:r>
            <a:r>
              <a:rPr lang="ar-IQ" sz="2100" dirty="0" smtClean="0">
                <a:solidFill>
                  <a:schemeClr val="tx1"/>
                </a:solidFill>
              </a:rPr>
              <a:t>عمليــــــــة التحفيز .</a:t>
            </a:r>
          </a:p>
          <a:p>
            <a:r>
              <a:rPr lang="ar-IQ" sz="2100" dirty="0" smtClean="0">
                <a:solidFill>
                  <a:schemeClr val="tx1"/>
                </a:solidFill>
              </a:rPr>
              <a:t>سلم ماسلو للحاجات :</a:t>
            </a:r>
          </a:p>
          <a:p>
            <a:r>
              <a:rPr lang="ar-IQ" sz="2100" dirty="0">
                <a:solidFill>
                  <a:schemeClr val="tx1"/>
                </a:solidFill>
              </a:rPr>
              <a:t>يتضح من هذا السلم للحاجات بأن الفرد يتحفز تجاه اشباع الحاجات الأكثر أهمية ثم ينتقل الى </a:t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dirty="0">
                <a:solidFill>
                  <a:schemeClr val="tx1"/>
                </a:solidFill>
              </a:rPr>
              <a:t>الحاجات ذات الأهمية الأقل وهكذا وعليه فقد أخذت شكل هرمي تقريبا تكون الحاجات الأساسية </a:t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dirty="0">
                <a:solidFill>
                  <a:schemeClr val="tx1"/>
                </a:solidFill>
              </a:rPr>
              <a:t>في القاعدة والأقل أهمية تكون في المستوى الأعلى وهذه الحاجات هي </a:t>
            </a:r>
            <a:r>
              <a:rPr lang="ar-IQ" sz="2100" dirty="0" smtClean="0">
                <a:solidFill>
                  <a:schemeClr val="tx1"/>
                </a:solidFill>
              </a:rPr>
              <a:t>:</a:t>
            </a:r>
          </a:p>
          <a:p>
            <a:r>
              <a:rPr lang="ar-IQ" sz="2100" dirty="0">
                <a:solidFill>
                  <a:schemeClr val="tx1"/>
                </a:solidFill>
              </a:rPr>
              <a:t/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b="1" dirty="0">
                <a:solidFill>
                  <a:schemeClr val="accent6"/>
                </a:solidFill>
              </a:rPr>
              <a:t>الحاجات الطبيعية : </a:t>
            </a:r>
            <a:r>
              <a:rPr lang="ar-IQ" sz="2100" dirty="0">
                <a:solidFill>
                  <a:schemeClr val="tx1"/>
                </a:solidFill>
              </a:rPr>
              <a:t>ومثال على ذلك الأكل والشرب والملابس والسكن .</a:t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b="1" dirty="0">
                <a:solidFill>
                  <a:schemeClr val="accent6"/>
                </a:solidFill>
              </a:rPr>
              <a:t>الأمان : </a:t>
            </a:r>
            <a:r>
              <a:rPr lang="ar-IQ" sz="2100" dirty="0">
                <a:solidFill>
                  <a:schemeClr val="tx1"/>
                </a:solidFill>
              </a:rPr>
              <a:t>الأستقرار العائلي والأمن الشخصي والحماية .</a:t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b="1" dirty="0">
                <a:solidFill>
                  <a:schemeClr val="accent6"/>
                </a:solidFill>
              </a:rPr>
              <a:t>الحاجات الأجتماعية : </a:t>
            </a:r>
            <a:r>
              <a:rPr lang="ar-IQ" sz="2100" dirty="0">
                <a:solidFill>
                  <a:schemeClr val="tx1"/>
                </a:solidFill>
              </a:rPr>
              <a:t>التميز بالأنتماء الى الجماعة والقبول من قبلها .</a:t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b="1" dirty="0">
                <a:solidFill>
                  <a:schemeClr val="accent6"/>
                </a:solidFill>
              </a:rPr>
              <a:t>التميز </a:t>
            </a:r>
            <a:r>
              <a:rPr lang="ar-IQ" sz="2100" b="1" dirty="0">
                <a:solidFill>
                  <a:schemeClr val="accent6"/>
                </a:solidFill>
              </a:rPr>
              <a:t>(</a:t>
            </a:r>
            <a:r>
              <a:rPr lang="ar-IQ" sz="2100" b="1" dirty="0" smtClean="0">
                <a:solidFill>
                  <a:schemeClr val="accent6"/>
                </a:solidFill>
              </a:rPr>
              <a:t> </a:t>
            </a:r>
            <a:r>
              <a:rPr lang="ar-IQ" sz="2100" b="1" dirty="0">
                <a:solidFill>
                  <a:schemeClr val="accent6"/>
                </a:solidFill>
              </a:rPr>
              <a:t>الأعتبار </a:t>
            </a:r>
            <a:r>
              <a:rPr lang="ar-IQ" sz="2100" b="1" dirty="0" smtClean="0">
                <a:solidFill>
                  <a:schemeClr val="accent6"/>
                </a:solidFill>
              </a:rPr>
              <a:t>) </a:t>
            </a:r>
            <a:r>
              <a:rPr lang="ar-IQ" sz="2100" b="1" dirty="0">
                <a:solidFill>
                  <a:schemeClr val="accent6"/>
                </a:solidFill>
              </a:rPr>
              <a:t>: </a:t>
            </a:r>
            <a:r>
              <a:rPr lang="ar-IQ" sz="2100" dirty="0">
                <a:solidFill>
                  <a:schemeClr val="tx1"/>
                </a:solidFill>
              </a:rPr>
              <a:t>الأحترام والتقدير والمكانة الشخصية والمركز الأجتماعي .</a:t>
            </a:r>
            <a:br>
              <a:rPr lang="ar-IQ" sz="2100" dirty="0">
                <a:solidFill>
                  <a:schemeClr val="tx1"/>
                </a:solidFill>
              </a:rPr>
            </a:br>
            <a:r>
              <a:rPr lang="ar-IQ" sz="2100" b="1" dirty="0">
                <a:solidFill>
                  <a:schemeClr val="accent6"/>
                </a:solidFill>
              </a:rPr>
              <a:t>الذات : </a:t>
            </a:r>
            <a:r>
              <a:rPr lang="ar-IQ" sz="2100" dirty="0">
                <a:solidFill>
                  <a:schemeClr val="tx1"/>
                </a:solidFill>
              </a:rPr>
              <a:t>يتمثل بالعمل على تحقيق وأنجاز ما لا يستطيع شخص اخر من أنجازه لبلوغ </a:t>
            </a:r>
            <a:r>
              <a:rPr lang="ar-IQ" sz="2100" dirty="0" smtClean="0">
                <a:solidFill>
                  <a:schemeClr val="tx1"/>
                </a:solidFill>
              </a:rPr>
              <a:t>المستوى </a:t>
            </a:r>
            <a:r>
              <a:rPr lang="ar-IQ" dirty="0" smtClean="0">
                <a:solidFill>
                  <a:schemeClr val="tx1"/>
                </a:solidFill>
              </a:rPr>
              <a:t>الاعلى. 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71087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1597</TotalTime>
  <Words>263</Words>
  <Application>Microsoft Office PowerPoint</Application>
  <PresentationFormat>On-screen Show 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PT Bold Heading</vt:lpstr>
      <vt:lpstr>Simplified Arabic</vt:lpstr>
      <vt:lpstr>Times New Roman</vt:lpstr>
      <vt:lpstr>Retrospect</vt:lpstr>
      <vt:lpstr>عنوان المحاضرة العاشرة  نموذج سلوك المستهلك</vt:lpstr>
      <vt:lpstr>اهداف المحاضرة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شكراً لحسن استماعكم واصغائكم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Farooq Al-wendawy</dc:creator>
  <cp:lastModifiedBy>Sabir</cp:lastModifiedBy>
  <cp:revision>165</cp:revision>
  <cp:lastPrinted>2016-02-27T22:24:22Z</cp:lastPrinted>
  <dcterms:created xsi:type="dcterms:W3CDTF">2016-02-19T18:55:48Z</dcterms:created>
  <dcterms:modified xsi:type="dcterms:W3CDTF">2023-01-20T16:29:35Z</dcterms:modified>
</cp:coreProperties>
</file>