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275" r:id="rId2"/>
    <p:sldId id="276" r:id="rId3"/>
    <p:sldId id="277" r:id="rId4"/>
    <p:sldId id="278" r:id="rId5"/>
    <p:sldId id="280" r:id="rId6"/>
    <p:sldId id="283" r:id="rId7"/>
    <p:sldId id="285" r:id="rId8"/>
    <p:sldId id="287"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66"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F89C67-EEA4-4B40-9D51-EFB4899F57C9}" type="datetimeFigureOut">
              <a:rPr lang="ar-IQ" smtClean="0"/>
              <a:pPr/>
              <a:t>11/06/1445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09EB951-9442-447D-8C83-06C1BEB35208}"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DA27C-27EA-4FDE-BA90-6166E81D9475}" type="datetimeFigureOut">
              <a:rPr lang="ar-IQ" smtClean="0"/>
              <a:pPr/>
              <a:t>11/06/1445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B1D129-6184-45B3-BF74-7391BA276AF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9DA27C-27EA-4FDE-BA90-6166E81D9475}" type="datetimeFigureOut">
              <a:rPr lang="ar-IQ" smtClean="0"/>
              <a:pPr/>
              <a:t>11/06/1445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AB1D129-6184-45B3-BF74-7391BA276AF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wikipedia.org/wiki/%D9%83%D8%B1%D8%A9_%D8%A7%D9%84%D9%82%D8%AF%D9%85"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ar.wikipedia.org/wiki/%D8%A7%D9%84%D8%B9%D8%B1%D8%A7%D9%82" TargetMode="External"/><Relationship Id="rId4" Type="http://schemas.openxmlformats.org/officeDocument/2006/relationships/hyperlink" Target="https://ar.wikipedia.org/wiki/%D9%85%D8%AF%D9%8A%D9%86%D8%A9_%D8%A7%D9%84%D8%A8%D8%B5%D8%B1%D8%A9_%D8%A7%D9%84%D8%B1%D9%8A%D8%A7%D8%B6%D9%8A%D8%A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ar.wikipedia.org/wiki/2017" TargetMode="External"/><Relationship Id="rId7" Type="http://schemas.openxmlformats.org/officeDocument/2006/relationships/hyperlink" Target="https://ar.wikipedia.org/wiki/9_%D8%B3%D8%A8%D8%AA%D9%85%D8%A8%D8%B1" TargetMode="External"/><Relationship Id="rId2" Type="http://schemas.openxmlformats.org/officeDocument/2006/relationships/hyperlink" Target="https://ar.wikipedia.org/wiki/1_%D9%8A%D9%88%D9%86%D9%8A%D9%88" TargetMode="External"/><Relationship Id="rId1" Type="http://schemas.openxmlformats.org/officeDocument/2006/relationships/slideLayout" Target="../slideLayouts/slideLayout2.xml"/><Relationship Id="rId6" Type="http://schemas.openxmlformats.org/officeDocument/2006/relationships/hyperlink" Target="https://ar.wikipedia.org/wiki/%D8%B9%D9%84%D8%A7%D8%A1_%D8%B9%D8%A8%D8%AF_%D8%A7%D9%84%D8%B2%D9%87%D8%B1%D8%A9" TargetMode="External"/><Relationship Id="rId5" Type="http://schemas.openxmlformats.org/officeDocument/2006/relationships/hyperlink" Target="https://ar.wikipedia.org/wiki/%D9%85%D9%86%D8%AA%D8%AE%D8%A8_%D8%A7%D9%84%D8%A3%D8%B1%D8%AF%D9%86_%D9%84%D9%83%D8%B1%D8%A9_%D8%A7%D9%84%D9%82%D8%AF%D9%85" TargetMode="External"/><Relationship Id="rId4" Type="http://schemas.openxmlformats.org/officeDocument/2006/relationships/hyperlink" Target="https://ar.wikipedia.org/wiki/%D9%85%D9%86%D8%AA%D8%AE%D8%A8_%D8%A7%D9%84%D8%B9%D8%B1%D8%A7%D9%82_%D9%84%D9%83%D8%B1%D8%A9_%D8%A7%D9%84%D9%82%D8%AF%D9%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9%85%D9%86%D8%AA%D8%AE%D8%A8_%D8%A7%D9%84%D8%B9%D8%B1%D8%A7%D9%82_%D9%84%D9%83%D8%B1%D8%A9_%D8%A7%D9%84%D9%82%D8%AF%D9%85" TargetMode="External"/><Relationship Id="rId2" Type="http://schemas.openxmlformats.org/officeDocument/2006/relationships/hyperlink" Target="https://ar.wikipedia.org/wiki/%D9%83%D8%A3%D8%B3_%D8%A7%D9%84%D8%AE%D9%84%D9%8A%D8%AC_%D8%A7%D9%84%D8%B9%D8%B1%D8%A8%D9%8A_25"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ar.wikipedia.org/wiki/%D9%85%D9%86%D8%AA%D8%AE%D8%A8_%D8%B9%D9%85%D8%A7%D9%86_%D9%84%D9%83%D8%B1%D8%A9_%D8%A7%D9%84%D9%82%D8%AF%D9%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0372"/>
            <a:ext cx="9144000" cy="785818"/>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err="1" smtClean="0"/>
              <a:t>Jidhe</a:t>
            </a:r>
            <a:r>
              <a:rPr lang="en-US" dirty="0" smtClean="0"/>
              <a:t> </a:t>
            </a:r>
            <a:r>
              <a:rPr lang="en-US" dirty="0" err="1" smtClean="0"/>
              <a:t>alnakhla</a:t>
            </a:r>
            <a:r>
              <a:rPr lang="en-US" dirty="0" smtClean="0"/>
              <a:t> Stadium</a:t>
            </a:r>
            <a:endParaRPr lang="ar-IQ" dirty="0"/>
          </a:p>
        </p:txBody>
      </p:sp>
      <p:pic>
        <p:nvPicPr>
          <p:cNvPr id="4" name="Content Placeholder 3"/>
          <p:cNvPicPr>
            <a:picLocks noGrp="1"/>
          </p:cNvPicPr>
          <p:nvPr>
            <p:ph idx="1"/>
          </p:nvPr>
        </p:nvPicPr>
        <p:blipFill>
          <a:blip r:embed="rId2"/>
          <a:srcRect/>
          <a:stretch>
            <a:fillRect/>
          </a:stretch>
        </p:blipFill>
        <p:spPr bwMode="auto">
          <a:xfrm>
            <a:off x="0" y="0"/>
            <a:ext cx="9144000" cy="3000372"/>
          </a:xfrm>
          <a:prstGeom prst="rect">
            <a:avLst/>
          </a:prstGeom>
          <a:noFill/>
          <a:ln w="9525">
            <a:noFill/>
            <a:miter lim="800000"/>
            <a:headEnd/>
            <a:tailEnd/>
          </a:ln>
        </p:spPr>
      </p:pic>
      <p:sp>
        <p:nvSpPr>
          <p:cNvPr id="5" name="Rectangle 4"/>
          <p:cNvSpPr/>
          <p:nvPr/>
        </p:nvSpPr>
        <p:spPr>
          <a:xfrm>
            <a:off x="0" y="3749457"/>
            <a:ext cx="91440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rtl="0"/>
            <a:r>
              <a:rPr lang="en-US" sz="2800" dirty="0" err="1" smtClean="0">
                <a:latin typeface="Baskerville Old Face" pitchFamily="18" charset="0"/>
              </a:rPr>
              <a:t>Jidhe</a:t>
            </a:r>
            <a:r>
              <a:rPr lang="en-US" sz="2800" dirty="0" smtClean="0">
                <a:latin typeface="Baskerville Old Face" pitchFamily="18" charset="0"/>
              </a:rPr>
              <a:t> </a:t>
            </a:r>
            <a:r>
              <a:rPr lang="en-US" sz="2800" dirty="0" err="1" smtClean="0">
                <a:latin typeface="Baskerville Old Face" pitchFamily="18" charset="0"/>
              </a:rPr>
              <a:t>alnakhla</a:t>
            </a:r>
            <a:r>
              <a:rPr lang="en-US" sz="2800" dirty="0" smtClean="0">
                <a:latin typeface="Baskerville Old Face" pitchFamily="18" charset="0"/>
              </a:rPr>
              <a:t> Stadium Officially, Basra International Stadium is a stadium </a:t>
            </a:r>
            <a:r>
              <a:rPr lang="en-US" sz="2800" dirty="0" smtClean="0">
                <a:latin typeface="Baskerville Old Face" pitchFamily="18" charset="0"/>
                <a:hlinkClick r:id="rId3" tooltip="كرة القدم"/>
              </a:rPr>
              <a:t>for football</a:t>
            </a:r>
            <a:r>
              <a:rPr lang="en-US" sz="2800" dirty="0" smtClean="0">
                <a:latin typeface="Baskerville Old Face" pitchFamily="18" charset="0"/>
              </a:rPr>
              <a:t> located in </a:t>
            </a:r>
            <a:r>
              <a:rPr lang="en-US" sz="2800" dirty="0" smtClean="0">
                <a:latin typeface="Baskerville Old Face" pitchFamily="18" charset="0"/>
                <a:hlinkClick r:id="rId4" tooltip="مدينة البصرة الرياضية"/>
              </a:rPr>
              <a:t>Basra Sports City</a:t>
            </a:r>
            <a:r>
              <a:rPr lang="en-US" sz="2800" dirty="0" smtClean="0">
                <a:latin typeface="Baskerville Old Face" pitchFamily="18" charset="0"/>
              </a:rPr>
              <a:t> in  </a:t>
            </a:r>
            <a:r>
              <a:rPr lang="en-US" sz="2800" dirty="0" smtClean="0">
                <a:latin typeface="Baskerville Old Face" pitchFamily="18" charset="0"/>
                <a:hlinkClick r:id="rId5" tooltip="العراق"/>
              </a:rPr>
              <a:t>Iraq</a:t>
            </a:r>
            <a:r>
              <a:rPr lang="en-US" sz="2800" dirty="0" smtClean="0">
                <a:latin typeface="Baskerville Old Face" pitchFamily="18" charset="0"/>
              </a:rPr>
              <a:t> .Basra Nicknamed In the capital </a:t>
            </a:r>
            <a:r>
              <a:rPr lang="en-US" sz="2800" dirty="0" err="1" smtClean="0">
                <a:latin typeface="Baskerville Old Face" pitchFamily="18" charset="0"/>
              </a:rPr>
              <a:t>economiec</a:t>
            </a:r>
            <a:r>
              <a:rPr lang="en-US" sz="2800" dirty="0" smtClean="0">
                <a:latin typeface="Baskerville Old Face" pitchFamily="18" charset="0"/>
              </a:rPr>
              <a:t> For Iraq Which second  Larger city in Iraq, it first city verification building stadium new arousing To </a:t>
            </a:r>
            <a:r>
              <a:rPr lang="en-US" sz="2800" dirty="0" err="1" smtClean="0">
                <a:latin typeface="Baskerville Old Face" pitchFamily="18" charset="0"/>
              </a:rPr>
              <a:t>admire.that</a:t>
            </a:r>
            <a:r>
              <a:rPr lang="en-US" sz="2800" dirty="0" smtClean="0">
                <a:latin typeface="Baskerville Old Face" pitchFamily="18" charset="0"/>
              </a:rPr>
              <a:t> size this Pitch And its standards Amazing Sends Signal Strong to that Iraq Back To appear Once Other on a map Sports Globalism</a:t>
            </a:r>
            <a:endParaRPr lang="en-US" sz="2800" dirty="0">
              <a:latin typeface="Baskerville Old Face" pitchFamily="18"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https://i0.wp.com/mhtwyat.com/wp-content/uploads/2023/01/%D9%85%D9%86-%D9%87%D9%88-%D9%85%D8%B5%D9%85%D9%85-%D9%85%D9%84%D8%B9%D8%A8-%D8%AC%D8%B0%D8%B9-%D8%A7%D9%84%D9%86%D8%AE%D9%84%D8%A9-%D9%88%D9%85%D9%88%D9%82%D8%B9%D9%875.jpg?resize=960%2C540&amp;ssl=1"/>
          <p:cNvPicPr>
            <a:picLocks noGrp="1"/>
          </p:cNvPicPr>
          <p:nvPr>
            <p:ph idx="1"/>
          </p:nvPr>
        </p:nvPicPr>
        <p:blipFill>
          <a:blip r:embed="rId2"/>
          <a:srcRect l="-2756" r="4331"/>
          <a:stretch>
            <a:fillRect/>
          </a:stretch>
        </p:blipFill>
        <p:spPr bwMode="auto">
          <a:xfrm>
            <a:off x="-285784" y="0"/>
            <a:ext cx="9429785" cy="3000372"/>
          </a:xfrm>
          <a:prstGeom prst="rect">
            <a:avLst/>
          </a:prstGeom>
          <a:noFill/>
          <a:ln w="9525">
            <a:noFill/>
            <a:miter lim="800000"/>
            <a:headEnd/>
            <a:tailEnd/>
          </a:ln>
        </p:spPr>
      </p:pic>
      <p:sp>
        <p:nvSpPr>
          <p:cNvPr id="5" name="Rectangle 4"/>
          <p:cNvSpPr/>
          <p:nvPr/>
        </p:nvSpPr>
        <p:spPr>
          <a:xfrm>
            <a:off x="0" y="3000372"/>
            <a:ext cx="914400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rtl="0"/>
            <a:r>
              <a:rPr lang="en-US" sz="3600" dirty="0" smtClean="0">
                <a:latin typeface="Angsana New" pitchFamily="18" charset="-34"/>
                <a:cs typeface="Angsana New" pitchFamily="18" charset="-34"/>
              </a:rPr>
              <a:t>The stadium's design was inspired by the trunk of the palm tree, which the Iraqi city of Basra is famous for growing Construction began on July 15, 2009 and the city was opened on October 12, 2013. The construction cost amounted to 550 million US dollars. The city consists of a main stadium with a capacity of 65,000 spectators (</a:t>
            </a:r>
            <a:r>
              <a:rPr lang="en-US" sz="3600" dirty="0" err="1" smtClean="0">
                <a:latin typeface="Angsana New" pitchFamily="18" charset="-34"/>
                <a:cs typeface="Angsana New" pitchFamily="18" charset="-34"/>
              </a:rPr>
              <a:t>Jidhe</a:t>
            </a:r>
            <a:r>
              <a:rPr lang="en-US" sz="3600" dirty="0" smtClean="0">
                <a:latin typeface="Angsana New" pitchFamily="18" charset="-34"/>
                <a:cs typeface="Angsana New" pitchFamily="18" charset="-34"/>
              </a:rPr>
              <a:t> </a:t>
            </a:r>
            <a:r>
              <a:rPr lang="en-US" sz="3600" dirty="0" err="1" smtClean="0">
                <a:latin typeface="Angsana New" pitchFamily="18" charset="-34"/>
                <a:cs typeface="Angsana New" pitchFamily="18" charset="-34"/>
              </a:rPr>
              <a:t>alnakhla</a:t>
            </a:r>
            <a:r>
              <a:rPr lang="en-US" sz="3600" dirty="0" smtClean="0">
                <a:latin typeface="Angsana New" pitchFamily="18" charset="-34"/>
                <a:cs typeface="Angsana New" pitchFamily="18" charset="-34"/>
              </a:rPr>
              <a:t> Stadium), a secondary stadium with a capacity of 20,000 spectators (Basra Stadium), and four secondary stadiums for training</a:t>
            </a:r>
            <a:endParaRPr lang="ar-IQ" sz="3600" dirty="0">
              <a:latin typeface="Angsana New" pitchFamily="18" charset="-34"/>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a:srcRect/>
          <a:stretch>
            <a:fillRect/>
          </a:stretch>
        </p:blipFill>
        <p:spPr bwMode="auto">
          <a:xfrm>
            <a:off x="0" y="1"/>
            <a:ext cx="9144000" cy="3000371"/>
          </a:xfrm>
          <a:prstGeom prst="rect">
            <a:avLst/>
          </a:prstGeom>
          <a:noFill/>
          <a:ln w="9525">
            <a:noFill/>
            <a:miter lim="800000"/>
            <a:headEnd/>
            <a:tailEnd/>
          </a:ln>
        </p:spPr>
      </p:pic>
      <p:sp>
        <p:nvSpPr>
          <p:cNvPr id="5" name="Rectangle 4"/>
          <p:cNvSpPr/>
          <p:nvPr/>
        </p:nvSpPr>
        <p:spPr>
          <a:xfrm>
            <a:off x="0" y="2714620"/>
            <a:ext cx="9144000"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600" dirty="0" smtClean="0">
                <a:latin typeface="Baskerville Old Face" pitchFamily="18" charset="0"/>
              </a:rPr>
              <a:t>design and Building Basra Stadium?</a:t>
            </a:r>
            <a:r>
              <a:rPr lang="en-US" dirty="0" smtClean="0"/>
              <a:t/>
            </a:r>
            <a:br>
              <a:rPr lang="en-US" dirty="0" smtClean="0"/>
            </a:br>
            <a:endParaRPr lang="ar-IQ" dirty="0"/>
          </a:p>
        </p:txBody>
      </p:sp>
      <p:sp>
        <p:nvSpPr>
          <p:cNvPr id="6" name="Rectangle 5"/>
          <p:cNvSpPr/>
          <p:nvPr/>
        </p:nvSpPr>
        <p:spPr>
          <a:xfrm>
            <a:off x="0" y="3714752"/>
            <a:ext cx="9144000"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0"/>
            <a:r>
              <a:rPr lang="en-US" sz="2800" dirty="0" smtClean="0">
                <a:latin typeface="Baskerville Old Face" pitchFamily="18" charset="0"/>
              </a:rPr>
              <a:t>Two American companies designed the Basra Sports City: Architectural 360 and Newport Global, while the latter managed the project, with Thornton </a:t>
            </a:r>
            <a:r>
              <a:rPr lang="en-US" sz="2800" dirty="0" err="1" smtClean="0">
                <a:latin typeface="Baskerville Old Face" pitchFamily="18" charset="0"/>
              </a:rPr>
              <a:t>Tomasetti</a:t>
            </a:r>
            <a:r>
              <a:rPr lang="en-US" sz="2800" dirty="0" smtClean="0">
                <a:latin typeface="Baskerville Old Face" pitchFamily="18" charset="0"/>
              </a:rPr>
              <a:t> Structural Engineering Company under taking the construction of the project. Abdullah </a:t>
            </a:r>
            <a:r>
              <a:rPr lang="en-US" sz="2800" dirty="0" err="1" smtClean="0">
                <a:latin typeface="Baskerville Old Face" pitchFamily="18" charset="0"/>
              </a:rPr>
              <a:t>Awaiz</a:t>
            </a:r>
            <a:r>
              <a:rPr lang="en-US" sz="2800" dirty="0" smtClean="0">
                <a:latin typeface="Baskerville Old Face" pitchFamily="18" charset="0"/>
              </a:rPr>
              <a:t> Al-</a:t>
            </a:r>
            <a:r>
              <a:rPr lang="en-US" sz="2800" dirty="0" err="1" smtClean="0">
                <a:latin typeface="Baskerville Old Face" pitchFamily="18" charset="0"/>
              </a:rPr>
              <a:t>Jubouri</a:t>
            </a:r>
            <a:r>
              <a:rPr lang="en-US" sz="2800" dirty="0" smtClean="0">
                <a:latin typeface="Baskerville Old Face" pitchFamily="18" charset="0"/>
              </a:rPr>
              <a:t> Company was the main contractor for the project in addition to its responsibility for the construction of the project. Service engineering.</a:t>
            </a:r>
          </a:p>
          <a:p>
            <a:pPr algn="just" rtl="0"/>
            <a:r>
              <a:rPr lang="en-US" sz="2800" dirty="0" smtClean="0">
                <a:latin typeface="Baskerville Old Face" pitchFamily="18" charset="0"/>
              </a:rPr>
              <a:t> </a:t>
            </a:r>
            <a:endParaRPr lang="en-US" sz="2800" dirty="0">
              <a:latin typeface="Baskerville Old Fac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p:cNvPicPr>
          <p:nvPr>
            <p:ph idx="1"/>
          </p:nvPr>
        </p:nvPicPr>
        <p:blipFill>
          <a:blip r:embed="rId2"/>
          <a:srcRect/>
          <a:stretch>
            <a:fillRect/>
          </a:stretch>
        </p:blipFill>
        <p:spPr bwMode="auto">
          <a:xfrm>
            <a:off x="0" y="0"/>
            <a:ext cx="9143999" cy="2428868"/>
          </a:xfrm>
          <a:prstGeom prst="rect">
            <a:avLst/>
          </a:prstGeom>
          <a:noFill/>
          <a:ln w="9525">
            <a:noFill/>
            <a:miter lim="800000"/>
            <a:headEnd/>
            <a:tailEnd/>
          </a:ln>
        </p:spPr>
      </p:pic>
      <p:sp>
        <p:nvSpPr>
          <p:cNvPr id="5" name="Rectangle 4"/>
          <p:cNvSpPr/>
          <p:nvPr/>
        </p:nvSpPr>
        <p:spPr>
          <a:xfrm>
            <a:off x="0" y="2357430"/>
            <a:ext cx="9144000"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4000" b="1" dirty="0" smtClean="0">
                <a:latin typeface="Baskerville Old Face" pitchFamily="18" charset="0"/>
              </a:rPr>
              <a:t>Extensions in the </a:t>
            </a:r>
            <a:r>
              <a:rPr lang="en-US" sz="4000" b="1" dirty="0" err="1" smtClean="0">
                <a:latin typeface="Baskerville Old Face" pitchFamily="18" charset="0"/>
              </a:rPr>
              <a:t>Jidhe</a:t>
            </a:r>
            <a:r>
              <a:rPr lang="en-US" sz="4000" b="1" dirty="0" smtClean="0">
                <a:latin typeface="Baskerville Old Face" pitchFamily="18" charset="0"/>
              </a:rPr>
              <a:t> </a:t>
            </a:r>
            <a:r>
              <a:rPr lang="en-US" sz="4000" b="1" dirty="0" err="1" smtClean="0">
                <a:latin typeface="Baskerville Old Face" pitchFamily="18" charset="0"/>
              </a:rPr>
              <a:t>alnakhla</a:t>
            </a:r>
            <a:r>
              <a:rPr lang="en-US" sz="4000" b="1" dirty="0" smtClean="0">
                <a:latin typeface="Baskerville Old Face" pitchFamily="18" charset="0"/>
              </a:rPr>
              <a:t> stadium</a:t>
            </a:r>
            <a:r>
              <a:rPr lang="en-US" sz="4000" b="1" dirty="0" smtClean="0"/>
              <a:t/>
            </a:r>
            <a:br>
              <a:rPr lang="en-US" sz="4000" b="1" dirty="0" smtClean="0"/>
            </a:br>
            <a:endParaRPr lang="ar-IQ" sz="4000" dirty="0"/>
          </a:p>
        </p:txBody>
      </p:sp>
      <p:sp>
        <p:nvSpPr>
          <p:cNvPr id="6" name="Rectangle 5"/>
          <p:cNvSpPr/>
          <p:nvPr/>
        </p:nvSpPr>
        <p:spPr>
          <a:xfrm>
            <a:off x="0" y="3143248"/>
            <a:ext cx="91440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rtl="0"/>
            <a:r>
              <a:rPr lang="en-US" sz="2400" dirty="0" smtClean="0"/>
              <a:t>.Five </a:t>
            </a:r>
            <a:r>
              <a:rPr lang="en-US" sz="2400" dirty="0" smtClean="0"/>
              <a:t>stadiums, one of which can accommodate about10.000 ten </a:t>
            </a:r>
            <a:r>
              <a:rPr lang="en-US" sz="2400" dirty="0" smtClean="0"/>
              <a:t>.thousand </a:t>
            </a:r>
            <a:r>
              <a:rPr lang="en-US" sz="2400" dirty="0" smtClean="0"/>
              <a:t>spectators. While the remaining four stadiums are designated for training.</a:t>
            </a:r>
          </a:p>
          <a:p>
            <a:pPr lvl="0" algn="just" rtl="0"/>
            <a:r>
              <a:rPr lang="en-US" sz="2400" dirty="0" smtClean="0"/>
              <a:t>.</a:t>
            </a:r>
            <a:r>
              <a:rPr lang="en-US" sz="2400" dirty="0" smtClean="0"/>
              <a:t>It </a:t>
            </a:r>
            <a:r>
              <a:rPr lang="en-US" sz="2400" dirty="0" smtClean="0"/>
              <a:t>also has a polo field and tennis courts.</a:t>
            </a:r>
          </a:p>
          <a:p>
            <a:pPr lvl="0" algn="just" rtl="0"/>
            <a:r>
              <a:rPr lang="en-US" sz="2400" dirty="0" smtClean="0"/>
              <a:t>.Olympic-standard </a:t>
            </a:r>
            <a:r>
              <a:rPr lang="en-US" sz="2400" dirty="0" smtClean="0"/>
              <a:t>swimming pool.</a:t>
            </a:r>
          </a:p>
          <a:p>
            <a:pPr lvl="0" algn="just" rtl="0"/>
            <a:r>
              <a:rPr lang="en-US" sz="2400" dirty="0" smtClean="0"/>
              <a:t>.Eight </a:t>
            </a:r>
            <a:r>
              <a:rPr lang="en-US" sz="2400" dirty="0" smtClean="0"/>
              <a:t>residential complexes.</a:t>
            </a:r>
          </a:p>
          <a:p>
            <a:pPr lvl="0" algn="just" rtl="0"/>
            <a:r>
              <a:rPr lang="en-US" sz="2400" dirty="0" smtClean="0"/>
              <a:t>.And </a:t>
            </a:r>
            <a:r>
              <a:rPr lang="en-US" sz="2400" dirty="0" smtClean="0"/>
              <a:t>5-star hotels.</a:t>
            </a:r>
          </a:p>
          <a:p>
            <a:pPr lvl="0" algn="just" rtl="0"/>
            <a:r>
              <a:rPr lang="en-US" sz="2400" dirty="0" smtClean="0"/>
              <a:t>.</a:t>
            </a:r>
            <a:r>
              <a:rPr lang="en-US" sz="2400" dirty="0" smtClean="0"/>
              <a:t>Youth </a:t>
            </a:r>
            <a:r>
              <a:rPr lang="en-US" sz="2400" dirty="0" smtClean="0"/>
              <a:t>village</a:t>
            </a:r>
            <a:r>
              <a:rPr lang="en-US" sz="2400" dirty="0" smtClean="0"/>
              <a:t>.</a:t>
            </a:r>
            <a:endParaRPr lang="en-US" sz="2400" dirty="0" smtClean="0"/>
          </a:p>
          <a:p>
            <a:pPr lvl="0" algn="just" rtl="0"/>
            <a:r>
              <a:rPr lang="en-US" sz="2400" dirty="0" smtClean="0"/>
              <a:t>.Hospital </a:t>
            </a:r>
            <a:r>
              <a:rPr lang="en-US" sz="2400" dirty="0" smtClean="0"/>
              <a:t>and ambulance unit.</a:t>
            </a:r>
          </a:p>
          <a:p>
            <a:pPr lvl="0" algn="just" rtl="0"/>
            <a:r>
              <a:rPr lang="en-US" sz="2400" dirty="0" smtClean="0"/>
              <a:t>.Shopping </a:t>
            </a:r>
            <a:r>
              <a:rPr lang="en-US" sz="2400" dirty="0" smtClean="0"/>
              <a:t>centers.</a:t>
            </a:r>
          </a:p>
          <a:p>
            <a:pPr lvl="0" algn="just" rtl="0"/>
            <a:r>
              <a:rPr lang="en-US" sz="2400" dirty="0" smtClean="0"/>
              <a:t>.A </a:t>
            </a:r>
            <a:r>
              <a:rPr lang="en-US" sz="2400" dirty="0" smtClean="0"/>
              <a:t>parking lot that can accommodate about  10,000 ten thousand cars.</a:t>
            </a:r>
          </a:p>
          <a:p>
            <a:pPr lvl="0" algn="just" rtl="0"/>
            <a:r>
              <a:rPr lang="en-US" sz="2400" dirty="0" smtClean="0"/>
              <a:t>The tower's height is estimated at about 150 </a:t>
            </a:r>
            <a:r>
              <a:rPr lang="en-US" sz="2400" dirty="0" err="1" smtClean="0"/>
              <a:t>metres</a:t>
            </a:r>
            <a:r>
              <a:rPr lang="en-US" sz="2400" dirty="0" smtClean="0"/>
              <a:t> </a:t>
            </a:r>
          </a:p>
          <a:p>
            <a:pPr algn="just" rtl="0"/>
            <a:endParaRPr lang="ar-IQ"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20"/>
            <a:ext cx="9144000" cy="142876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US" b="1" dirty="0">
                <a:latin typeface="Baskerville Old Face" pitchFamily="18" charset="0"/>
              </a:rPr>
              <a:t>Basra stadium classification</a:t>
            </a:r>
            <a:r>
              <a:rPr lang="en-US" dirty="0">
                <a:latin typeface="Baskerville Old Face" pitchFamily="18" charset="0"/>
              </a:rPr>
              <a:t/>
            </a:r>
            <a:br>
              <a:rPr lang="en-US" dirty="0">
                <a:latin typeface="Baskerville Old Face" pitchFamily="18" charset="0"/>
              </a:rPr>
            </a:br>
            <a:endParaRPr lang="ar-IQ" dirty="0">
              <a:latin typeface="Baskerville Old Face" pitchFamily="18" charset="0"/>
            </a:endParaRPr>
          </a:p>
        </p:txBody>
      </p:sp>
      <p:sp>
        <p:nvSpPr>
          <p:cNvPr id="3" name="Content Placeholder 2"/>
          <p:cNvSpPr>
            <a:spLocks noGrp="1"/>
          </p:cNvSpPr>
          <p:nvPr>
            <p:ph idx="1"/>
          </p:nvPr>
        </p:nvSpPr>
        <p:spPr>
          <a:xfrm>
            <a:off x="0" y="3714752"/>
            <a:ext cx="9144000" cy="3143248"/>
          </a:xfrm>
        </p:spPr>
        <p:style>
          <a:lnRef idx="1">
            <a:schemeClr val="accent6"/>
          </a:lnRef>
          <a:fillRef idx="2">
            <a:schemeClr val="accent6"/>
          </a:fillRef>
          <a:effectRef idx="1">
            <a:schemeClr val="accent6"/>
          </a:effectRef>
          <a:fontRef idx="minor">
            <a:schemeClr val="dk1"/>
          </a:fontRef>
        </p:style>
        <p:txBody>
          <a:bodyPr>
            <a:noAutofit/>
          </a:bodyPr>
          <a:lstStyle/>
          <a:p>
            <a:pPr algn="l" rtl="0"/>
            <a:r>
              <a:rPr lang="en-US" sz="2800" dirty="0">
                <a:latin typeface="Baskerville Old Face" pitchFamily="18" charset="0"/>
              </a:rPr>
              <a:t>Globally, Basra International Stadium is ranked No. 25 in the world in terms of capacity and number of seats in it, while it is ranked first among Iraqi stadiums in terms of the precision and beauty of construction, area and number of seats available in it as well. It also comes in an advanced rank among stadiums. Football in the Gulf region and the Arab world.</a:t>
            </a:r>
            <a:br>
              <a:rPr lang="en-US" sz="2800" dirty="0">
                <a:latin typeface="Baskerville Old Face" pitchFamily="18" charset="0"/>
              </a:rPr>
            </a:br>
            <a:r>
              <a:rPr lang="en-US" sz="2800" dirty="0">
                <a:latin typeface="Baskerville Old Face" pitchFamily="18" charset="0"/>
              </a:rPr>
              <a:t/>
            </a:r>
            <a:br>
              <a:rPr lang="en-US" sz="2800" dirty="0">
                <a:latin typeface="Baskerville Old Face" pitchFamily="18" charset="0"/>
              </a:rPr>
            </a:br>
            <a:endParaRPr lang="en-US" sz="2800" dirty="0">
              <a:latin typeface="Baskerville Old Face" pitchFamily="18" charset="0"/>
            </a:endParaRPr>
          </a:p>
          <a:p>
            <a:pPr algn="l" rtl="0"/>
            <a:endParaRPr lang="ar-IQ" sz="2800" dirty="0"/>
          </a:p>
        </p:txBody>
      </p:sp>
      <p:pic>
        <p:nvPicPr>
          <p:cNvPr id="1028" name="Picture 4" descr="كونا : ملعب (جذع النخلة).. تحفة معمارية استوحى تصميمه من ..."/>
          <p:cNvPicPr>
            <a:picLocks noChangeAspect="1" noChangeArrowheads="1"/>
          </p:cNvPicPr>
          <p:nvPr/>
        </p:nvPicPr>
        <p:blipFill>
          <a:blip r:embed="rId2"/>
          <a:srcRect/>
          <a:stretch>
            <a:fillRect/>
          </a:stretch>
        </p:blipFill>
        <p:spPr bwMode="auto">
          <a:xfrm>
            <a:off x="0" y="0"/>
            <a:ext cx="9144000" cy="29289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7430"/>
            <a:ext cx="9144000" cy="164307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rtl="0"/>
            <a:r>
              <a:rPr lang="en-US" dirty="0"/>
              <a:t>	</a:t>
            </a:r>
            <a:br>
              <a:rPr lang="en-US" dirty="0"/>
            </a:br>
            <a:r>
              <a:rPr lang="en-US" dirty="0"/>
              <a:t>Information about the stadium</a:t>
            </a:r>
          </a:p>
        </p:txBody>
      </p:sp>
      <p:sp>
        <p:nvSpPr>
          <p:cNvPr id="3" name="Content Placeholder 2"/>
          <p:cNvSpPr>
            <a:spLocks noGrp="1"/>
          </p:cNvSpPr>
          <p:nvPr>
            <p:ph idx="1"/>
          </p:nvPr>
        </p:nvSpPr>
        <p:spPr>
          <a:xfrm>
            <a:off x="0" y="3857628"/>
            <a:ext cx="9144000" cy="3429000"/>
          </a:xfrm>
        </p:spPr>
        <p:style>
          <a:lnRef idx="1">
            <a:schemeClr val="accent4"/>
          </a:lnRef>
          <a:fillRef idx="2">
            <a:schemeClr val="accent4"/>
          </a:fillRef>
          <a:effectRef idx="1">
            <a:schemeClr val="accent4"/>
          </a:effectRef>
          <a:fontRef idx="minor">
            <a:schemeClr val="dk1"/>
          </a:fontRef>
        </p:style>
        <p:txBody>
          <a:bodyPr>
            <a:normAutofit/>
          </a:bodyPr>
          <a:lstStyle/>
          <a:p>
            <a:pPr lvl="0" algn="just" rtl="0"/>
            <a:r>
              <a:rPr lang="en-US" sz="2000" dirty="0">
                <a:cs typeface="+mj-cs"/>
              </a:rPr>
              <a:t>Ownership of the </a:t>
            </a:r>
            <a:r>
              <a:rPr lang="en-US" sz="2000" dirty="0" err="1">
                <a:cs typeface="+mj-cs"/>
              </a:rPr>
              <a:t>Jidhe</a:t>
            </a:r>
            <a:r>
              <a:rPr lang="en-US" sz="2000" dirty="0">
                <a:cs typeface="+mj-cs"/>
              </a:rPr>
              <a:t> </a:t>
            </a:r>
            <a:r>
              <a:rPr lang="en-US" sz="2000" dirty="0" err="1">
                <a:cs typeface="+mj-cs"/>
              </a:rPr>
              <a:t>alnakhla</a:t>
            </a:r>
            <a:r>
              <a:rPr lang="en-US" sz="2000" dirty="0">
                <a:cs typeface="+mj-cs"/>
              </a:rPr>
              <a:t> Stadium belongs to the Ministry of Youth and Sports in the State of Iraq.</a:t>
            </a:r>
          </a:p>
          <a:p>
            <a:pPr lvl="0" algn="just" rtl="0"/>
            <a:r>
              <a:rPr lang="en-US" sz="2000" dirty="0">
                <a:cs typeface="+mj-cs"/>
              </a:rPr>
              <a:t>The stadium's full capacity is estimated at approximately 65,227 thousand seats.</a:t>
            </a:r>
          </a:p>
          <a:p>
            <a:pPr lvl="0" algn="just" rtl="0"/>
            <a:r>
              <a:rPr lang="en-US" sz="2000" dirty="0">
                <a:cs typeface="+mj-cs"/>
              </a:rPr>
              <a:t>One of the wonderful views of the </a:t>
            </a:r>
            <a:r>
              <a:rPr lang="en-US" sz="2000" dirty="0" err="1">
                <a:cs typeface="+mj-cs"/>
              </a:rPr>
              <a:t>Jidhe</a:t>
            </a:r>
            <a:r>
              <a:rPr lang="en-US" sz="2000" dirty="0">
                <a:cs typeface="+mj-cs"/>
              </a:rPr>
              <a:t> </a:t>
            </a:r>
            <a:r>
              <a:rPr lang="en-US" sz="2000" dirty="0" err="1">
                <a:cs typeface="+mj-cs"/>
              </a:rPr>
              <a:t>alnakhla</a:t>
            </a:r>
            <a:r>
              <a:rPr lang="en-US" sz="2000" dirty="0">
                <a:cs typeface="+mj-cs"/>
              </a:rPr>
              <a:t> Stadium and the Sports City, taken by satellite, is that together they form the map of Iraq..</a:t>
            </a:r>
          </a:p>
          <a:p>
            <a:pPr lvl="0" algn="just" rtl="0"/>
            <a:r>
              <a:rPr lang="en-US" sz="2000" dirty="0">
                <a:cs typeface="+mj-cs"/>
              </a:rPr>
              <a:t>	The </a:t>
            </a:r>
            <a:r>
              <a:rPr lang="en-US" sz="2000" dirty="0" err="1">
                <a:cs typeface="+mj-cs"/>
              </a:rPr>
              <a:t>Jidhe</a:t>
            </a:r>
            <a:r>
              <a:rPr lang="en-US" sz="2000" dirty="0">
                <a:cs typeface="+mj-cs"/>
              </a:rPr>
              <a:t> </a:t>
            </a:r>
            <a:r>
              <a:rPr lang="en-US" sz="2000" dirty="0" err="1">
                <a:cs typeface="+mj-cs"/>
              </a:rPr>
              <a:t>alnakhla</a:t>
            </a:r>
            <a:r>
              <a:rPr lang="en-US" sz="2000" dirty="0">
                <a:cs typeface="+mj-cs"/>
              </a:rPr>
              <a:t> Stadium has 18 external gates, which are the gates of the Sports City. Each of these gates was named after an Iraqi governorate..</a:t>
            </a:r>
          </a:p>
          <a:p>
            <a:pPr lvl="0" algn="just" rtl="0"/>
            <a:r>
              <a:rPr lang="en-US" sz="2000" dirty="0">
                <a:cs typeface="+mj-cs"/>
              </a:rPr>
              <a:t>The area of ​​Basra International Stadium is about 600 </a:t>
            </a:r>
            <a:r>
              <a:rPr lang="en-US" sz="2000" dirty="0" err="1">
                <a:cs typeface="+mj-cs"/>
              </a:rPr>
              <a:t>dunams</a:t>
            </a:r>
            <a:r>
              <a:rPr lang="en-US" sz="2000" dirty="0">
                <a:cs typeface="+mj-cs"/>
              </a:rPr>
              <a:t>.</a:t>
            </a:r>
          </a:p>
          <a:p>
            <a:pPr lvl="0" algn="just" rtl="0"/>
            <a:r>
              <a:rPr lang="en-US" sz="2000" dirty="0">
                <a:cs typeface="+mj-cs"/>
              </a:rPr>
              <a:t>Especially since the floor of the </a:t>
            </a:r>
            <a:r>
              <a:rPr lang="en-US" sz="2000" dirty="0" err="1">
                <a:cs typeface="+mj-cs"/>
              </a:rPr>
              <a:t>Jidhe</a:t>
            </a:r>
            <a:r>
              <a:rPr lang="en-US" sz="2000" dirty="0">
                <a:cs typeface="+mj-cs"/>
              </a:rPr>
              <a:t> </a:t>
            </a:r>
            <a:r>
              <a:rPr lang="en-US" sz="2000" dirty="0" err="1">
                <a:cs typeface="+mj-cs"/>
              </a:rPr>
              <a:t>alnakhla</a:t>
            </a:r>
            <a:r>
              <a:rPr lang="en-US" sz="2000" dirty="0">
                <a:cs typeface="+mj-cs"/>
              </a:rPr>
              <a:t> Stadium is made of natural grass.</a:t>
            </a:r>
          </a:p>
          <a:p>
            <a:pPr algn="just" rtl="0"/>
            <a:endParaRPr lang="ar-IQ" sz="2000" dirty="0">
              <a:cs typeface="+mj-cs"/>
            </a:endParaRPr>
          </a:p>
        </p:txBody>
      </p:sp>
      <p:pic>
        <p:nvPicPr>
          <p:cNvPr id="4" name="Content Placeholder 3"/>
          <p:cNvPicPr>
            <a:picLocks/>
          </p:cNvPicPr>
          <p:nvPr/>
        </p:nvPicPr>
        <p:blipFill>
          <a:blip r:embed="rId2"/>
          <a:srcRect/>
          <a:stretch>
            <a:fillRect/>
          </a:stretch>
        </p:blipFill>
        <p:spPr bwMode="auto">
          <a:xfrm>
            <a:off x="0" y="0"/>
            <a:ext cx="9144000" cy="285749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496"/>
            <a:ext cx="9144000" cy="857256"/>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b="1" dirty="0">
                <a:latin typeface="Baskerville Old Face" pitchFamily="18" charset="0"/>
              </a:rPr>
              <a:t>The grass field hosted 3 friendly matches</a:t>
            </a:r>
            <a:endParaRPr lang="ar-IQ" dirty="0">
              <a:latin typeface="Baskerville Old Face" pitchFamily="18" charset="0"/>
            </a:endParaRPr>
          </a:p>
        </p:txBody>
      </p:sp>
      <p:sp>
        <p:nvSpPr>
          <p:cNvPr id="3" name="Content Placeholder 2"/>
          <p:cNvSpPr>
            <a:spLocks noGrp="1"/>
          </p:cNvSpPr>
          <p:nvPr>
            <p:ph idx="1"/>
          </p:nvPr>
        </p:nvSpPr>
        <p:spPr>
          <a:xfrm>
            <a:off x="0" y="3714752"/>
            <a:ext cx="9144000" cy="3143248"/>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lvl="0" algn="just" rtl="0"/>
            <a:r>
              <a:rPr lang="en-US" dirty="0"/>
              <a:t>In  </a:t>
            </a:r>
            <a:r>
              <a:rPr lang="en-US" dirty="0">
                <a:hlinkClick r:id="rId2" tooltip="1 يونيو"/>
              </a:rPr>
              <a:t>June 1</a:t>
            </a:r>
            <a:r>
              <a:rPr lang="en-US" dirty="0"/>
              <a:t>    </a:t>
            </a:r>
            <a:r>
              <a:rPr lang="en-US" dirty="0">
                <a:hlinkClick r:id="rId3" tooltip="2017"/>
              </a:rPr>
              <a:t>2017</a:t>
            </a:r>
            <a:r>
              <a:rPr lang="en-US" dirty="0"/>
              <a:t> The first international match took place on the field </a:t>
            </a:r>
            <a:r>
              <a:rPr lang="en-US" dirty="0">
                <a:hlinkClick r:id="rId4" tooltip="منتخب العراق لكرة القدم"/>
              </a:rPr>
              <a:t>The Iraqi national team</a:t>
            </a:r>
            <a:r>
              <a:rPr lang="en-US" dirty="0"/>
              <a:t>  </a:t>
            </a:r>
            <a:r>
              <a:rPr lang="en-US" dirty="0">
                <a:hlinkClick r:id="rId5" tooltip="منتخب الأردن لكرة القدم"/>
              </a:rPr>
              <a:t>And the Jordanian national </a:t>
            </a:r>
            <a:r>
              <a:rPr lang="en-US" dirty="0" err="1">
                <a:hlinkClick r:id="rId5" tooltip="منتخب الأردن لكرة القدم"/>
              </a:rPr>
              <a:t>team</a:t>
            </a:r>
            <a:r>
              <a:rPr lang="en-US" dirty="0" err="1"/>
              <a:t>The</a:t>
            </a:r>
            <a:r>
              <a:rPr lang="en-US" dirty="0"/>
              <a:t> match ended with Iraq's victory with a single goal scored by the player  </a:t>
            </a:r>
            <a:r>
              <a:rPr lang="en-US" dirty="0" err="1">
                <a:hlinkClick r:id="rId6" tooltip="علاء عبد الزهرة"/>
              </a:rPr>
              <a:t>Alaa</a:t>
            </a:r>
            <a:r>
              <a:rPr lang="en-US" dirty="0">
                <a:hlinkClick r:id="rId6" tooltip="علاء عبد الزهرة"/>
              </a:rPr>
              <a:t> Abdel Zahra</a:t>
            </a:r>
            <a:r>
              <a:rPr lang="en-US" dirty="0"/>
              <a:t>.</a:t>
            </a:r>
          </a:p>
          <a:p>
            <a:pPr lvl="0" algn="just" rtl="0"/>
            <a:r>
              <a:rPr lang="en-US" dirty="0"/>
              <a:t>And </a:t>
            </a:r>
            <a:r>
              <a:rPr lang="en-US" dirty="0" err="1"/>
              <a:t>in</a:t>
            </a:r>
            <a:r>
              <a:rPr lang="en-US" dirty="0" err="1">
                <a:hlinkClick r:id="rId7" tooltip="9 سبتمبر"/>
              </a:rPr>
              <a:t>September</a:t>
            </a:r>
            <a:r>
              <a:rPr lang="en-US" dirty="0">
                <a:hlinkClick r:id="rId7" tooltip="9 سبتمبر"/>
              </a:rPr>
              <a:t> 9</a:t>
            </a:r>
            <a:r>
              <a:rPr lang="en-US" dirty="0"/>
              <a:t>   </a:t>
            </a:r>
            <a:r>
              <a:rPr lang="en-US" dirty="0">
                <a:hlinkClick r:id="rId3" tooltip="2017"/>
              </a:rPr>
              <a:t>2017</a:t>
            </a:r>
            <a:r>
              <a:rPr lang="en-US" dirty="0"/>
              <a:t> A match took place on the field between the Iraqi Stars and the World Stars, and the match ended with the World Stars winning by 5 goals, compared to 4 goals for the Iraqi Stars.</a:t>
            </a:r>
          </a:p>
          <a:p>
            <a:endParaRPr lang="ar-IQ" dirty="0"/>
          </a:p>
        </p:txBody>
      </p:sp>
      <p:pic>
        <p:nvPicPr>
          <p:cNvPr id="38914" name="Picture 2" descr="رسميا.. تثبيت ملعب &quot;جذع النخلة&quot; لدى الـ (فيفا) لخوض جميع ..."/>
          <p:cNvPicPr>
            <a:picLocks noChangeAspect="1" noChangeArrowheads="1"/>
          </p:cNvPicPr>
          <p:nvPr/>
        </p:nvPicPr>
        <p:blipFill>
          <a:blip r:embed="rId8"/>
          <a:srcRect/>
          <a:stretch>
            <a:fillRect/>
          </a:stretch>
        </p:blipFill>
        <p:spPr bwMode="auto">
          <a:xfrm>
            <a:off x="0" y="0"/>
            <a:ext cx="9144000" cy="2857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3182"/>
            <a:ext cx="9144000" cy="92869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ar-SA" b="1" dirty="0" smtClean="0"/>
              <a:t/>
            </a:r>
            <a:br>
              <a:rPr lang="ar-SA" b="1" dirty="0" smtClean="0"/>
            </a:br>
            <a:r>
              <a:rPr lang="en-US" b="1" dirty="0" smtClean="0">
                <a:latin typeface="Baskerville Old Face" pitchFamily="18" charset="0"/>
              </a:rPr>
              <a:t>Champion </a:t>
            </a:r>
            <a:r>
              <a:rPr lang="en-US" b="1" dirty="0">
                <a:latin typeface="Baskerville Old Face" pitchFamily="18" charset="0"/>
              </a:rPr>
              <a:t>ship Arabian Gulf Cup </a:t>
            </a:r>
            <a:r>
              <a:rPr lang="en-US" b="1" dirty="0" smtClean="0">
                <a:latin typeface="Baskerville Old Face" pitchFamily="18" charset="0"/>
              </a:rPr>
              <a:t>25</a:t>
            </a:r>
            <a:r>
              <a:rPr lang="en-US" dirty="0">
                <a:latin typeface="Baskerville Old Face" pitchFamily="18" charset="0"/>
              </a:rPr>
              <a:t/>
            </a:r>
            <a:br>
              <a:rPr lang="en-US" dirty="0">
                <a:latin typeface="Baskerville Old Face" pitchFamily="18" charset="0"/>
              </a:rPr>
            </a:br>
            <a:endParaRPr lang="ar-IQ" dirty="0">
              <a:latin typeface="Baskerville Old Face" pitchFamily="18" charset="0"/>
            </a:endParaRPr>
          </a:p>
        </p:txBody>
      </p:sp>
      <p:sp>
        <p:nvSpPr>
          <p:cNvPr id="3" name="Content Placeholder 2"/>
          <p:cNvSpPr>
            <a:spLocks noGrp="1"/>
          </p:cNvSpPr>
          <p:nvPr>
            <p:ph idx="1"/>
          </p:nvPr>
        </p:nvSpPr>
        <p:spPr>
          <a:xfrm>
            <a:off x="0" y="3500438"/>
            <a:ext cx="9144000" cy="3357562"/>
          </a:xfrm>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p>
            <a:pPr lvl="0" algn="just" rtl="0"/>
            <a:endParaRPr lang="en-US" dirty="0" smtClean="0"/>
          </a:p>
          <a:p>
            <a:pPr lvl="0" algn="just" rtl="0"/>
            <a:endParaRPr lang="en-US" dirty="0" smtClean="0"/>
          </a:p>
          <a:p>
            <a:pPr lvl="0" algn="just" rtl="0"/>
            <a:endParaRPr lang="en-US" dirty="0" smtClean="0"/>
          </a:p>
          <a:p>
            <a:pPr lvl="0" algn="just" rtl="0"/>
            <a:r>
              <a:rPr lang="en-US" sz="8600" dirty="0" smtClean="0"/>
              <a:t>In </a:t>
            </a:r>
            <a:r>
              <a:rPr lang="en-US" sz="8600" dirty="0"/>
              <a:t>this stadium, championship matches were held  </a:t>
            </a:r>
            <a:r>
              <a:rPr lang="en-US" sz="8600" dirty="0">
                <a:hlinkClick r:id="rId2" tooltip="كأس الخليج العربي 25"/>
              </a:rPr>
              <a:t>Arabian Gulf Cup 25</a:t>
            </a:r>
            <a:r>
              <a:rPr lang="en-US" sz="8600" dirty="0"/>
              <a:t>Which was held in January 2023 in Basra</a:t>
            </a:r>
          </a:p>
          <a:p>
            <a:pPr lvl="0" algn="just" rtl="0"/>
            <a:r>
              <a:rPr lang="en-US" sz="8600" dirty="0"/>
              <a:t>On January 19, 2023	It was erected </a:t>
            </a:r>
            <a:r>
              <a:rPr lang="en-US" sz="8600" dirty="0" smtClean="0"/>
              <a:t>match To </a:t>
            </a:r>
            <a:r>
              <a:rPr lang="en-US" sz="8600" dirty="0"/>
              <a:t>determine the winner of a </a:t>
            </a:r>
            <a:r>
              <a:rPr lang="en-US" sz="8600" dirty="0" err="1"/>
              <a:t>tournament</a:t>
            </a:r>
            <a:r>
              <a:rPr lang="en-US" sz="8600" dirty="0" err="1">
                <a:hlinkClick r:id="rId2"/>
              </a:rPr>
              <a:t>Gulf</a:t>
            </a:r>
            <a:r>
              <a:rPr lang="en-US" sz="8600" dirty="0">
                <a:hlinkClick r:id="rId2"/>
              </a:rPr>
              <a:t> 25</a:t>
            </a:r>
            <a:r>
              <a:rPr lang="en-US" sz="8600" dirty="0"/>
              <a:t> I gathered the </a:t>
            </a:r>
            <a:r>
              <a:rPr lang="en-US" sz="8600" dirty="0" err="1"/>
              <a:t>team</a:t>
            </a:r>
            <a:r>
              <a:rPr lang="en-US" sz="8600" dirty="0" err="1">
                <a:hlinkClick r:id="rId3"/>
              </a:rPr>
              <a:t>The</a:t>
            </a:r>
            <a:r>
              <a:rPr lang="en-US" sz="8600" dirty="0">
                <a:hlinkClick r:id="rId3"/>
              </a:rPr>
              <a:t> </a:t>
            </a:r>
            <a:r>
              <a:rPr lang="en-US" sz="8600" dirty="0" err="1">
                <a:hlinkClick r:id="rId3"/>
              </a:rPr>
              <a:t>Iraqi</a:t>
            </a:r>
            <a:r>
              <a:rPr lang="en-US" sz="8600" dirty="0" err="1"/>
              <a:t>In</a:t>
            </a:r>
            <a:r>
              <a:rPr lang="en-US" sz="8600" dirty="0"/>
              <a:t> the national </a:t>
            </a:r>
            <a:r>
              <a:rPr lang="en-US" sz="8600" dirty="0" err="1"/>
              <a:t>team</a:t>
            </a:r>
            <a:r>
              <a:rPr lang="en-US" sz="8600" dirty="0" err="1">
                <a:hlinkClick r:id="rId4" tooltip="منتخب عمان لكرة القدم"/>
              </a:rPr>
              <a:t>Omani</a:t>
            </a:r>
            <a:r>
              <a:rPr lang="en-US" sz="8600" dirty="0" err="1"/>
              <a:t>.The</a:t>
            </a:r>
            <a:r>
              <a:rPr lang="en-US" sz="8600" dirty="0"/>
              <a:t> Iraqi team won by three goals to two. Host Iraq won its fourth title in the tournament after an exciting match.</a:t>
            </a:r>
          </a:p>
          <a:p>
            <a:pPr rtl="0"/>
            <a:r>
              <a:rPr lang="en-US" dirty="0"/>
              <a:t> </a:t>
            </a:r>
          </a:p>
          <a:p>
            <a:endParaRPr lang="ar-IQ" dirty="0"/>
          </a:p>
        </p:txBody>
      </p:sp>
      <p:pic>
        <p:nvPicPr>
          <p:cNvPr id="41986" name="Picture 2" descr="No photo description available."/>
          <p:cNvPicPr>
            <a:picLocks noChangeAspect="1" noChangeArrowheads="1"/>
          </p:cNvPicPr>
          <p:nvPr/>
        </p:nvPicPr>
        <p:blipFill>
          <a:blip r:embed="rId5"/>
          <a:srcRect/>
          <a:stretch>
            <a:fillRect/>
          </a:stretch>
        </p:blipFill>
        <p:spPr bwMode="auto">
          <a:xfrm>
            <a:off x="0" y="0"/>
            <a:ext cx="9144000" cy="285746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570</Words>
  <Application>Microsoft Office PowerPoint</Application>
  <PresentationFormat>On-screen Show (4:3)</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Jidhe alnakhla Stadium</vt:lpstr>
      <vt:lpstr>Slide 2</vt:lpstr>
      <vt:lpstr>Slide 3</vt:lpstr>
      <vt:lpstr>Slide 4</vt:lpstr>
      <vt:lpstr>Basra stadium classification </vt:lpstr>
      <vt:lpstr>  Information about the stadium</vt:lpstr>
      <vt:lpstr>The grass field hosted 3 friendly matches</vt:lpstr>
      <vt:lpstr> Champion ship Arabian Gulf Cup 25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Jidhe alnakhla Stadium </dc:title>
  <dc:creator>hp</dc:creator>
  <cp:lastModifiedBy>hp</cp:lastModifiedBy>
  <cp:revision>32</cp:revision>
  <dcterms:created xsi:type="dcterms:W3CDTF">2023-12-03T22:04:36Z</dcterms:created>
  <dcterms:modified xsi:type="dcterms:W3CDTF">2023-12-23T00:08:26Z</dcterms:modified>
</cp:coreProperties>
</file>