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3"/>
  </p:notesMasterIdLst>
  <p:sldIdLst>
    <p:sldId id="276" r:id="rId3"/>
    <p:sldId id="257" r:id="rId4"/>
    <p:sldId id="258" r:id="rId5"/>
    <p:sldId id="283" r:id="rId6"/>
    <p:sldId id="284" r:id="rId7"/>
    <p:sldId id="259" r:id="rId8"/>
    <p:sldId id="281"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75"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728A"/>
    <a:srgbClr val="692A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9" autoAdjust="0"/>
    <p:restoredTop sz="94660"/>
  </p:normalViewPr>
  <p:slideViewPr>
    <p:cSldViewPr>
      <p:cViewPr varScale="1">
        <p:scale>
          <a:sx n="62" d="100"/>
          <a:sy n="62" d="100"/>
        </p:scale>
        <p:origin x="-150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9D0771C-B8C8-403C-98EB-66DAF346CCEF}" type="datetimeFigureOut">
              <a:rPr lang="ar-SA" smtClean="0"/>
              <a:pPr/>
              <a:t>05/03/1445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19894BC-65B9-4D00-B1CB-84B95D4FFE5D}"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77000"/>
            <a:ext cx="2133600" cy="244475"/>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477000"/>
            <a:ext cx="2895600" cy="24447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477000"/>
            <a:ext cx="2133600" cy="244475"/>
          </a:xfrm>
        </p:spPr>
        <p:txBody>
          <a:bodyPr/>
          <a:lstStyle>
            <a:lvl1pPr>
              <a:defRPr/>
            </a:lvl1pPr>
          </a:lstStyle>
          <a:p>
            <a:fld id="{4425384C-F9A8-4908-A0EE-8C4D13ADCCAB}" type="slidenum">
              <a:rPr lang="en-US"/>
              <a:pPr/>
              <a:t>‹#›</a:t>
            </a:fld>
            <a:endParaRPr lang="en-US"/>
          </a:p>
        </p:txBody>
      </p:sp>
      <p:grpSp>
        <p:nvGrpSpPr>
          <p:cNvPr id="3088" name="Group 16"/>
          <p:cNvGrpSpPr>
            <a:grpSpLocks/>
          </p:cNvGrpSpPr>
          <p:nvPr/>
        </p:nvGrpSpPr>
        <p:grpSpPr bwMode="auto">
          <a:xfrm>
            <a:off x="4114800" y="5691188"/>
            <a:ext cx="1079500" cy="633412"/>
            <a:chOff x="2680" y="3678"/>
            <a:chExt cx="680" cy="399"/>
          </a:xfrm>
        </p:grpSpPr>
        <p:sp>
          <p:nvSpPr>
            <p:cNvPr id="3086" name="Text Box 14"/>
            <p:cNvSpPr txBox="1">
              <a:spLocks noChangeArrowheads="1"/>
            </p:cNvSpPr>
            <p:nvPr/>
          </p:nvSpPr>
          <p:spPr bwMode="gray">
            <a:xfrm>
              <a:off x="2680" y="3789"/>
              <a:ext cx="680" cy="288"/>
            </a:xfrm>
            <a:prstGeom prst="rect">
              <a:avLst/>
            </a:prstGeom>
            <a:noFill/>
            <a:ln w="9525">
              <a:noFill/>
              <a:miter lim="800000"/>
              <a:headEnd/>
              <a:tailEnd/>
            </a:ln>
            <a:effectLst/>
          </p:spPr>
          <p:txBody>
            <a:bodyPr>
              <a:spAutoFit/>
            </a:bodyPr>
            <a:lstStyle/>
            <a:p>
              <a:r>
                <a:rPr lang="en-US" sz="2400" b="1">
                  <a:solidFill>
                    <a:schemeClr val="bg1"/>
                  </a:solidFill>
                </a:rPr>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folHlink"/>
            </a:solidFill>
            <a:ln w="9525">
              <a:noFill/>
              <a:miter lim="800000"/>
              <a:headEnd/>
              <a:tailEnd/>
            </a:ln>
            <a:effectLst/>
          </p:spPr>
          <p:txBody>
            <a:bodyPr wrap="none" anchor="ctr"/>
            <a:lstStyle/>
            <a:p>
              <a:endParaRPr lang="ar-SA"/>
            </a:p>
          </p:txBody>
        </p:sp>
      </p:grpSp>
      <p:sp>
        <p:nvSpPr>
          <p:cNvPr id="3074" name="Rectangle 2"/>
          <p:cNvSpPr>
            <a:spLocks noGrp="1" noChangeArrowheads="1"/>
          </p:cNvSpPr>
          <p:nvPr>
            <p:ph type="ctrTitle"/>
          </p:nvPr>
        </p:nvSpPr>
        <p:spPr>
          <a:xfrm>
            <a:off x="685800" y="1339850"/>
            <a:ext cx="7696200" cy="1241425"/>
          </a:xfrm>
          <a:effectLst>
            <a:outerShdw dist="53882" dir="2700000" algn="ctr" rotWithShape="0">
              <a:schemeClr val="tx1"/>
            </a:outerShdw>
          </a:effectLst>
        </p:spPr>
        <p:txBody>
          <a:bodyPr/>
          <a:lstStyle>
            <a:lvl1pPr>
              <a:defRPr sz="5200"/>
            </a:lvl1pPr>
          </a:lstStyle>
          <a:p>
            <a:r>
              <a:rPr lang="ar-SA" smtClean="0"/>
              <a:t>انقر لتحرير نمط العنوان الرئيسي</a:t>
            </a:r>
            <a:endParaRPr lang="en-US"/>
          </a:p>
        </p:txBody>
      </p:sp>
      <p:sp>
        <p:nvSpPr>
          <p:cNvPr id="3075" name="Rectangle 3"/>
          <p:cNvSpPr>
            <a:spLocks noGrp="1" noChangeArrowheads="1"/>
          </p:cNvSpPr>
          <p:nvPr>
            <p:ph type="subTitle" idx="1"/>
          </p:nvPr>
        </p:nvSpPr>
        <p:spPr>
          <a:xfrm>
            <a:off x="685800" y="2743200"/>
            <a:ext cx="6324600" cy="381000"/>
          </a:xfrm>
        </p:spPr>
        <p:txBody>
          <a:bodyPr/>
          <a:lstStyle>
            <a:lvl1pPr marL="0" indent="0">
              <a:buFont typeface="Wingdings" pitchFamily="2" charset="2"/>
              <a:buNone/>
              <a:defRPr/>
            </a:lvl1pPr>
          </a:lstStyle>
          <a:p>
            <a:r>
              <a:rPr lang="ar-SA" smtClean="0"/>
              <a:t>انقر لتحرير نمط العنوان الثانوي الرئيسي</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75E86FEE-806B-44D4-BDE4-4767663A442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19900" y="152400"/>
            <a:ext cx="2095500" cy="617220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533400" y="152400"/>
            <a:ext cx="6134100" cy="61722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84E5A10D-7BDD-4FC0-B22F-585AD6FA26F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295400" y="152400"/>
            <a:ext cx="7620000" cy="563563"/>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533400" y="1066800"/>
            <a:ext cx="8229600" cy="5257800"/>
          </a:xfrm>
        </p:spPr>
        <p:txBody>
          <a:bodyPr/>
          <a:lstStyle/>
          <a:p>
            <a:r>
              <a:rPr lang="ar-SA" smtClean="0"/>
              <a:t>انقر فوق الرمز لإضافة جدول</a:t>
            </a:r>
            <a:endParaRPr lang="ar-SA"/>
          </a:p>
        </p:txBody>
      </p:sp>
      <p:sp>
        <p:nvSpPr>
          <p:cNvPr id="4" name="عنصر نائب للتاريخ 3"/>
          <p:cNvSpPr>
            <a:spLocks noGrp="1"/>
          </p:cNvSpPr>
          <p:nvPr>
            <p:ph type="dt" sz="half" idx="10"/>
          </p:nvPr>
        </p:nvSpPr>
        <p:spPr>
          <a:xfrm>
            <a:off x="457200" y="6586538"/>
            <a:ext cx="2133600" cy="228600"/>
          </a:xfrm>
        </p:spPr>
        <p:txBody>
          <a:bodyPr/>
          <a:lstStyle>
            <a:lvl1pPr>
              <a:defRPr/>
            </a:lvl1pPr>
          </a:lstStyle>
          <a:p>
            <a:endParaRPr lang="en-US"/>
          </a:p>
        </p:txBody>
      </p:sp>
      <p:sp>
        <p:nvSpPr>
          <p:cNvPr id="5" name="عنصر نائب للتذييل 4"/>
          <p:cNvSpPr>
            <a:spLocks noGrp="1"/>
          </p:cNvSpPr>
          <p:nvPr>
            <p:ph type="ftr" sz="quarter" idx="11"/>
          </p:nvPr>
        </p:nvSpPr>
        <p:spPr>
          <a:xfrm>
            <a:off x="3124200" y="6586538"/>
            <a:ext cx="2895600" cy="228600"/>
          </a:xfrm>
        </p:spPr>
        <p:txBody>
          <a:bodyPr/>
          <a:lstStyle>
            <a:lvl1pPr>
              <a:defRPr/>
            </a:lvl1pPr>
          </a:lstStyle>
          <a:p>
            <a:endParaRPr lang="en-US"/>
          </a:p>
        </p:txBody>
      </p:sp>
      <p:sp>
        <p:nvSpPr>
          <p:cNvPr id="6" name="عنصر نائب لرقم الشريحة 5"/>
          <p:cNvSpPr>
            <a:spLocks noGrp="1"/>
          </p:cNvSpPr>
          <p:nvPr>
            <p:ph type="sldNum" sz="quarter" idx="12"/>
          </p:nvPr>
        </p:nvSpPr>
        <p:spPr>
          <a:xfrm>
            <a:off x="6553200" y="6586538"/>
            <a:ext cx="2133600" cy="228600"/>
          </a:xfrm>
        </p:spPr>
        <p:txBody>
          <a:bodyPr/>
          <a:lstStyle>
            <a:lvl1pPr>
              <a:defRPr/>
            </a:lvl1pPr>
          </a:lstStyle>
          <a:p>
            <a:fld id="{FDD17B1D-2EB6-4943-AB20-2B1A5699549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2" name="Rectangle 7"/>
          <p:cNvSpPr>
            <a:spLocks noGrp="1" noChangeArrowheads="1"/>
          </p:cNvSpPr>
          <p:nvPr>
            <p:ph type="ctrTitle"/>
          </p:nvPr>
        </p:nvSpPr>
        <p:spPr>
          <a:xfrm>
            <a:off x="2305050" y="3582988"/>
            <a:ext cx="6503988" cy="960437"/>
          </a:xfrm>
        </p:spPr>
        <p:txBody>
          <a:bodyPr anchor="t"/>
          <a:lstStyle>
            <a:lvl1pPr>
              <a:defRPr sz="3200"/>
            </a:lvl1pPr>
          </a:lstStyle>
          <a:p>
            <a:r>
              <a:rPr lang="de-DE"/>
              <a:t>Titelmasterformat durch Klicken bearbeiten</a:t>
            </a:r>
          </a:p>
        </p:txBody>
      </p:sp>
      <p:sp>
        <p:nvSpPr>
          <p:cNvPr id="12293" name="Rectangle 12"/>
          <p:cNvSpPr>
            <a:spLocks noGrp="1" noChangeArrowheads="1"/>
          </p:cNvSpPr>
          <p:nvPr>
            <p:ph type="subTitle" idx="1"/>
          </p:nvPr>
        </p:nvSpPr>
        <p:spPr>
          <a:xfrm>
            <a:off x="2308225" y="4578350"/>
            <a:ext cx="6526213" cy="800100"/>
          </a:xfrm>
        </p:spPr>
        <p:txBody>
          <a:bodyPr/>
          <a:lstStyle>
            <a:lvl1pPr marL="0" indent="0">
              <a:buFont typeface="Wingdings" pitchFamily="2" charset="2"/>
              <a:buNone/>
              <a:defRPr sz="2200" b="0"/>
            </a:lvl1pPr>
          </a:lstStyle>
          <a:p>
            <a:r>
              <a:rPr lang="de-DE"/>
              <a:t>Formatvorlage des Untertitelmasters durch Klicken bearbeiten</a:t>
            </a:r>
          </a:p>
        </p:txBody>
      </p:sp>
      <p:sp>
        <p:nvSpPr>
          <p:cNvPr id="12294" name="Rectangle 6"/>
          <p:cNvSpPr>
            <a:spLocks noChangeArrowheads="1"/>
          </p:cNvSpPr>
          <p:nvPr/>
        </p:nvSpPr>
        <p:spPr bwMode="gray">
          <a:xfrm>
            <a:off x="7188200" y="6184900"/>
            <a:ext cx="1646238" cy="377825"/>
          </a:xfrm>
          <a:prstGeom prst="rect">
            <a:avLst/>
          </a:prstGeom>
          <a:noFill/>
          <a:ln w="9525">
            <a:solidFill>
              <a:srgbClr val="969696"/>
            </a:solidFill>
            <a:miter lim="800000"/>
            <a:headEnd/>
            <a:tailEnd/>
          </a:ln>
          <a:effectLst/>
        </p:spPr>
        <p:txBody>
          <a:bodyPr wrap="none" anchor="ctr"/>
          <a:lstStyle/>
          <a:p>
            <a:pPr algn="ctr" eaLnBrk="0" hangingPunct="0"/>
            <a:r>
              <a:rPr lang="de-DE" sz="1600" b="1"/>
              <a:t>YOUR LOGO</a:t>
            </a: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ذييل 3"/>
          <p:cNvSpPr>
            <a:spLocks noGrp="1"/>
          </p:cNvSpPr>
          <p:nvPr>
            <p:ph type="ftr" sz="quarter" idx="10"/>
          </p:nvPr>
        </p:nvSpPr>
        <p:spPr/>
        <p:txBody>
          <a:bodyPr/>
          <a:lstStyle>
            <a:lvl1pPr>
              <a:defRPr/>
            </a:lvl1pPr>
          </a:lstStyle>
          <a:p>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ذييل 3"/>
          <p:cNvSpPr>
            <a:spLocks noGrp="1"/>
          </p:cNvSpPr>
          <p:nvPr>
            <p:ph type="ftr" sz="quarter" idx="10"/>
          </p:nvPr>
        </p:nvSpPr>
        <p:spPr/>
        <p:txBody>
          <a:bodyPr/>
          <a:lstStyle>
            <a:lvl1pPr>
              <a:defRPr/>
            </a:lvl1pPr>
          </a:lstStyle>
          <a:p>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ذييل 4"/>
          <p:cNvSpPr>
            <a:spLocks noGrp="1"/>
          </p:cNvSpPr>
          <p:nvPr>
            <p:ph type="ftr" sz="quarter" idx="10"/>
          </p:nvPr>
        </p:nvSpPr>
        <p:spPr/>
        <p:txBody>
          <a:bodyPr/>
          <a:lstStyle>
            <a:lvl1pPr>
              <a:defRPr/>
            </a:lvl1pPr>
          </a:lstStyle>
          <a:p>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ذييل 6"/>
          <p:cNvSpPr>
            <a:spLocks noGrp="1"/>
          </p:cNvSpPr>
          <p:nvPr>
            <p:ph type="ftr" sz="quarter" idx="10"/>
          </p:nvPr>
        </p:nvSpPr>
        <p:spPr/>
        <p:txBody>
          <a:bodyPr/>
          <a:lstStyle>
            <a:lvl1pPr>
              <a:defRPr/>
            </a:lvl1pPr>
          </a:lstStyle>
          <a:p>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ذييل 2"/>
          <p:cNvSpPr>
            <a:spLocks noGrp="1"/>
          </p:cNvSpPr>
          <p:nvPr>
            <p:ph type="ftr" sz="quarter" idx="10"/>
          </p:nvPr>
        </p:nvSpPr>
        <p:spPr/>
        <p:txBody>
          <a:bodyPr/>
          <a:lstStyle>
            <a:lvl1pPr>
              <a:defRPr/>
            </a:lvl1pPr>
          </a:lstStyle>
          <a:p>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ذييل 1"/>
          <p:cNvSpPr>
            <a:spLocks noGrp="1"/>
          </p:cNvSpPr>
          <p:nvPr>
            <p:ph type="ftr" sz="quarter" idx="10"/>
          </p:nvPr>
        </p:nvSpPr>
        <p:spPr/>
        <p:txBody>
          <a:bodyPr/>
          <a:lstStyle>
            <a:lvl1pPr>
              <a:defRPr/>
            </a:lvl1pPr>
          </a:lstStyle>
          <a:p>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E161AD9B-529B-4CC5-88BB-E372B7D0210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ذييل 4"/>
          <p:cNvSpPr>
            <a:spLocks noGrp="1"/>
          </p:cNvSpPr>
          <p:nvPr>
            <p:ph type="ftr" sz="quarter" idx="10"/>
          </p:nvPr>
        </p:nvSpPr>
        <p:spPr/>
        <p:txBody>
          <a:bodyPr/>
          <a:lstStyle>
            <a:lvl1pPr>
              <a:defRPr/>
            </a:lvl1pPr>
          </a:lstStyle>
          <a:p>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ذييل 4"/>
          <p:cNvSpPr>
            <a:spLocks noGrp="1"/>
          </p:cNvSpPr>
          <p:nvPr>
            <p:ph type="ftr" sz="quarter" idx="10"/>
          </p:nvPr>
        </p:nvSpPr>
        <p:spPr/>
        <p:txBody>
          <a:bodyPr/>
          <a:lstStyle>
            <a:lvl1pPr>
              <a:defRPr/>
            </a:lvl1pPr>
          </a:lstStyle>
          <a:p>
            <a:endParaRPr lang="en-US"/>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ذييل 3"/>
          <p:cNvSpPr>
            <a:spLocks noGrp="1"/>
          </p:cNvSpPr>
          <p:nvPr>
            <p:ph type="ftr" sz="quarter" idx="10"/>
          </p:nvPr>
        </p:nvSpPr>
        <p:spPr/>
        <p:txBody>
          <a:bodyPr/>
          <a:lstStyle>
            <a:lvl1pPr>
              <a:defRPr/>
            </a:lvl1pPr>
          </a:lstStyle>
          <a:p>
            <a:endParaRPr lang="en-U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08775" y="176213"/>
            <a:ext cx="2130425" cy="582930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314325" y="176213"/>
            <a:ext cx="6242050" cy="58293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ذييل 3"/>
          <p:cNvSpPr>
            <a:spLocks noGrp="1"/>
          </p:cNvSpPr>
          <p:nvPr>
            <p:ph type="ftr" sz="quarter" idx="10"/>
          </p:nvPr>
        </p:nvSpPr>
        <p:spPr/>
        <p:txBody>
          <a:bodyPr/>
          <a:lstStyle>
            <a:lvl1pPr>
              <a:defRPr/>
            </a:lvl1pPr>
          </a:lstStyle>
          <a:p>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AC0024F2-A568-4FE4-9E60-3BE7E8DD083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533400" y="10668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724400" y="10668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DA710257-1BA9-480F-94DB-0AF1485EA23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BB1A80F1-81BF-400A-94CB-0722D65F150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65A987E8-00A8-4422-BA39-50CE7CC7B1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CB29E24E-9243-49D5-9ADB-0BA5FC728A8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B76C4445-37F5-4C01-AE6D-519C02A3248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5C6C1C73-9E4C-4FA7-964F-F17D2652595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67" name="AutoShape 43"/>
          <p:cNvSpPr>
            <a:spLocks noChangeArrowheads="1"/>
          </p:cNvSpPr>
          <p:nvPr/>
        </p:nvSpPr>
        <p:spPr bwMode="white">
          <a:xfrm>
            <a:off x="239713" y="773113"/>
            <a:ext cx="8653462" cy="5780087"/>
          </a:xfrm>
          <a:prstGeom prst="roundRect">
            <a:avLst>
              <a:gd name="adj" fmla="val 6648"/>
            </a:avLst>
          </a:prstGeom>
          <a:gradFill rotWithShape="1">
            <a:gsLst>
              <a:gs pos="0">
                <a:schemeClr val="bg2"/>
              </a:gs>
              <a:gs pos="50000">
                <a:schemeClr val="bg2">
                  <a:gamma/>
                  <a:tint val="21176"/>
                  <a:invGamma/>
                </a:schemeClr>
              </a:gs>
              <a:gs pos="100000">
                <a:schemeClr val="bg2"/>
              </a:gs>
            </a:gsLst>
            <a:lin ang="5400000" scaled="1"/>
          </a:gradFill>
          <a:ln w="28575">
            <a:noFill/>
            <a:round/>
            <a:headEnd/>
            <a:tailEnd/>
          </a:ln>
          <a:effectLst/>
        </p:spPr>
        <p:txBody>
          <a:bodyPr wrap="none" anchor="ctr"/>
          <a:lstStyle/>
          <a:p>
            <a:endParaRPr lang="ar-SA"/>
          </a:p>
        </p:txBody>
      </p:sp>
      <p:sp>
        <p:nvSpPr>
          <p:cNvPr id="1066" name="AutoShape 42"/>
          <p:cNvSpPr>
            <a:spLocks noChangeArrowheads="1"/>
          </p:cNvSpPr>
          <p:nvPr/>
        </p:nvSpPr>
        <p:spPr bwMode="auto">
          <a:xfrm>
            <a:off x="304800" y="838200"/>
            <a:ext cx="8534400" cy="5649913"/>
          </a:xfrm>
          <a:prstGeom prst="roundRect">
            <a:avLst>
              <a:gd name="adj" fmla="val 6250"/>
            </a:avLst>
          </a:prstGeom>
          <a:solidFill>
            <a:schemeClr val="bg1">
              <a:alpha val="89999"/>
            </a:schemeClr>
          </a:solidFill>
          <a:ln w="28575">
            <a:noFill/>
            <a:round/>
            <a:headEnd/>
            <a:tailEnd/>
          </a:ln>
          <a:effectLst/>
        </p:spPr>
        <p:txBody>
          <a:bodyPr wrap="none" anchor="ctr"/>
          <a:lstStyle/>
          <a:p>
            <a:endParaRPr lang="ar-SA"/>
          </a:p>
        </p:txBody>
      </p:sp>
      <p:sp>
        <p:nvSpPr>
          <p:cNvPr id="1057" name="AutoShape 33"/>
          <p:cNvSpPr>
            <a:spLocks noChangeArrowheads="1"/>
          </p:cNvSpPr>
          <p:nvPr/>
        </p:nvSpPr>
        <p:spPr bwMode="gray">
          <a:xfrm rot="-37800000">
            <a:off x="163513" y="338138"/>
            <a:ext cx="381000" cy="228600"/>
          </a:xfrm>
          <a:prstGeom prst="triangle">
            <a:avLst>
              <a:gd name="adj" fmla="val 50000"/>
            </a:avLst>
          </a:prstGeom>
          <a:solidFill>
            <a:schemeClr val="tx1">
              <a:alpha val="84000"/>
            </a:schemeClr>
          </a:solidFill>
          <a:ln w="9525">
            <a:noFill/>
            <a:miter lim="800000"/>
            <a:headEnd/>
            <a:tailEnd/>
          </a:ln>
          <a:effectLst/>
        </p:spPr>
        <p:txBody>
          <a:bodyPr wrap="none" anchor="ctr"/>
          <a:lstStyle/>
          <a:p>
            <a:endParaRPr lang="ar-SA"/>
          </a:p>
        </p:txBody>
      </p:sp>
      <p:sp>
        <p:nvSpPr>
          <p:cNvPr id="1058" name="AutoShape 34"/>
          <p:cNvSpPr>
            <a:spLocks noChangeArrowheads="1"/>
          </p:cNvSpPr>
          <p:nvPr/>
        </p:nvSpPr>
        <p:spPr bwMode="gray">
          <a:xfrm rot="-37800000">
            <a:off x="468313" y="338138"/>
            <a:ext cx="381000" cy="228600"/>
          </a:xfrm>
          <a:prstGeom prst="triangle">
            <a:avLst>
              <a:gd name="adj" fmla="val 50000"/>
            </a:avLst>
          </a:prstGeom>
          <a:solidFill>
            <a:schemeClr val="tx1">
              <a:alpha val="56000"/>
            </a:schemeClr>
          </a:solidFill>
          <a:ln w="9525">
            <a:noFill/>
            <a:miter lim="800000"/>
            <a:headEnd/>
            <a:tailEnd/>
          </a:ln>
          <a:effectLst/>
        </p:spPr>
        <p:txBody>
          <a:bodyPr wrap="none" anchor="ctr"/>
          <a:lstStyle/>
          <a:p>
            <a:endParaRPr lang="ar-SA"/>
          </a:p>
        </p:txBody>
      </p:sp>
      <p:sp>
        <p:nvSpPr>
          <p:cNvPr id="1059" name="AutoShape 35"/>
          <p:cNvSpPr>
            <a:spLocks noChangeArrowheads="1"/>
          </p:cNvSpPr>
          <p:nvPr/>
        </p:nvSpPr>
        <p:spPr bwMode="gray">
          <a:xfrm rot="-37800000">
            <a:off x="773113" y="338138"/>
            <a:ext cx="381000" cy="228600"/>
          </a:xfrm>
          <a:prstGeom prst="triangle">
            <a:avLst>
              <a:gd name="adj" fmla="val 50000"/>
            </a:avLst>
          </a:prstGeom>
          <a:solidFill>
            <a:schemeClr val="tx1">
              <a:alpha val="27000"/>
            </a:schemeClr>
          </a:solidFill>
          <a:ln w="9525">
            <a:noFill/>
            <a:miter lim="800000"/>
            <a:headEnd/>
            <a:tailEnd/>
          </a:ln>
          <a:effectLst/>
        </p:spPr>
        <p:txBody>
          <a:bodyPr wrap="none" anchor="ctr"/>
          <a:lstStyle/>
          <a:p>
            <a:endParaRPr lang="ar-SA"/>
          </a:p>
        </p:txBody>
      </p:sp>
      <p:sp>
        <p:nvSpPr>
          <p:cNvPr id="1027" name="Rectangle 3"/>
          <p:cNvSpPr>
            <a:spLocks noGrp="1" noChangeArrowheads="1"/>
          </p:cNvSpPr>
          <p:nvPr>
            <p:ph type="body" idx="1"/>
          </p:nvPr>
        </p:nvSpPr>
        <p:spPr bwMode="auto">
          <a:xfrm>
            <a:off x="533400" y="1066800"/>
            <a:ext cx="82296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8" name="Rectangle 4"/>
          <p:cNvSpPr>
            <a:spLocks noGrp="1" noChangeArrowheads="1"/>
          </p:cNvSpPr>
          <p:nvPr>
            <p:ph type="dt" sz="half" idx="2"/>
          </p:nvPr>
        </p:nvSpPr>
        <p:spPr bwMode="auto">
          <a:xfrm>
            <a:off x="457200" y="6586538"/>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6586538"/>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6586538"/>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501EECDB-AF05-4454-B8B2-0DD60E38A547}" type="slidenum">
              <a:rPr lang="en-US"/>
              <a:pPr/>
              <a:t>‹#›</a:t>
            </a:fld>
            <a:endParaRPr lang="en-US"/>
          </a:p>
        </p:txBody>
      </p:sp>
      <p:sp>
        <p:nvSpPr>
          <p:cNvPr id="1026" name="Rectangle 2"/>
          <p:cNvSpPr>
            <a:spLocks noGrp="1" noChangeArrowheads="1"/>
          </p:cNvSpPr>
          <p:nvPr>
            <p:ph type="title"/>
          </p:nvPr>
        </p:nvSpPr>
        <p:spPr bwMode="auto">
          <a:xfrm>
            <a:off x="1295400" y="152400"/>
            <a:ext cx="7620000" cy="563563"/>
          </a:xfrm>
          <a:prstGeom prst="rect">
            <a:avLst/>
          </a:prstGeom>
          <a:noFill/>
          <a:ln w="9525">
            <a:noFill/>
            <a:miter lim="800000"/>
            <a:headEnd/>
            <a:tailEnd/>
          </a:ln>
          <a:effectLst>
            <a:outerShdw dist="35921" dir="2700000" algn="ctr" rotWithShape="0">
              <a:schemeClr val="tx1">
                <a:alpha val="50000"/>
              </a:schemeClr>
            </a:outerShdw>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1" eaLnBrk="1" fontAlgn="base" hangingPunct="1">
        <a:spcBef>
          <a:spcPct val="0"/>
        </a:spcBef>
        <a:spcAft>
          <a:spcPct val="0"/>
        </a:spcAft>
        <a:defRPr sz="3200" b="1">
          <a:solidFill>
            <a:schemeClr val="bg1"/>
          </a:solidFill>
          <a:latin typeface="+mj-lt"/>
          <a:ea typeface="+mj-ea"/>
          <a:cs typeface="+mj-cs"/>
        </a:defRPr>
      </a:lvl1pPr>
      <a:lvl2pPr algn="l" rtl="1" eaLnBrk="1" fontAlgn="base" hangingPunct="1">
        <a:spcBef>
          <a:spcPct val="0"/>
        </a:spcBef>
        <a:spcAft>
          <a:spcPct val="0"/>
        </a:spcAft>
        <a:defRPr sz="3200" b="1">
          <a:solidFill>
            <a:schemeClr val="bg1"/>
          </a:solidFill>
          <a:latin typeface="Arial" pitchFamily="34" charset="0"/>
        </a:defRPr>
      </a:lvl2pPr>
      <a:lvl3pPr algn="l" rtl="1" eaLnBrk="1" fontAlgn="base" hangingPunct="1">
        <a:spcBef>
          <a:spcPct val="0"/>
        </a:spcBef>
        <a:spcAft>
          <a:spcPct val="0"/>
        </a:spcAft>
        <a:defRPr sz="3200" b="1">
          <a:solidFill>
            <a:schemeClr val="bg1"/>
          </a:solidFill>
          <a:latin typeface="Arial" pitchFamily="34" charset="0"/>
        </a:defRPr>
      </a:lvl3pPr>
      <a:lvl4pPr algn="l" rtl="1" eaLnBrk="1" fontAlgn="base" hangingPunct="1">
        <a:spcBef>
          <a:spcPct val="0"/>
        </a:spcBef>
        <a:spcAft>
          <a:spcPct val="0"/>
        </a:spcAft>
        <a:defRPr sz="3200" b="1">
          <a:solidFill>
            <a:schemeClr val="bg1"/>
          </a:solidFill>
          <a:latin typeface="Arial" pitchFamily="34" charset="0"/>
        </a:defRPr>
      </a:lvl4pPr>
      <a:lvl5pPr algn="l" rtl="1" eaLnBrk="1" fontAlgn="base" hangingPunct="1">
        <a:spcBef>
          <a:spcPct val="0"/>
        </a:spcBef>
        <a:spcAft>
          <a:spcPct val="0"/>
        </a:spcAft>
        <a:defRPr sz="3200" b="1">
          <a:solidFill>
            <a:schemeClr val="bg1"/>
          </a:solidFill>
          <a:latin typeface="Arial" pitchFamily="34" charset="0"/>
        </a:defRPr>
      </a:lvl5pPr>
      <a:lvl6pPr marL="457200" algn="l" rtl="1" eaLnBrk="1" fontAlgn="base" hangingPunct="1">
        <a:spcBef>
          <a:spcPct val="0"/>
        </a:spcBef>
        <a:spcAft>
          <a:spcPct val="0"/>
        </a:spcAft>
        <a:defRPr sz="3200" b="1">
          <a:solidFill>
            <a:schemeClr val="bg1"/>
          </a:solidFill>
          <a:latin typeface="Arial" pitchFamily="34" charset="0"/>
        </a:defRPr>
      </a:lvl6pPr>
      <a:lvl7pPr marL="914400" algn="l" rtl="1" eaLnBrk="1" fontAlgn="base" hangingPunct="1">
        <a:spcBef>
          <a:spcPct val="0"/>
        </a:spcBef>
        <a:spcAft>
          <a:spcPct val="0"/>
        </a:spcAft>
        <a:defRPr sz="3200" b="1">
          <a:solidFill>
            <a:schemeClr val="bg1"/>
          </a:solidFill>
          <a:latin typeface="Arial" pitchFamily="34" charset="0"/>
        </a:defRPr>
      </a:lvl7pPr>
      <a:lvl8pPr marL="1371600" algn="l" rtl="1" eaLnBrk="1" fontAlgn="base" hangingPunct="1">
        <a:spcBef>
          <a:spcPct val="0"/>
        </a:spcBef>
        <a:spcAft>
          <a:spcPct val="0"/>
        </a:spcAft>
        <a:defRPr sz="3200" b="1">
          <a:solidFill>
            <a:schemeClr val="bg1"/>
          </a:solidFill>
          <a:latin typeface="Arial" pitchFamily="34" charset="0"/>
        </a:defRPr>
      </a:lvl8pPr>
      <a:lvl9pPr marL="1828800" algn="l" rtl="1" eaLnBrk="1" fontAlgn="base" hangingPunct="1">
        <a:spcBef>
          <a:spcPct val="0"/>
        </a:spcBef>
        <a:spcAft>
          <a:spcPct val="0"/>
        </a:spcAft>
        <a:defRPr sz="3200" b="1">
          <a:solidFill>
            <a:schemeClr val="bg1"/>
          </a:solidFill>
          <a:latin typeface="Arial" pitchFamily="34" charset="0"/>
        </a:defRPr>
      </a:lvl9pPr>
    </p:titleStyle>
    <p:bodyStyle>
      <a:lvl1pPr marL="342900" indent="-342900" algn="r" rtl="1"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r" rtl="1" eaLnBrk="1" fontAlgn="base" hangingPunct="1">
        <a:spcBef>
          <a:spcPct val="20000"/>
        </a:spcBef>
        <a:spcAft>
          <a:spcPct val="0"/>
        </a:spcAft>
        <a:buClr>
          <a:schemeClr val="accent2"/>
        </a:buClr>
        <a:buChar char="•"/>
        <a:defRPr sz="2200">
          <a:solidFill>
            <a:schemeClr val="tx1"/>
          </a:solidFill>
          <a:latin typeface="+mn-lt"/>
        </a:defRPr>
      </a:lvl3pPr>
      <a:lvl4pPr marL="1600200" indent="-228600" algn="r" rtl="1" eaLnBrk="1" fontAlgn="base" hangingPunct="1">
        <a:spcBef>
          <a:spcPct val="20000"/>
        </a:spcBef>
        <a:spcAft>
          <a:spcPct val="0"/>
        </a:spcAft>
        <a:buChar char="–"/>
        <a:defRPr sz="2000">
          <a:solidFill>
            <a:schemeClr val="tx1"/>
          </a:solidFill>
          <a:latin typeface="+mn-lt"/>
        </a:defRPr>
      </a:lvl4pPr>
      <a:lvl5pPr marL="2057400" indent="-228600" algn="r" rtl="1" eaLnBrk="1" fontAlgn="base" hangingPunct="1">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7"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a:endParaRPr lang="en-US" sz="1000"/>
          </a:p>
        </p:txBody>
      </p:sp>
      <p:sp>
        <p:nvSpPr>
          <p:cNvPr id="11268" name="Rectangle 7"/>
          <p:cNvSpPr>
            <a:spLocks noGrp="1" noChangeArrowheads="1"/>
          </p:cNvSpPr>
          <p:nvPr>
            <p:ph type="title"/>
          </p:nvPr>
        </p:nvSpPr>
        <p:spPr bwMode="gray">
          <a:xfrm>
            <a:off x="314325" y="176213"/>
            <a:ext cx="5535613"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smtClean="0"/>
              <a:t>Klicken Sie, um das Titelformat zu bearbeiten</a:t>
            </a:r>
          </a:p>
        </p:txBody>
      </p:sp>
      <p:sp>
        <p:nvSpPr>
          <p:cNvPr id="11269" name="Rectangle 10"/>
          <p:cNvSpPr>
            <a:spLocks noGrp="1" noChangeArrowheads="1"/>
          </p:cNvSpPr>
          <p:nvPr>
            <p:ph type="ftr" sz="quarter" idx="3"/>
          </p:nvPr>
        </p:nvSpPr>
        <p:spPr bwMode="gray">
          <a:xfrm>
            <a:off x="219075" y="6408738"/>
            <a:ext cx="1343025"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1270"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sp>
        <p:nvSpPr>
          <p:cNvPr id="11271" name="Rectangle 7"/>
          <p:cNvSpPr>
            <a:spLocks noChangeArrowheads="1"/>
          </p:cNvSpPr>
          <p:nvPr/>
        </p:nvSpPr>
        <p:spPr bwMode="gray">
          <a:xfrm>
            <a:off x="7188200" y="6184900"/>
            <a:ext cx="1646238" cy="377825"/>
          </a:xfrm>
          <a:prstGeom prst="rect">
            <a:avLst/>
          </a:prstGeom>
          <a:noFill/>
          <a:ln w="9525">
            <a:solidFill>
              <a:srgbClr val="969696"/>
            </a:solidFill>
            <a:miter lim="800000"/>
            <a:headEnd/>
            <a:tailEnd/>
          </a:ln>
          <a:effectLst/>
        </p:spPr>
        <p:txBody>
          <a:bodyPr wrap="none" anchor="ctr"/>
          <a:lstStyle/>
          <a:p>
            <a:pPr algn="ctr" eaLnBrk="0" hangingPunct="0"/>
            <a:r>
              <a:rPr lang="de-DE" sz="1600" b="1"/>
              <a:t>YOUR LOGO</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fade/>
  </p:transition>
  <p:txStyles>
    <p:titleStyle>
      <a:lvl1pPr algn="l" rtl="0" eaLnBrk="0" fontAlgn="base" hangingPunct="0">
        <a:lnSpc>
          <a:spcPct val="95000"/>
        </a:lnSpc>
        <a:spcBef>
          <a:spcPct val="0"/>
        </a:spcBef>
        <a:spcAft>
          <a:spcPct val="0"/>
        </a:spcAft>
        <a:defRPr sz="2400" b="1">
          <a:solidFill>
            <a:schemeClr val="tx1"/>
          </a:solidFill>
          <a:latin typeface="+mj-lt"/>
          <a:ea typeface="+mj-ea"/>
          <a:cs typeface="+mj-cs"/>
        </a:defRPr>
      </a:lvl1pPr>
      <a:lvl2pPr algn="l" rtl="0" eaLnBrk="0" fontAlgn="base" hangingPunct="0">
        <a:lnSpc>
          <a:spcPct val="95000"/>
        </a:lnSpc>
        <a:spcBef>
          <a:spcPct val="0"/>
        </a:spcBef>
        <a:spcAft>
          <a:spcPct val="0"/>
        </a:spcAft>
        <a:defRPr sz="2400" b="1">
          <a:solidFill>
            <a:schemeClr val="tx1"/>
          </a:solidFill>
          <a:latin typeface="Arial" pitchFamily="34" charset="0"/>
        </a:defRPr>
      </a:lvl2pPr>
      <a:lvl3pPr algn="l" rtl="0" eaLnBrk="0" fontAlgn="base" hangingPunct="0">
        <a:lnSpc>
          <a:spcPct val="95000"/>
        </a:lnSpc>
        <a:spcBef>
          <a:spcPct val="0"/>
        </a:spcBef>
        <a:spcAft>
          <a:spcPct val="0"/>
        </a:spcAft>
        <a:defRPr sz="2400" b="1">
          <a:solidFill>
            <a:schemeClr val="tx1"/>
          </a:solidFill>
          <a:latin typeface="Arial" pitchFamily="34" charset="0"/>
        </a:defRPr>
      </a:lvl3pPr>
      <a:lvl4pPr algn="l" rtl="0" eaLnBrk="0" fontAlgn="base" hangingPunct="0">
        <a:lnSpc>
          <a:spcPct val="95000"/>
        </a:lnSpc>
        <a:spcBef>
          <a:spcPct val="0"/>
        </a:spcBef>
        <a:spcAft>
          <a:spcPct val="0"/>
        </a:spcAft>
        <a:defRPr sz="2400" b="1">
          <a:solidFill>
            <a:schemeClr val="tx1"/>
          </a:solidFill>
          <a:latin typeface="Arial" pitchFamily="34" charset="0"/>
        </a:defRPr>
      </a:lvl4pPr>
      <a:lvl5pPr algn="l" rtl="0" eaLnBrk="0" fontAlgn="base" hangingPunct="0">
        <a:lnSpc>
          <a:spcPct val="95000"/>
        </a:lnSpc>
        <a:spcBef>
          <a:spcPct val="0"/>
        </a:spcBef>
        <a:spcAft>
          <a:spcPct val="0"/>
        </a:spcAft>
        <a:defRPr sz="2400" b="1">
          <a:solidFill>
            <a:schemeClr val="tx1"/>
          </a:solidFill>
          <a:latin typeface="Arial" pitchFamily="34" charset="0"/>
        </a:defRPr>
      </a:lvl5pPr>
      <a:lvl6pPr marL="457200" algn="l" rtl="0" eaLnBrk="0" fontAlgn="base" hangingPunct="0">
        <a:lnSpc>
          <a:spcPct val="95000"/>
        </a:lnSpc>
        <a:spcBef>
          <a:spcPct val="0"/>
        </a:spcBef>
        <a:spcAft>
          <a:spcPct val="0"/>
        </a:spcAft>
        <a:defRPr sz="2400" b="1">
          <a:solidFill>
            <a:schemeClr val="tx1"/>
          </a:solidFill>
          <a:latin typeface="Arial" pitchFamily="34" charset="0"/>
        </a:defRPr>
      </a:lvl6pPr>
      <a:lvl7pPr marL="914400" algn="l" rtl="0" eaLnBrk="0" fontAlgn="base" hangingPunct="0">
        <a:lnSpc>
          <a:spcPct val="95000"/>
        </a:lnSpc>
        <a:spcBef>
          <a:spcPct val="0"/>
        </a:spcBef>
        <a:spcAft>
          <a:spcPct val="0"/>
        </a:spcAft>
        <a:defRPr sz="2400" b="1">
          <a:solidFill>
            <a:schemeClr val="tx1"/>
          </a:solidFill>
          <a:latin typeface="Arial" pitchFamily="34" charset="0"/>
        </a:defRPr>
      </a:lvl7pPr>
      <a:lvl8pPr marL="1371600" algn="l" rtl="0" eaLnBrk="0" fontAlgn="base" hangingPunct="0">
        <a:lnSpc>
          <a:spcPct val="95000"/>
        </a:lnSpc>
        <a:spcBef>
          <a:spcPct val="0"/>
        </a:spcBef>
        <a:spcAft>
          <a:spcPct val="0"/>
        </a:spcAft>
        <a:defRPr sz="2400" b="1">
          <a:solidFill>
            <a:schemeClr val="tx1"/>
          </a:solidFill>
          <a:latin typeface="Arial" pitchFamily="34" charset="0"/>
        </a:defRPr>
      </a:lvl8pPr>
      <a:lvl9pPr marL="1828800" algn="l" rtl="0" eaLnBrk="0" fontAlgn="base" hangingPunct="0">
        <a:lnSpc>
          <a:spcPct val="95000"/>
        </a:lnSpc>
        <a:spcBef>
          <a:spcPct val="0"/>
        </a:spcBef>
        <a:spcAft>
          <a:spcPct val="0"/>
        </a:spcAft>
        <a:defRPr sz="2400" b="1">
          <a:solidFill>
            <a:schemeClr val="tx1"/>
          </a:solidFill>
          <a:latin typeface="Arial" pitchFamily="34" charset="0"/>
        </a:defRPr>
      </a:lvl9pPr>
    </p:titleStyle>
    <p:bodyStyle>
      <a:lvl1pPr marL="190500" indent="-190500" algn="l" rtl="0" eaLnBrk="0" fontAlgn="base" hangingPunct="0">
        <a:spcBef>
          <a:spcPct val="60000"/>
        </a:spcBef>
        <a:spcAft>
          <a:spcPct val="0"/>
        </a:spcAft>
        <a:buClr>
          <a:schemeClr val="accent1"/>
        </a:buClr>
        <a:buFont typeface="Wingdings" pitchFamily="2" charset="2"/>
        <a:buChar char="§"/>
        <a:defRPr sz="2000" b="1">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a:solidFill>
            <a:schemeClr val="tx1"/>
          </a:solidFill>
          <a:latin typeface="+mn-lt"/>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defRPr>
      </a:lvl4pPr>
      <a:lvl5pPr marL="10509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5pPr>
      <a:lvl6pPr marL="15081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6pPr>
      <a:lvl7pPr marL="19653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0" fontAlgn="base" hangingPunct="0">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ctrTitle"/>
          </p:nvPr>
        </p:nvSpPr>
        <p:spPr>
          <a:xfrm>
            <a:off x="683568" y="620688"/>
            <a:ext cx="7696200" cy="2736304"/>
          </a:xfrm>
        </p:spPr>
        <p:txBody>
          <a:bodyPr/>
          <a:lstStyle/>
          <a:p>
            <a:pPr algn="ctr"/>
            <a:r>
              <a:rPr lang="ar-SA"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Light" pitchFamily="34" charset="0"/>
              </a:rPr>
              <a:t>محاضرة نشر البحث الموسوم</a:t>
            </a:r>
            <a:r>
              <a:rPr lang="ar-SA" sz="3600" b="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Light" pitchFamily="34" charset="0"/>
              </a:rPr>
              <a:t/>
            </a:r>
            <a:br>
              <a:rPr lang="ar-SA" sz="3600" b="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Light" pitchFamily="34" charset="0"/>
              </a:rPr>
            </a:br>
            <a:r>
              <a:rPr lang="en-US" sz="3600" b="0" dirty="0">
                <a:ln w="10160">
                  <a:solidFill>
                    <a:schemeClr val="accent1"/>
                  </a:solidFill>
                  <a:prstDash val="solid"/>
                </a:ln>
                <a:solidFill>
                  <a:srgbClr val="FFFFFF"/>
                </a:solidFill>
                <a:effectLst>
                  <a:outerShdw blurRad="38100" dist="32000" dir="5400000" algn="tl">
                    <a:srgbClr val="000000">
                      <a:alpha val="30000"/>
                    </a:srgbClr>
                  </a:outerShdw>
                </a:effectLst>
                <a:latin typeface="Calibri Light" pitchFamily="34" charset="0"/>
              </a:rPr>
              <a:t>Leadership and Internal Communication Strategies in Public </a:t>
            </a:r>
            <a:r>
              <a:rPr lang="en-US" sz="3600" b="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Light" pitchFamily="34" charset="0"/>
              </a:rPr>
              <a:t>Organizations: Analytical Research</a:t>
            </a:r>
            <a:r>
              <a:rPr lang="ar-SA" sz="3600" b="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Light" pitchFamily="34" charset="0"/>
              </a:rPr>
              <a:t/>
            </a:r>
            <a:br>
              <a:rPr lang="ar-SA" sz="3600" b="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Light" pitchFamily="34" charset="0"/>
              </a:rPr>
            </a:br>
            <a:r>
              <a:rPr lang="ar-SA" sz="36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Light" pitchFamily="34" charset="0"/>
              </a:rPr>
              <a:t>لطلبة الدراسات العليا</a:t>
            </a:r>
            <a:endParaRPr lang="en-US" sz="3600" b="0" dirty="0">
              <a:ln w="10160">
                <a:solidFill>
                  <a:schemeClr val="accent1"/>
                </a:solidFill>
                <a:prstDash val="solid"/>
              </a:ln>
              <a:solidFill>
                <a:srgbClr val="FFFFFF"/>
              </a:solidFill>
              <a:effectLst>
                <a:outerShdw blurRad="38100" dist="32000" dir="5400000" algn="tl">
                  <a:srgbClr val="000000">
                    <a:alpha val="30000"/>
                  </a:srgbClr>
                </a:outerShdw>
              </a:effectLst>
              <a:latin typeface="Calibri Light" pitchFamily="34" charset="0"/>
            </a:endParaRPr>
          </a:p>
        </p:txBody>
      </p:sp>
      <p:sp>
        <p:nvSpPr>
          <p:cNvPr id="61445" name="Rectangle 5"/>
          <p:cNvSpPr>
            <a:spLocks noGrp="1" noChangeArrowheads="1"/>
          </p:cNvSpPr>
          <p:nvPr>
            <p:ph type="subTitle" idx="1"/>
          </p:nvPr>
        </p:nvSpPr>
        <p:spPr>
          <a:xfrm>
            <a:off x="179512" y="4005064"/>
            <a:ext cx="5398368" cy="720080"/>
          </a:xfrm>
        </p:spPr>
        <p:txBody>
          <a:bodyPr/>
          <a:lstStyle/>
          <a:p>
            <a:pPr algn="ctr">
              <a:lnSpc>
                <a:spcPct val="80000"/>
              </a:lnSpc>
            </a:pPr>
            <a:r>
              <a:rPr lang="ar-SA" sz="2400" dirty="0" smtClean="0">
                <a:solidFill>
                  <a:schemeClr val="accent5">
                    <a:lumMod val="25000"/>
                  </a:schemeClr>
                </a:solidFill>
              </a:rPr>
              <a:t>الاستاذ المساعد الدكتور </a:t>
            </a:r>
            <a:r>
              <a:rPr lang="ar-SA" sz="2400" dirty="0" err="1" smtClean="0">
                <a:solidFill>
                  <a:schemeClr val="accent5">
                    <a:lumMod val="25000"/>
                  </a:schemeClr>
                </a:solidFill>
              </a:rPr>
              <a:t>سعدون</a:t>
            </a:r>
            <a:r>
              <a:rPr lang="ar-SA" sz="2400" dirty="0" smtClean="0">
                <a:solidFill>
                  <a:schemeClr val="accent5">
                    <a:lumMod val="25000"/>
                  </a:schemeClr>
                </a:solidFill>
              </a:rPr>
              <a:t> محسن سلمان</a:t>
            </a:r>
          </a:p>
          <a:p>
            <a:pPr algn="ctr">
              <a:lnSpc>
                <a:spcPct val="80000"/>
              </a:lnSpc>
            </a:pPr>
            <a:r>
              <a:rPr lang="ar-SA" sz="2400" dirty="0" smtClean="0">
                <a:solidFill>
                  <a:schemeClr val="accent5">
                    <a:lumMod val="25000"/>
                  </a:schemeClr>
                </a:solidFill>
              </a:rPr>
              <a:t>جامعة بغداد- كلية الادارة والاقتصاد</a:t>
            </a:r>
            <a:endParaRPr lang="en-US" sz="2400" dirty="0">
              <a:solidFill>
                <a:schemeClr val="accent5">
                  <a:lumMod val="25000"/>
                </a:schemeClr>
              </a:solidFill>
            </a:endParaRPr>
          </a:p>
        </p:txBody>
      </p:sp>
      <p:sp>
        <p:nvSpPr>
          <p:cNvPr id="61446" name="AutoShape 6"/>
          <p:cNvSpPr>
            <a:spLocks noChangeArrowheads="1"/>
          </p:cNvSpPr>
          <p:nvPr/>
        </p:nvSpPr>
        <p:spPr bwMode="auto">
          <a:xfrm rot="2825475">
            <a:off x="2670300" y="4822529"/>
            <a:ext cx="633413" cy="392113"/>
          </a:xfrm>
          <a:prstGeom prst="leftArrow">
            <a:avLst>
              <a:gd name="adj1" fmla="val 24509"/>
              <a:gd name="adj2" fmla="val 106316"/>
            </a:avLst>
          </a:prstGeom>
          <a:solidFill>
            <a:schemeClr val="bg1"/>
          </a:solidFill>
          <a:ln w="28575">
            <a:solidFill>
              <a:schemeClr val="tx2"/>
            </a:solidFill>
            <a:miter lim="800000"/>
            <a:headEnd/>
            <a:tailEnd/>
          </a:ln>
          <a:effectLst/>
        </p:spPr>
        <p:txBody>
          <a:bodyPr wrap="none" anchor="ctr"/>
          <a:lstStyle/>
          <a:p>
            <a:endParaRPr lang="ar-SA"/>
          </a:p>
        </p:txBody>
      </p:sp>
      <p:sp>
        <p:nvSpPr>
          <p:cNvPr id="8" name="شكل بيضاوي 7"/>
          <p:cNvSpPr/>
          <p:nvPr/>
        </p:nvSpPr>
        <p:spPr bwMode="auto">
          <a:xfrm>
            <a:off x="3563888" y="4869160"/>
            <a:ext cx="1800200" cy="1772816"/>
          </a:xfrm>
          <a:prstGeom prst="ellipse">
            <a:avLst/>
          </a:prstGeom>
          <a:blipFill>
            <a:blip r:embed="rId2" cstate="print"/>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معلومات النشر</a:t>
            </a:r>
            <a:endParaRPr lang="ar-SA" dirty="0"/>
          </a:p>
        </p:txBody>
      </p:sp>
      <p:pic>
        <p:nvPicPr>
          <p:cNvPr id="74754" name="Picture 2"/>
          <p:cNvPicPr>
            <a:picLocks noGrp="1" noChangeAspect="1" noChangeArrowheads="1"/>
          </p:cNvPicPr>
          <p:nvPr>
            <p:ph idx="1"/>
          </p:nvPr>
        </p:nvPicPr>
        <p:blipFill>
          <a:blip r:embed="rId2" cstate="print"/>
          <a:srcRect l="4450" t="24004" r="1927" b="27751"/>
          <a:stretch>
            <a:fillRect/>
          </a:stretch>
        </p:blipFill>
        <p:spPr bwMode="auto">
          <a:xfrm>
            <a:off x="683568" y="1988840"/>
            <a:ext cx="7704856"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معلومات النشر</a:t>
            </a:r>
            <a:endParaRPr lang="ar-SA" dirty="0"/>
          </a:p>
        </p:txBody>
      </p:sp>
      <p:pic>
        <p:nvPicPr>
          <p:cNvPr id="75778" name="Picture 2"/>
          <p:cNvPicPr>
            <a:picLocks noGrp="1" noChangeAspect="1" noChangeArrowheads="1"/>
          </p:cNvPicPr>
          <p:nvPr>
            <p:ph idx="1"/>
          </p:nvPr>
        </p:nvPicPr>
        <p:blipFill>
          <a:blip r:embed="rId2" cstate="print"/>
          <a:srcRect l="22824" t="22448" r="21176" b="9075"/>
          <a:stretch>
            <a:fillRect/>
          </a:stretch>
        </p:blipFill>
        <p:spPr bwMode="auto">
          <a:xfrm>
            <a:off x="611560" y="836712"/>
            <a:ext cx="7776864" cy="5346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معلومات النشر</a:t>
            </a:r>
            <a:endParaRPr lang="ar-SA" dirty="0"/>
          </a:p>
        </p:txBody>
      </p:sp>
      <p:pic>
        <p:nvPicPr>
          <p:cNvPr id="76802" name="Picture 2"/>
          <p:cNvPicPr>
            <a:picLocks noChangeAspect="1" noChangeArrowheads="1"/>
          </p:cNvPicPr>
          <p:nvPr/>
        </p:nvPicPr>
        <p:blipFill>
          <a:blip r:embed="rId2" cstate="print"/>
          <a:srcRect l="21857" t="44907" r="20586" b="10797"/>
          <a:stretch>
            <a:fillRect/>
          </a:stretch>
        </p:blipFill>
        <p:spPr bwMode="auto">
          <a:xfrm>
            <a:off x="395536" y="1628800"/>
            <a:ext cx="8320924"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معلومات النشر</a:t>
            </a:r>
            <a:endParaRPr lang="ar-SA" dirty="0"/>
          </a:p>
        </p:txBody>
      </p:sp>
      <p:pic>
        <p:nvPicPr>
          <p:cNvPr id="77826" name="Picture 2"/>
          <p:cNvPicPr>
            <a:picLocks noChangeAspect="1" noChangeArrowheads="1"/>
          </p:cNvPicPr>
          <p:nvPr/>
        </p:nvPicPr>
        <p:blipFill>
          <a:blip r:embed="rId2" cstate="print"/>
          <a:srcRect l="21857" t="39984" r="23353" b="11782"/>
          <a:stretch>
            <a:fillRect/>
          </a:stretch>
        </p:blipFill>
        <p:spPr bwMode="auto">
          <a:xfrm>
            <a:off x="395536" y="692696"/>
            <a:ext cx="6480720" cy="3207629"/>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3" cstate="print"/>
          <a:srcRect l="22410" t="56719" r="21693" b="10797"/>
          <a:stretch>
            <a:fillRect/>
          </a:stretch>
        </p:blipFill>
        <p:spPr bwMode="auto">
          <a:xfrm>
            <a:off x="1475656" y="4005064"/>
            <a:ext cx="6624736" cy="2164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معلومات النشر</a:t>
            </a:r>
            <a:endParaRPr lang="ar-SA" dirty="0"/>
          </a:p>
        </p:txBody>
      </p:sp>
      <p:pic>
        <p:nvPicPr>
          <p:cNvPr id="78851" name="Picture 3"/>
          <p:cNvPicPr>
            <a:picLocks noChangeAspect="1" noChangeArrowheads="1"/>
          </p:cNvPicPr>
          <p:nvPr/>
        </p:nvPicPr>
        <p:blipFill>
          <a:blip r:embed="rId2" cstate="print"/>
          <a:srcRect l="24070" t="43922" r="21693" b="27532"/>
          <a:stretch>
            <a:fillRect/>
          </a:stretch>
        </p:blipFill>
        <p:spPr bwMode="auto">
          <a:xfrm>
            <a:off x="395536" y="980728"/>
            <a:ext cx="7056784" cy="2088232"/>
          </a:xfrm>
          <a:prstGeom prst="rect">
            <a:avLst/>
          </a:prstGeom>
          <a:ln>
            <a:noFill/>
          </a:ln>
          <a:effectLst>
            <a:outerShdw blurRad="292100" dist="139700" dir="2700000" algn="tl" rotWithShape="0">
              <a:srgbClr val="333333">
                <a:alpha val="65000"/>
              </a:srgbClr>
            </a:outerShdw>
          </a:effectLst>
        </p:spPr>
      </p:pic>
      <p:pic>
        <p:nvPicPr>
          <p:cNvPr id="78852" name="Picture 4"/>
          <p:cNvPicPr>
            <a:picLocks noChangeAspect="1" noChangeArrowheads="1"/>
          </p:cNvPicPr>
          <p:nvPr/>
        </p:nvPicPr>
        <p:blipFill>
          <a:blip r:embed="rId3" cstate="print"/>
          <a:srcRect l="26837" t="38015" r="23353" b="9813"/>
          <a:stretch>
            <a:fillRect/>
          </a:stretch>
        </p:blipFill>
        <p:spPr bwMode="auto">
          <a:xfrm>
            <a:off x="1763688" y="2564904"/>
            <a:ext cx="6480720" cy="38164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معلومات النشر</a:t>
            </a:r>
            <a:endParaRPr lang="ar-SA" dirty="0"/>
          </a:p>
        </p:txBody>
      </p:sp>
      <p:pic>
        <p:nvPicPr>
          <p:cNvPr id="79874" name="Picture 2"/>
          <p:cNvPicPr>
            <a:picLocks noChangeAspect="1" noChangeArrowheads="1"/>
          </p:cNvPicPr>
          <p:nvPr/>
        </p:nvPicPr>
        <p:blipFill>
          <a:blip r:embed="rId2" cstate="print"/>
          <a:srcRect l="23517" t="23250" r="21693" b="18672"/>
          <a:stretch>
            <a:fillRect/>
          </a:stretch>
        </p:blipFill>
        <p:spPr bwMode="auto">
          <a:xfrm>
            <a:off x="899592" y="1268760"/>
            <a:ext cx="7128792" cy="42484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dirty="0" smtClean="0"/>
              <a:t>معلومات النشر</a:t>
            </a:r>
            <a:endParaRPr lang="ar-SA" dirty="0"/>
          </a:p>
        </p:txBody>
      </p:sp>
      <p:pic>
        <p:nvPicPr>
          <p:cNvPr id="80898" name="Picture 2"/>
          <p:cNvPicPr>
            <a:picLocks noChangeAspect="1" noChangeArrowheads="1"/>
          </p:cNvPicPr>
          <p:nvPr/>
        </p:nvPicPr>
        <p:blipFill>
          <a:blip r:embed="rId2" cstate="print"/>
          <a:srcRect l="21857" t="23251" r="20033" b="8829"/>
          <a:stretch>
            <a:fillRect/>
          </a:stretch>
        </p:blipFill>
        <p:spPr bwMode="auto">
          <a:xfrm>
            <a:off x="827584" y="980728"/>
            <a:ext cx="7560840" cy="49685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نصائح هامة لنجاح أول تجربة نشر علمي</a:t>
            </a:r>
            <a:endParaRPr lang="ar-SA" dirty="0"/>
          </a:p>
        </p:txBody>
      </p:sp>
      <p:sp>
        <p:nvSpPr>
          <p:cNvPr id="3" name="عنصر نائب للمحتوى 2"/>
          <p:cNvSpPr>
            <a:spLocks noGrp="1"/>
          </p:cNvSpPr>
          <p:nvPr>
            <p:ph idx="1"/>
          </p:nvPr>
        </p:nvSpPr>
        <p:spPr/>
        <p:txBody>
          <a:bodyPr/>
          <a:lstStyle/>
          <a:p>
            <a:r>
              <a:rPr lang="ar-SA" dirty="0" smtClean="0"/>
              <a:t>اختيار عنوان جيد وجديد.</a:t>
            </a:r>
          </a:p>
          <a:p>
            <a:r>
              <a:rPr lang="ar-SA" dirty="0" smtClean="0"/>
              <a:t> </a:t>
            </a:r>
            <a:r>
              <a:rPr lang="ar-SA" dirty="0" err="1" smtClean="0"/>
              <a:t>تاكد</a:t>
            </a:r>
            <a:r>
              <a:rPr lang="ar-SA" dirty="0" smtClean="0"/>
              <a:t> من الكتابة بلغة جيدة وعلمية.</a:t>
            </a:r>
          </a:p>
          <a:p>
            <a:r>
              <a:rPr lang="ar-SA" dirty="0" smtClean="0"/>
              <a:t>اختيار مجلة نشر علمي </a:t>
            </a:r>
            <a:r>
              <a:rPr lang="ar-SA" dirty="0" err="1" smtClean="0"/>
              <a:t>مناسبة.</a:t>
            </a:r>
            <a:r>
              <a:rPr lang="ar-SA" dirty="0" smtClean="0"/>
              <a:t> (محكمة ومتخصصة</a:t>
            </a:r>
            <a:r>
              <a:rPr lang="ar-SA" dirty="0" err="1" smtClean="0"/>
              <a:t>).</a:t>
            </a:r>
            <a:endParaRPr lang="ar-SA" dirty="0" smtClean="0"/>
          </a:p>
          <a:p>
            <a:r>
              <a:rPr lang="ar-SA" dirty="0" smtClean="0"/>
              <a:t>قراءة شروط نشر البحث العلمي بعناية.</a:t>
            </a:r>
          </a:p>
          <a:p>
            <a:r>
              <a:rPr lang="ar-SA" dirty="0" err="1" smtClean="0"/>
              <a:t>التاكد</a:t>
            </a:r>
            <a:r>
              <a:rPr lang="ar-SA" dirty="0" smtClean="0"/>
              <a:t> من اختيار المجلة على ان لا تكون مزيفة او تجارية.</a:t>
            </a:r>
          </a:p>
          <a:p>
            <a:pPr>
              <a:buNone/>
            </a:pPr>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نصائح هامة لنجاح أول تجربة نشر علمي</a:t>
            </a:r>
            <a:endParaRPr lang="ar-SA" dirty="0"/>
          </a:p>
        </p:txBody>
      </p:sp>
      <p:pic>
        <p:nvPicPr>
          <p:cNvPr id="1026" name="Picture 2"/>
          <p:cNvPicPr>
            <a:picLocks noChangeAspect="1" noChangeArrowheads="1"/>
          </p:cNvPicPr>
          <p:nvPr/>
        </p:nvPicPr>
        <p:blipFill>
          <a:blip r:embed="rId2" cstate="print"/>
          <a:srcRect t="20298" r="35529" b="6250"/>
          <a:stretch>
            <a:fillRect/>
          </a:stretch>
        </p:blipFill>
        <p:spPr bwMode="auto">
          <a:xfrm>
            <a:off x="179512" y="836712"/>
            <a:ext cx="8768422"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نصائح هامة لنجاح أول تجربة نشر علمي</a:t>
            </a:r>
            <a:endParaRPr lang="ar-SA" dirty="0"/>
          </a:p>
        </p:txBody>
      </p:sp>
      <p:pic>
        <p:nvPicPr>
          <p:cNvPr id="2050" name="Picture 2"/>
          <p:cNvPicPr>
            <a:picLocks noChangeAspect="1" noChangeArrowheads="1"/>
          </p:cNvPicPr>
          <p:nvPr/>
        </p:nvPicPr>
        <p:blipFill>
          <a:blip r:embed="rId2" cstate="print"/>
          <a:srcRect t="12422" r="35248" b="11782"/>
          <a:stretch>
            <a:fillRect/>
          </a:stretch>
        </p:blipFill>
        <p:spPr bwMode="auto">
          <a:xfrm>
            <a:off x="323528" y="836712"/>
            <a:ext cx="8424936"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600"/>
              <a:t>Contents</a:t>
            </a:r>
            <a:endParaRPr lang="en-US" sz="2000">
              <a:solidFill>
                <a:schemeClr val="accent1"/>
              </a:solidFill>
            </a:endParaRPr>
          </a:p>
        </p:txBody>
      </p:sp>
      <p:sp>
        <p:nvSpPr>
          <p:cNvPr id="41025" name="Line 65"/>
          <p:cNvSpPr>
            <a:spLocks noChangeShapeType="1"/>
          </p:cNvSpPr>
          <p:nvPr/>
        </p:nvSpPr>
        <p:spPr bwMode="gray">
          <a:xfrm>
            <a:off x="2351088" y="2339975"/>
            <a:ext cx="4800600" cy="0"/>
          </a:xfrm>
          <a:prstGeom prst="line">
            <a:avLst/>
          </a:prstGeom>
          <a:noFill/>
          <a:ln w="25400">
            <a:solidFill>
              <a:srgbClr val="C0C0C0"/>
            </a:solidFill>
            <a:prstDash val="sysDot"/>
            <a:round/>
            <a:headEnd/>
            <a:tailEnd type="oval" w="med" len="med"/>
          </a:ln>
          <a:effectLst/>
        </p:spPr>
        <p:txBody>
          <a:bodyPr wrap="none" anchor="ctr"/>
          <a:lstStyle/>
          <a:p>
            <a:endParaRPr lang="ar-SA"/>
          </a:p>
        </p:txBody>
      </p:sp>
      <p:sp>
        <p:nvSpPr>
          <p:cNvPr id="41024" name="Rectangle 64"/>
          <p:cNvSpPr>
            <a:spLocks noChangeArrowheads="1"/>
          </p:cNvSpPr>
          <p:nvPr/>
        </p:nvSpPr>
        <p:spPr bwMode="gray">
          <a:xfrm rot="3419336">
            <a:off x="7014492" y="1813074"/>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ar-SA"/>
          </a:p>
        </p:txBody>
      </p:sp>
      <p:sp>
        <p:nvSpPr>
          <p:cNvPr id="41026" name="Text Box 66"/>
          <p:cNvSpPr txBox="1">
            <a:spLocks noChangeArrowheads="1"/>
          </p:cNvSpPr>
          <p:nvPr/>
        </p:nvSpPr>
        <p:spPr bwMode="gray">
          <a:xfrm>
            <a:off x="2884488" y="1851025"/>
            <a:ext cx="3897312" cy="457200"/>
          </a:xfrm>
          <a:prstGeom prst="rect">
            <a:avLst/>
          </a:prstGeom>
          <a:noFill/>
          <a:ln w="9525" algn="ctr">
            <a:noFill/>
            <a:miter lim="800000"/>
            <a:headEnd/>
            <a:tailEnd/>
          </a:ln>
          <a:effectLst/>
        </p:spPr>
        <p:txBody>
          <a:bodyPr>
            <a:spAutoFit/>
          </a:bodyPr>
          <a:lstStyle/>
          <a:p>
            <a:pPr algn="ctr" eaLnBrk="0" hangingPunct="0"/>
            <a:r>
              <a:rPr lang="ar-SA" sz="2400" dirty="0" smtClean="0"/>
              <a:t>هيكل البحث المنشور</a:t>
            </a:r>
            <a:endParaRPr lang="en-US" sz="2400" dirty="0"/>
          </a:p>
        </p:txBody>
      </p:sp>
      <p:sp>
        <p:nvSpPr>
          <p:cNvPr id="41027" name="Text Box 67"/>
          <p:cNvSpPr txBox="1">
            <a:spLocks noChangeArrowheads="1"/>
          </p:cNvSpPr>
          <p:nvPr/>
        </p:nvSpPr>
        <p:spPr bwMode="gray">
          <a:xfrm>
            <a:off x="7092280" y="1844824"/>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1</a:t>
            </a:r>
          </a:p>
        </p:txBody>
      </p:sp>
      <p:sp>
        <p:nvSpPr>
          <p:cNvPr id="41030" name="Line 70"/>
          <p:cNvSpPr>
            <a:spLocks noChangeShapeType="1"/>
          </p:cNvSpPr>
          <p:nvPr/>
        </p:nvSpPr>
        <p:spPr bwMode="gray">
          <a:xfrm>
            <a:off x="2351088" y="3276600"/>
            <a:ext cx="4800600" cy="0"/>
          </a:xfrm>
          <a:prstGeom prst="line">
            <a:avLst/>
          </a:prstGeom>
          <a:noFill/>
          <a:ln w="25400">
            <a:solidFill>
              <a:srgbClr val="C0C0C0"/>
            </a:solidFill>
            <a:prstDash val="sysDot"/>
            <a:round/>
            <a:headEnd/>
            <a:tailEnd type="oval" w="med" len="med"/>
          </a:ln>
          <a:effectLst/>
        </p:spPr>
        <p:txBody>
          <a:bodyPr wrap="none" anchor="ctr"/>
          <a:lstStyle/>
          <a:p>
            <a:endParaRPr lang="ar-SA"/>
          </a:p>
        </p:txBody>
      </p:sp>
      <p:sp>
        <p:nvSpPr>
          <p:cNvPr id="41029" name="Rectangle 69"/>
          <p:cNvSpPr>
            <a:spLocks noChangeArrowheads="1"/>
          </p:cNvSpPr>
          <p:nvPr/>
        </p:nvSpPr>
        <p:spPr bwMode="gray">
          <a:xfrm rot="3419336">
            <a:off x="7014492" y="2749178"/>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ar-SA"/>
          </a:p>
        </p:txBody>
      </p:sp>
      <p:sp>
        <p:nvSpPr>
          <p:cNvPr id="41031" name="Text Box 71"/>
          <p:cNvSpPr txBox="1">
            <a:spLocks noChangeArrowheads="1"/>
          </p:cNvSpPr>
          <p:nvPr/>
        </p:nvSpPr>
        <p:spPr bwMode="gray">
          <a:xfrm>
            <a:off x="2884488" y="2787650"/>
            <a:ext cx="3897312" cy="457200"/>
          </a:xfrm>
          <a:prstGeom prst="rect">
            <a:avLst/>
          </a:prstGeom>
          <a:noFill/>
          <a:ln w="9525" algn="ctr">
            <a:noFill/>
            <a:miter lim="800000"/>
            <a:headEnd/>
            <a:tailEnd/>
          </a:ln>
          <a:effectLst/>
        </p:spPr>
        <p:txBody>
          <a:bodyPr>
            <a:spAutoFit/>
          </a:bodyPr>
          <a:lstStyle/>
          <a:p>
            <a:pPr algn="ctr" eaLnBrk="0" hangingPunct="0"/>
            <a:r>
              <a:rPr lang="ar-SA" sz="2400" dirty="0" smtClean="0"/>
              <a:t>موضوع البحث</a:t>
            </a:r>
            <a:endParaRPr lang="en-US" sz="2400" dirty="0"/>
          </a:p>
        </p:txBody>
      </p:sp>
      <p:sp>
        <p:nvSpPr>
          <p:cNvPr id="41032" name="Text Box 72"/>
          <p:cNvSpPr txBox="1">
            <a:spLocks noChangeArrowheads="1"/>
          </p:cNvSpPr>
          <p:nvPr/>
        </p:nvSpPr>
        <p:spPr bwMode="gray">
          <a:xfrm>
            <a:off x="7092280" y="278092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2</a:t>
            </a:r>
          </a:p>
        </p:txBody>
      </p:sp>
      <p:sp>
        <p:nvSpPr>
          <p:cNvPr id="41035" name="Line 75"/>
          <p:cNvSpPr>
            <a:spLocks noChangeShapeType="1"/>
          </p:cNvSpPr>
          <p:nvPr/>
        </p:nvSpPr>
        <p:spPr bwMode="gray">
          <a:xfrm>
            <a:off x="2351088" y="4244975"/>
            <a:ext cx="4800600" cy="0"/>
          </a:xfrm>
          <a:prstGeom prst="line">
            <a:avLst/>
          </a:prstGeom>
          <a:noFill/>
          <a:ln w="25400">
            <a:solidFill>
              <a:srgbClr val="C0C0C0"/>
            </a:solidFill>
            <a:prstDash val="sysDot"/>
            <a:round/>
            <a:headEnd/>
            <a:tailEnd type="oval" w="med" len="med"/>
          </a:ln>
          <a:effectLst/>
        </p:spPr>
        <p:txBody>
          <a:bodyPr wrap="none" anchor="ctr"/>
          <a:lstStyle/>
          <a:p>
            <a:endParaRPr lang="ar-SA"/>
          </a:p>
        </p:txBody>
      </p:sp>
      <p:sp>
        <p:nvSpPr>
          <p:cNvPr id="41034" name="Rectangle 74"/>
          <p:cNvSpPr>
            <a:spLocks noChangeArrowheads="1"/>
          </p:cNvSpPr>
          <p:nvPr/>
        </p:nvSpPr>
        <p:spPr bwMode="gray">
          <a:xfrm rot="3419336">
            <a:off x="7014492" y="3685282"/>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ar-SA"/>
          </a:p>
        </p:txBody>
      </p:sp>
      <p:sp>
        <p:nvSpPr>
          <p:cNvPr id="41036" name="Text Box 76"/>
          <p:cNvSpPr txBox="1">
            <a:spLocks noChangeArrowheads="1"/>
          </p:cNvSpPr>
          <p:nvPr/>
        </p:nvSpPr>
        <p:spPr bwMode="gray">
          <a:xfrm>
            <a:off x="2884488" y="3756025"/>
            <a:ext cx="3897312" cy="457200"/>
          </a:xfrm>
          <a:prstGeom prst="rect">
            <a:avLst/>
          </a:prstGeom>
          <a:noFill/>
          <a:ln w="9525" algn="ctr">
            <a:noFill/>
            <a:miter lim="800000"/>
            <a:headEnd/>
            <a:tailEnd/>
          </a:ln>
          <a:effectLst/>
        </p:spPr>
        <p:txBody>
          <a:bodyPr>
            <a:spAutoFit/>
          </a:bodyPr>
          <a:lstStyle/>
          <a:p>
            <a:pPr algn="ctr" eaLnBrk="0" hangingPunct="0"/>
            <a:r>
              <a:rPr lang="ar-SA" sz="2400" dirty="0" smtClean="0"/>
              <a:t>معلومات النشر</a:t>
            </a:r>
            <a:endParaRPr lang="en-US" sz="2400" dirty="0"/>
          </a:p>
        </p:txBody>
      </p:sp>
      <p:sp>
        <p:nvSpPr>
          <p:cNvPr id="41037" name="Text Box 77"/>
          <p:cNvSpPr txBox="1">
            <a:spLocks noChangeArrowheads="1"/>
          </p:cNvSpPr>
          <p:nvPr/>
        </p:nvSpPr>
        <p:spPr bwMode="gray">
          <a:xfrm>
            <a:off x="7092280" y="3717032"/>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3</a:t>
            </a:r>
          </a:p>
        </p:txBody>
      </p:sp>
      <p:sp>
        <p:nvSpPr>
          <p:cNvPr id="41040" name="Line 80"/>
          <p:cNvSpPr>
            <a:spLocks noChangeShapeType="1"/>
          </p:cNvSpPr>
          <p:nvPr/>
        </p:nvSpPr>
        <p:spPr bwMode="gray">
          <a:xfrm>
            <a:off x="2351088" y="5181600"/>
            <a:ext cx="4800600" cy="0"/>
          </a:xfrm>
          <a:prstGeom prst="line">
            <a:avLst/>
          </a:prstGeom>
          <a:noFill/>
          <a:ln w="25400">
            <a:solidFill>
              <a:srgbClr val="C0C0C0"/>
            </a:solidFill>
            <a:prstDash val="sysDot"/>
            <a:round/>
            <a:headEnd/>
            <a:tailEnd type="oval" w="med" len="med"/>
          </a:ln>
          <a:effectLst/>
        </p:spPr>
        <p:txBody>
          <a:bodyPr wrap="none" anchor="ctr"/>
          <a:lstStyle/>
          <a:p>
            <a:endParaRPr lang="ar-SA"/>
          </a:p>
        </p:txBody>
      </p:sp>
      <p:sp>
        <p:nvSpPr>
          <p:cNvPr id="41039" name="Rectangle 79"/>
          <p:cNvSpPr>
            <a:spLocks noChangeArrowheads="1"/>
          </p:cNvSpPr>
          <p:nvPr/>
        </p:nvSpPr>
        <p:spPr bwMode="gray">
          <a:xfrm rot="3419336">
            <a:off x="7014492" y="4621386"/>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ar-SA"/>
          </a:p>
        </p:txBody>
      </p:sp>
      <p:sp>
        <p:nvSpPr>
          <p:cNvPr id="41042" name="Text Box 82"/>
          <p:cNvSpPr txBox="1">
            <a:spLocks noChangeArrowheads="1"/>
          </p:cNvSpPr>
          <p:nvPr/>
        </p:nvSpPr>
        <p:spPr bwMode="gray">
          <a:xfrm>
            <a:off x="7092280" y="4653136"/>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4</a:t>
            </a:r>
          </a:p>
        </p:txBody>
      </p:sp>
      <p:sp>
        <p:nvSpPr>
          <p:cNvPr id="19" name="مستطيل 18"/>
          <p:cNvSpPr/>
          <p:nvPr/>
        </p:nvSpPr>
        <p:spPr>
          <a:xfrm>
            <a:off x="2267744" y="4581128"/>
            <a:ext cx="4180953" cy="461665"/>
          </a:xfrm>
          <a:prstGeom prst="rect">
            <a:avLst/>
          </a:prstGeom>
        </p:spPr>
        <p:txBody>
          <a:bodyPr wrap="none">
            <a:spAutoFit/>
          </a:bodyPr>
          <a:lstStyle/>
          <a:p>
            <a:r>
              <a:rPr lang="ar-SA" sz="2400" dirty="0" smtClean="0"/>
              <a:t>نصائح هامة لنجاح أول تجربة نشر علمي</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838200" y="1676400"/>
            <a:ext cx="5638800" cy="838200"/>
          </a:xfrm>
          <a:prstGeom prst="rect">
            <a:avLst/>
          </a:prstGeom>
        </p:spPr>
        <p:txBody>
          <a:bodyPr wrap="none" fromWordArt="1">
            <a:prstTxWarp prst="textDeflate">
              <a:avLst>
                <a:gd name="adj" fmla="val 0"/>
              </a:avLst>
            </a:prstTxWarp>
          </a:bodyPr>
          <a:lstStyle/>
          <a:p>
            <a:pPr algn="ctr"/>
            <a:r>
              <a:rPr lang="en-US" sz="5400" b="1" kern="10">
                <a:ln w="28575">
                  <a:solidFill>
                    <a:schemeClr val="bg1"/>
                  </a:solidFill>
                  <a:round/>
                  <a:headEnd/>
                  <a:tailEnd/>
                </a:ln>
                <a:gradFill rotWithShape="1">
                  <a:gsLst>
                    <a:gs pos="0">
                      <a:schemeClr val="folHlink"/>
                    </a:gs>
                    <a:gs pos="100000">
                      <a:schemeClr val="accent1"/>
                    </a:gs>
                  </a:gsLst>
                  <a:lin ang="0" scaled="1"/>
                </a:gradFill>
                <a:effectLst>
                  <a:outerShdw dist="89803" dir="2700000" algn="ctr" rotWithShape="0">
                    <a:srgbClr val="000000">
                      <a:alpha val="50000"/>
                    </a:srgbClr>
                  </a:outerShdw>
                </a:effectLst>
                <a:latin typeface="Verdana"/>
                <a:ea typeface="Verdana"/>
                <a:cs typeface="Verdana"/>
              </a:rPr>
              <a:t>Thank You !</a:t>
            </a:r>
            <a:endParaRPr lang="ar-SA" sz="5400" b="1" kern="10">
              <a:ln w="28575">
                <a:solidFill>
                  <a:schemeClr val="bg1"/>
                </a:solidFill>
                <a:round/>
                <a:headEnd/>
                <a:tailEnd/>
              </a:ln>
              <a:gradFill rotWithShape="1">
                <a:gsLst>
                  <a:gs pos="0">
                    <a:schemeClr val="folHlink"/>
                  </a:gs>
                  <a:gs pos="100000">
                    <a:schemeClr val="accent1"/>
                  </a:gs>
                </a:gsLst>
                <a:lin ang="0" scaled="1"/>
              </a:gradFill>
              <a:effectLst>
                <a:outerShdw dist="89803" dir="2700000" algn="ctr" rotWithShape="0">
                  <a:srgbClr val="000000">
                    <a:alpha val="50000"/>
                  </a:srgbClr>
                </a:outerShdw>
              </a:effectLst>
              <a:latin typeface="Verdana"/>
              <a:ea typeface="Verdana"/>
            </a:endParaRPr>
          </a:p>
        </p:txBody>
      </p:sp>
      <p:sp>
        <p:nvSpPr>
          <p:cNvPr id="7" name="شكل بيضاوي 6"/>
          <p:cNvSpPr/>
          <p:nvPr/>
        </p:nvSpPr>
        <p:spPr bwMode="auto">
          <a:xfrm>
            <a:off x="3563888" y="4869160"/>
            <a:ext cx="1800200" cy="1772816"/>
          </a:xfrm>
          <a:prstGeom prst="ellipse">
            <a:avLst/>
          </a:prstGeom>
          <a:blipFill>
            <a:blip r:embed="rId2" cstate="print"/>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r>
              <a:rPr lang="ar-SA" dirty="0" smtClean="0"/>
              <a:t>هيكل البحث</a:t>
            </a:r>
            <a:endParaRPr lang="en-US" dirty="0"/>
          </a:p>
        </p:txBody>
      </p:sp>
      <p:sp>
        <p:nvSpPr>
          <p:cNvPr id="41987" name="Rectangle 3"/>
          <p:cNvSpPr>
            <a:spLocks noGrp="1" noChangeArrowheads="1"/>
          </p:cNvSpPr>
          <p:nvPr>
            <p:ph type="body" idx="1"/>
          </p:nvPr>
        </p:nvSpPr>
        <p:spPr>
          <a:xfrm>
            <a:off x="533400" y="1143000"/>
            <a:ext cx="7696200" cy="4800600"/>
          </a:xfrm>
        </p:spPr>
        <p:txBody>
          <a:bodyPr/>
          <a:lstStyle/>
          <a:p>
            <a:r>
              <a:rPr lang="ar-SA" sz="3200" b="1" dirty="0" smtClean="0"/>
              <a:t>كيف يجري بناء هيكل بحث لغرض النشر</a:t>
            </a:r>
            <a:endParaRPr lang="en-US" sz="3200" b="1" dirty="0"/>
          </a:p>
          <a:p>
            <a:endParaRPr lang="en-US" sz="3200" b="1" dirty="0"/>
          </a:p>
          <a:p>
            <a:pPr lvl="1"/>
            <a:r>
              <a:rPr lang="ar-SA" sz="2800" dirty="0" smtClean="0">
                <a:solidFill>
                  <a:schemeClr val="tx2"/>
                </a:solidFill>
              </a:rPr>
              <a:t>يجري بناء هيكل بحث افتراضي سواء اكان البحث للنشر المحلي او العالمي او ضمن المستوعبات والتي عادة ما </a:t>
            </a:r>
            <a:r>
              <a:rPr lang="ar-SA" sz="2800" dirty="0" err="1" smtClean="0">
                <a:solidFill>
                  <a:schemeClr val="tx2"/>
                </a:solidFill>
              </a:rPr>
              <a:t>تبدا</a:t>
            </a:r>
            <a:r>
              <a:rPr lang="ar-SA" sz="2800" dirty="0" smtClean="0">
                <a:solidFill>
                  <a:schemeClr val="tx2"/>
                </a:solidFill>
              </a:rPr>
              <a:t> بعنوان البحث المقترح.</a:t>
            </a:r>
          </a:p>
          <a:p>
            <a:pPr lvl="1"/>
            <a:r>
              <a:rPr lang="ar-SA" sz="2800" dirty="0" smtClean="0">
                <a:solidFill>
                  <a:schemeClr val="tx2"/>
                </a:solidFill>
              </a:rPr>
              <a:t>ومن ثم </a:t>
            </a:r>
            <a:r>
              <a:rPr lang="ar-SA" sz="2800" dirty="0" err="1" smtClean="0">
                <a:solidFill>
                  <a:schemeClr val="tx2"/>
                </a:solidFill>
              </a:rPr>
              <a:t>المستخلص (</a:t>
            </a:r>
            <a:r>
              <a:rPr lang="en-US" sz="2800" dirty="0" smtClean="0">
                <a:solidFill>
                  <a:schemeClr val="tx2"/>
                </a:solidFill>
              </a:rPr>
              <a:t>Abstract</a:t>
            </a:r>
            <a:r>
              <a:rPr lang="ar-SA" sz="2800" dirty="0" smtClean="0">
                <a:solidFill>
                  <a:schemeClr val="tx2"/>
                </a:solidFill>
              </a:rPr>
              <a:t>) والذي يلخص البحث بما لا يقل عن 250 كلمة</a:t>
            </a:r>
          </a:p>
          <a:p>
            <a:pPr lvl="1"/>
            <a:r>
              <a:rPr lang="ar-SA" sz="2800" dirty="0" err="1" smtClean="0">
                <a:solidFill>
                  <a:schemeClr val="tx2"/>
                </a:solidFill>
              </a:rPr>
              <a:t>مقدمة (</a:t>
            </a:r>
            <a:r>
              <a:rPr lang="en-US" sz="2800" dirty="0" smtClean="0">
                <a:solidFill>
                  <a:schemeClr val="tx2"/>
                </a:solidFill>
              </a:rPr>
              <a:t>Introduction</a:t>
            </a:r>
            <a:r>
              <a:rPr lang="ar-SA" sz="2800" dirty="0" smtClean="0">
                <a:solidFill>
                  <a:schemeClr val="tx2"/>
                </a:solidFill>
              </a:rPr>
              <a:t>) من الفقرات الرئيسة </a:t>
            </a:r>
            <a:r>
              <a:rPr lang="ar-SA" sz="2800" dirty="0" err="1" smtClean="0">
                <a:solidFill>
                  <a:schemeClr val="tx2"/>
                </a:solidFill>
              </a:rPr>
              <a:t>لاي</a:t>
            </a:r>
            <a:r>
              <a:rPr lang="ar-SA" sz="2800" dirty="0" smtClean="0">
                <a:solidFill>
                  <a:schemeClr val="tx2"/>
                </a:solidFill>
              </a:rPr>
              <a:t> بحث، يعطى فيها فكرة عن موضوع البحث ومتغيراته.</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r>
              <a:rPr lang="ar-SA" dirty="0" smtClean="0"/>
              <a:t>هيكل البحث</a:t>
            </a:r>
            <a:endParaRPr lang="en-US" dirty="0"/>
          </a:p>
        </p:txBody>
      </p:sp>
      <p:sp>
        <p:nvSpPr>
          <p:cNvPr id="41987" name="Rectangle 3"/>
          <p:cNvSpPr>
            <a:spLocks noGrp="1" noChangeArrowheads="1"/>
          </p:cNvSpPr>
          <p:nvPr>
            <p:ph type="body" idx="1"/>
          </p:nvPr>
        </p:nvSpPr>
        <p:spPr>
          <a:xfrm>
            <a:off x="539552" y="980728"/>
            <a:ext cx="7696200" cy="5112568"/>
          </a:xfrm>
        </p:spPr>
        <p:txBody>
          <a:bodyPr/>
          <a:lstStyle/>
          <a:p>
            <a:r>
              <a:rPr lang="ar-SA" sz="3200" b="1" dirty="0" smtClean="0"/>
              <a:t>كيف يجري بناء هيكل بحث لغرض النشر</a:t>
            </a:r>
            <a:endParaRPr lang="en-US" sz="3200" b="1" dirty="0"/>
          </a:p>
          <a:p>
            <a:pPr lvl="1"/>
            <a:r>
              <a:rPr lang="ar-SA" sz="2800" dirty="0" smtClean="0">
                <a:solidFill>
                  <a:schemeClr val="tx2"/>
                </a:solidFill>
              </a:rPr>
              <a:t>الاستعراض المرجعي </a:t>
            </a:r>
            <a:r>
              <a:rPr lang="en-US" sz="2800" dirty="0" smtClean="0">
                <a:solidFill>
                  <a:schemeClr val="tx2"/>
                </a:solidFill>
              </a:rPr>
              <a:t>(Literature review)</a:t>
            </a:r>
            <a:r>
              <a:rPr lang="ar-SA" sz="2800" dirty="0" smtClean="0">
                <a:solidFill>
                  <a:schemeClr val="tx2"/>
                </a:solidFill>
              </a:rPr>
              <a:t>: العرض النظري لموضوع البحث، وينبغي ان تحتوي على مجموعة من الدراسات السابقة والحالية الحديثة التي تخص موضوع البحث ومتسلسلة زمنية.</a:t>
            </a:r>
          </a:p>
          <a:p>
            <a:pPr lvl="1"/>
            <a:r>
              <a:rPr lang="ar-SA" sz="2800" dirty="0" smtClean="0">
                <a:solidFill>
                  <a:schemeClr val="tx2"/>
                </a:solidFill>
              </a:rPr>
              <a:t>اساليب وطرق البحث </a:t>
            </a:r>
            <a:r>
              <a:rPr lang="en-US" sz="2800" dirty="0" smtClean="0">
                <a:solidFill>
                  <a:schemeClr val="tx2"/>
                </a:solidFill>
              </a:rPr>
              <a:t>(Material and Methods</a:t>
            </a:r>
            <a:r>
              <a:rPr lang="ar-SA" sz="2800" dirty="0" smtClean="0">
                <a:solidFill>
                  <a:schemeClr val="tx2"/>
                </a:solidFill>
              </a:rPr>
              <a:t>: ما هي اساليب التي جرى الاعتماد عليها في انجاز البحث </a:t>
            </a:r>
            <a:r>
              <a:rPr lang="ar-SA" sz="2800" dirty="0" err="1" smtClean="0">
                <a:solidFill>
                  <a:schemeClr val="tx2"/>
                </a:solidFill>
              </a:rPr>
              <a:t>وايضا</a:t>
            </a:r>
            <a:r>
              <a:rPr lang="ar-SA" sz="2800" dirty="0" smtClean="0">
                <a:solidFill>
                  <a:schemeClr val="tx2"/>
                </a:solidFill>
              </a:rPr>
              <a:t> الطرق في اكمال البحث والخروج بنتائج، مثلا من ادوات البحث استمارة </a:t>
            </a:r>
            <a:r>
              <a:rPr lang="ar-SA" sz="2800" dirty="0" err="1" smtClean="0">
                <a:solidFill>
                  <a:schemeClr val="tx2"/>
                </a:solidFill>
              </a:rPr>
              <a:t>الاستبانة</a:t>
            </a:r>
            <a:r>
              <a:rPr lang="ar-SA" sz="2800" dirty="0" smtClean="0">
                <a:solidFill>
                  <a:schemeClr val="tx2"/>
                </a:solidFill>
              </a:rPr>
              <a:t> او المقابلات او الحصول على البيانات الكمية او قائمة الفحص، ومن طرق البحث صياغة الفرضيات واختبارها.</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r>
              <a:rPr lang="ar-SA" dirty="0" smtClean="0"/>
              <a:t>هيكل البحث</a:t>
            </a:r>
            <a:endParaRPr lang="en-US" dirty="0"/>
          </a:p>
        </p:txBody>
      </p:sp>
      <p:sp>
        <p:nvSpPr>
          <p:cNvPr id="41987" name="Rectangle 3"/>
          <p:cNvSpPr>
            <a:spLocks noGrp="1" noChangeArrowheads="1"/>
          </p:cNvSpPr>
          <p:nvPr>
            <p:ph type="body" idx="1"/>
          </p:nvPr>
        </p:nvSpPr>
        <p:spPr>
          <a:xfrm>
            <a:off x="539552" y="980728"/>
            <a:ext cx="7696200" cy="5112568"/>
          </a:xfrm>
        </p:spPr>
        <p:txBody>
          <a:bodyPr/>
          <a:lstStyle/>
          <a:p>
            <a:r>
              <a:rPr lang="ar-SA" sz="3200" b="1" dirty="0" smtClean="0"/>
              <a:t>كيف يجري بناء هيكل بحث لغرض النشر</a:t>
            </a:r>
            <a:endParaRPr lang="en-US" sz="3200" b="1" dirty="0"/>
          </a:p>
          <a:p>
            <a:pPr lvl="1" algn="just"/>
            <a:r>
              <a:rPr lang="ar-SA" sz="2800" dirty="0" smtClean="0">
                <a:solidFill>
                  <a:schemeClr val="tx2"/>
                </a:solidFill>
              </a:rPr>
              <a:t>مناقشة النتائج </a:t>
            </a:r>
            <a:r>
              <a:rPr lang="en-US" sz="2800" dirty="0" smtClean="0">
                <a:solidFill>
                  <a:schemeClr val="tx2"/>
                </a:solidFill>
              </a:rPr>
              <a:t>Discussion of Results</a:t>
            </a:r>
            <a:r>
              <a:rPr lang="ar-SA" sz="2800" dirty="0" smtClean="0">
                <a:solidFill>
                  <a:schemeClr val="tx2"/>
                </a:solidFill>
              </a:rPr>
              <a:t>: وهنا يجري مناقشة النتائج التي جرى الوصول اليها، وهو تفسير </a:t>
            </a:r>
            <a:r>
              <a:rPr lang="ar-SA" sz="2800" dirty="0" err="1" smtClean="0">
                <a:solidFill>
                  <a:schemeClr val="tx2"/>
                </a:solidFill>
              </a:rPr>
              <a:t>للارقام</a:t>
            </a:r>
            <a:r>
              <a:rPr lang="ar-SA" sz="2800" dirty="0" smtClean="0">
                <a:solidFill>
                  <a:schemeClr val="tx2"/>
                </a:solidFill>
              </a:rPr>
              <a:t> والمعلومات التي جرى الحصول عليها من تحليل الجانب </a:t>
            </a:r>
            <a:r>
              <a:rPr lang="ar-SA" sz="2800" dirty="0" err="1" smtClean="0">
                <a:solidFill>
                  <a:schemeClr val="tx2"/>
                </a:solidFill>
              </a:rPr>
              <a:t>العملي:</a:t>
            </a:r>
            <a:endParaRPr lang="ar-SA" sz="2800" dirty="0" smtClean="0">
              <a:solidFill>
                <a:schemeClr val="tx2"/>
              </a:solidFill>
            </a:endParaRPr>
          </a:p>
          <a:p>
            <a:pPr lvl="1" algn="just"/>
            <a:r>
              <a:rPr lang="ar-SA" sz="2800" dirty="0" smtClean="0">
                <a:solidFill>
                  <a:schemeClr val="tx2"/>
                </a:solidFill>
              </a:rPr>
              <a:t>الاستنتاجات </a:t>
            </a:r>
            <a:r>
              <a:rPr lang="en-US" sz="2800" dirty="0" smtClean="0">
                <a:solidFill>
                  <a:schemeClr val="tx2"/>
                </a:solidFill>
              </a:rPr>
              <a:t>conclusion)</a:t>
            </a:r>
            <a:r>
              <a:rPr lang="ar-SA" sz="2800" dirty="0" smtClean="0">
                <a:solidFill>
                  <a:schemeClr val="tx2"/>
                </a:solidFill>
              </a:rPr>
              <a:t>): اعتمادا على ما جرى الوصول اليه من نتائج يجري صياغة الاستنتاجات التي عادة ما تكون موجه الى المنظمة قيد البحث او المجتمع بشكل عام.</a:t>
            </a:r>
          </a:p>
          <a:p>
            <a:pPr lvl="1" algn="just"/>
            <a:r>
              <a:rPr lang="ar-SA" sz="2800" dirty="0" smtClean="0">
                <a:solidFill>
                  <a:schemeClr val="tx2"/>
                </a:solidFill>
              </a:rPr>
              <a:t>المصادر</a:t>
            </a:r>
            <a:r>
              <a:rPr lang="ar-SA" sz="2800" dirty="0">
                <a:solidFill>
                  <a:schemeClr val="tx2"/>
                </a:solidFill>
              </a:rPr>
              <a:t> </a:t>
            </a:r>
            <a:r>
              <a:rPr lang="en-US" sz="2800" dirty="0" smtClean="0">
                <a:solidFill>
                  <a:schemeClr val="tx2"/>
                </a:solidFill>
              </a:rPr>
              <a:t>References</a:t>
            </a:r>
            <a:r>
              <a:rPr lang="ar-SA" sz="2800" dirty="0" smtClean="0">
                <a:solidFill>
                  <a:schemeClr val="tx2"/>
                </a:solidFill>
              </a:rPr>
              <a:t>: كل مجلة تتبع </a:t>
            </a:r>
            <a:r>
              <a:rPr lang="ar-SA" sz="2800" dirty="0" err="1" smtClean="0">
                <a:solidFill>
                  <a:schemeClr val="tx2"/>
                </a:solidFill>
              </a:rPr>
              <a:t>ستايل</a:t>
            </a:r>
            <a:r>
              <a:rPr lang="ar-SA" sz="2800" dirty="0" smtClean="0">
                <a:solidFill>
                  <a:schemeClr val="tx2"/>
                </a:solidFill>
              </a:rPr>
              <a:t> معين في توثيق المراجع، مثلا نموذج جمعية علم النفس الامريكية </a:t>
            </a:r>
            <a:r>
              <a:rPr lang="en-US" sz="2800" dirty="0" smtClean="0">
                <a:solidFill>
                  <a:schemeClr val="tx2"/>
                </a:solidFill>
              </a:rPr>
              <a:t>APA</a:t>
            </a:r>
            <a:r>
              <a:rPr lang="ar-SA" sz="2800" dirty="0" smtClean="0">
                <a:solidFill>
                  <a:schemeClr val="tx2"/>
                </a:solidFill>
              </a:rPr>
              <a:t>، او </a:t>
            </a:r>
            <a:r>
              <a:rPr lang="ar-SA" sz="2800" dirty="0" err="1" smtClean="0">
                <a:solidFill>
                  <a:schemeClr val="tx2"/>
                </a:solidFill>
              </a:rPr>
              <a:t>ستايل</a:t>
            </a:r>
            <a:r>
              <a:rPr lang="ar-SA" sz="2800" dirty="0" smtClean="0">
                <a:solidFill>
                  <a:schemeClr val="tx2"/>
                </a:solidFill>
              </a:rPr>
              <a:t> </a:t>
            </a:r>
            <a:r>
              <a:rPr lang="ar-SA" sz="2800" dirty="0" err="1" smtClean="0">
                <a:solidFill>
                  <a:schemeClr val="tx2"/>
                </a:solidFill>
              </a:rPr>
              <a:t>هارفرد</a:t>
            </a:r>
            <a:r>
              <a:rPr lang="ar-SA" sz="2800" dirty="0" smtClean="0">
                <a:solidFill>
                  <a:schemeClr val="tx2"/>
                </a:solidFill>
              </a:rPr>
              <a:t>، او </a:t>
            </a:r>
            <a:r>
              <a:rPr lang="ar-SA" sz="2800" dirty="0" err="1" smtClean="0">
                <a:solidFill>
                  <a:schemeClr val="tx2"/>
                </a:solidFill>
              </a:rPr>
              <a:t>شيكاغو...</a:t>
            </a:r>
            <a:r>
              <a:rPr lang="ar-SA" sz="2800" dirty="0" smtClean="0">
                <a:solidFill>
                  <a:schemeClr val="tx2"/>
                </a:solidFill>
              </a:rPr>
              <a:t> الخ</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2800" dirty="0" smtClean="0"/>
              <a:t>Diagram (</a:t>
            </a:r>
            <a:r>
              <a:rPr lang="en-US" sz="2800" dirty="0"/>
              <a:t>R</a:t>
            </a:r>
            <a:r>
              <a:rPr lang="en-US" sz="2800" dirty="0" smtClean="0"/>
              <a:t>esearch Proposal Flow Chart)</a:t>
            </a:r>
            <a:endParaRPr lang="en-US" sz="1600" dirty="0"/>
          </a:p>
        </p:txBody>
      </p:sp>
      <p:sp>
        <p:nvSpPr>
          <p:cNvPr id="43017" name="AutoShape 9"/>
          <p:cNvSpPr>
            <a:spLocks noChangeAspect="1" noChangeArrowheads="1" noTextEdit="1"/>
          </p:cNvSpPr>
          <p:nvPr/>
        </p:nvSpPr>
        <p:spPr bwMode="gray">
          <a:xfrm flipH="1">
            <a:off x="4868863" y="2995613"/>
            <a:ext cx="909637" cy="1244600"/>
          </a:xfrm>
          <a:prstGeom prst="rect">
            <a:avLst/>
          </a:prstGeom>
          <a:noFill/>
          <a:ln w="9525">
            <a:noFill/>
            <a:miter lim="800000"/>
            <a:headEnd/>
            <a:tailEnd/>
          </a:ln>
        </p:spPr>
        <p:txBody>
          <a:bodyPr/>
          <a:lstStyle/>
          <a:p>
            <a:endParaRPr lang="ar-SA"/>
          </a:p>
        </p:txBody>
      </p:sp>
      <p:pic>
        <p:nvPicPr>
          <p:cNvPr id="21" name="صورة 20" descr="22.jpg"/>
          <p:cNvPicPr>
            <a:picLocks noChangeAspect="1"/>
          </p:cNvPicPr>
          <p:nvPr/>
        </p:nvPicPr>
        <p:blipFill>
          <a:blip r:embed="rId2" cstate="print"/>
          <a:srcRect l="-2971" t="11150" r="469" b="5901"/>
          <a:stretch>
            <a:fillRect/>
          </a:stretch>
        </p:blipFill>
        <p:spPr>
          <a:xfrm>
            <a:off x="539552" y="836712"/>
            <a:ext cx="7848872" cy="568863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347864" y="260648"/>
            <a:ext cx="5535613" cy="600075"/>
          </a:xfrm>
        </p:spPr>
        <p:txBody>
          <a:bodyPr/>
          <a:lstStyle/>
          <a:p>
            <a:pPr algn="r"/>
            <a:r>
              <a:rPr lang="ar-SA" dirty="0" smtClean="0">
                <a:solidFill>
                  <a:schemeClr val="accent2">
                    <a:lumMod val="75000"/>
                  </a:schemeClr>
                </a:solidFill>
              </a:rPr>
              <a:t>موضوع البحث</a:t>
            </a:r>
            <a:endParaRPr lang="en-US" dirty="0">
              <a:solidFill>
                <a:schemeClr val="accent2">
                  <a:lumMod val="75000"/>
                </a:schemeClr>
              </a:solidFill>
            </a:endParaRPr>
          </a:p>
        </p:txBody>
      </p:sp>
      <p:sp>
        <p:nvSpPr>
          <p:cNvPr id="26" name="Rectangle 4"/>
          <p:cNvSpPr txBox="1">
            <a:spLocks noChangeArrowheads="1"/>
          </p:cNvSpPr>
          <p:nvPr/>
        </p:nvSpPr>
        <p:spPr bwMode="gray">
          <a:xfrm>
            <a:off x="2267744" y="3645024"/>
            <a:ext cx="6503988" cy="960437"/>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lgn="just" eaLnBrk="0" hangingPunct="0">
              <a:lnSpc>
                <a:spcPct val="95000"/>
              </a:lnSpc>
            </a:pPr>
            <a:r>
              <a:rPr lang="en-US" sz="2800" dirty="0"/>
              <a:t>Leadership and Internal Communication Strategies in Public Organizations: Analytical Research</a:t>
            </a:r>
            <a:endParaRPr kumimoji="0" lang="en-US" sz="2800" b="1" i="0" u="none" strike="noStrike" kern="0" cap="none" spc="0" normalizeH="0" baseline="0" noProof="1" smtClean="0">
              <a:ln>
                <a:noFill/>
              </a:ln>
              <a:effectLst/>
              <a:uLnTx/>
              <a:uFillTx/>
              <a:latin typeface="+mj-lt"/>
              <a:ea typeface="+mj-ea"/>
              <a:cs typeface="+mj-cs"/>
            </a:endParaRPr>
          </a:p>
        </p:txBody>
      </p:sp>
      <p:sp>
        <p:nvSpPr>
          <p:cNvPr id="27" name="شكل بيضاوي 26"/>
          <p:cNvSpPr/>
          <p:nvPr/>
        </p:nvSpPr>
        <p:spPr bwMode="auto">
          <a:xfrm>
            <a:off x="6911752" y="4653136"/>
            <a:ext cx="2232248" cy="2204864"/>
          </a:xfrm>
          <a:prstGeom prst="ellipse">
            <a:avLst/>
          </a:prstGeom>
          <a:blipFill>
            <a:blip r:embed="rId4" cstate="print"/>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endParaRPr>
          </a:p>
        </p:txBody>
      </p:sp>
    </p:spTree>
  </p:cSld>
  <p:clrMapOvr>
    <a:overrideClrMapping bg1="dk2" tx1="lt1" bg2="dk1" tx2="lt2" accent1="accent1" accent2="accent2" accent3="accent3" accent4="accent4" accent5="accent5" accent6="accent6" hlink="hlink" folHlink="folHlink"/>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r>
              <a:rPr lang="ar-SA" dirty="0" smtClean="0"/>
              <a:t>موضوع البحث</a:t>
            </a:r>
            <a:endParaRPr lang="en-US" dirty="0"/>
          </a:p>
        </p:txBody>
      </p:sp>
      <p:sp>
        <p:nvSpPr>
          <p:cNvPr id="41987" name="Rectangle 3"/>
          <p:cNvSpPr>
            <a:spLocks noGrp="1" noChangeArrowheads="1"/>
          </p:cNvSpPr>
          <p:nvPr>
            <p:ph type="body" idx="1"/>
          </p:nvPr>
        </p:nvSpPr>
        <p:spPr>
          <a:xfrm>
            <a:off x="539552" y="980728"/>
            <a:ext cx="7696200" cy="5112568"/>
          </a:xfrm>
        </p:spPr>
        <p:txBody>
          <a:bodyPr/>
          <a:lstStyle/>
          <a:p>
            <a:r>
              <a:rPr lang="ar-SA" sz="3200" b="1" dirty="0" smtClean="0"/>
              <a:t>الباحثون:</a:t>
            </a:r>
          </a:p>
          <a:p>
            <a:pPr lvl="1" algn="just"/>
            <a:endParaRPr lang="ar-SA" sz="2800" dirty="0" smtClean="0">
              <a:solidFill>
                <a:schemeClr val="tx2"/>
              </a:solidFill>
            </a:endParaRPr>
          </a:p>
        </p:txBody>
      </p:sp>
      <p:pic>
        <p:nvPicPr>
          <p:cNvPr id="73730" name="Picture 2"/>
          <p:cNvPicPr>
            <a:picLocks noChangeAspect="1" noChangeArrowheads="1"/>
          </p:cNvPicPr>
          <p:nvPr/>
        </p:nvPicPr>
        <p:blipFill>
          <a:blip r:embed="rId2" cstate="print"/>
          <a:srcRect l="31265" t="13407" r="4537" b="54437"/>
          <a:stretch>
            <a:fillRect/>
          </a:stretch>
        </p:blipFill>
        <p:spPr bwMode="auto">
          <a:xfrm>
            <a:off x="899592" y="1556792"/>
            <a:ext cx="6912768" cy="1946700"/>
          </a:xfrm>
          <a:prstGeom prst="rect">
            <a:avLst/>
          </a:prstGeom>
          <a:noFill/>
          <a:ln w="9525">
            <a:noFill/>
            <a:miter lim="800000"/>
            <a:headEnd/>
            <a:tailEnd/>
          </a:ln>
        </p:spPr>
      </p:pic>
      <p:pic>
        <p:nvPicPr>
          <p:cNvPr id="73731" name="Picture 3"/>
          <p:cNvPicPr>
            <a:picLocks noChangeAspect="1" noChangeArrowheads="1"/>
          </p:cNvPicPr>
          <p:nvPr/>
        </p:nvPicPr>
        <p:blipFill>
          <a:blip r:embed="rId3" cstate="print"/>
          <a:srcRect l="50635" t="22640" r="2876" b="60625"/>
          <a:stretch>
            <a:fillRect/>
          </a:stretch>
        </p:blipFill>
        <p:spPr bwMode="auto">
          <a:xfrm>
            <a:off x="1403648" y="3284984"/>
            <a:ext cx="6760280" cy="1368152"/>
          </a:xfrm>
          <a:prstGeom prst="rect">
            <a:avLst/>
          </a:prstGeom>
          <a:noFill/>
          <a:ln w="9525">
            <a:noFill/>
            <a:miter lim="800000"/>
            <a:headEnd/>
            <a:tailEnd/>
          </a:ln>
        </p:spPr>
      </p:pic>
      <p:pic>
        <p:nvPicPr>
          <p:cNvPr id="73732" name="Picture 4"/>
          <p:cNvPicPr>
            <a:picLocks noChangeAspect="1" noChangeArrowheads="1"/>
          </p:cNvPicPr>
          <p:nvPr/>
        </p:nvPicPr>
        <p:blipFill>
          <a:blip r:embed="rId4" cstate="print"/>
          <a:srcRect l="38378" t="23422" r="5172" b="54922"/>
          <a:stretch>
            <a:fillRect/>
          </a:stretch>
        </p:blipFill>
        <p:spPr bwMode="auto">
          <a:xfrm>
            <a:off x="1331640" y="4901634"/>
            <a:ext cx="6192688" cy="13356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r>
              <a:rPr lang="ar-SA" dirty="0" smtClean="0"/>
              <a:t>موضوع البحث</a:t>
            </a:r>
            <a:endParaRPr lang="en-US" dirty="0"/>
          </a:p>
        </p:txBody>
      </p:sp>
      <p:sp>
        <p:nvSpPr>
          <p:cNvPr id="41987" name="Rectangle 3"/>
          <p:cNvSpPr>
            <a:spLocks noGrp="1" noChangeArrowheads="1"/>
          </p:cNvSpPr>
          <p:nvPr>
            <p:ph type="body" idx="1"/>
          </p:nvPr>
        </p:nvSpPr>
        <p:spPr>
          <a:xfrm>
            <a:off x="395536" y="764704"/>
            <a:ext cx="8496944" cy="5760640"/>
          </a:xfrm>
        </p:spPr>
        <p:txBody>
          <a:bodyPr/>
          <a:lstStyle/>
          <a:p>
            <a:pPr marL="182563" lvl="1" indent="-90488" algn="just">
              <a:buNone/>
            </a:pPr>
            <a:r>
              <a:rPr lang="ar-SA" sz="2000" b="1" dirty="0" smtClean="0">
                <a:solidFill>
                  <a:schemeClr val="tx2"/>
                </a:solidFill>
              </a:rPr>
              <a:t>الغرض: </a:t>
            </a:r>
            <a:r>
              <a:rPr lang="ar-SA" sz="2000" dirty="0" smtClean="0">
                <a:solidFill>
                  <a:schemeClr val="tx2"/>
                </a:solidFill>
              </a:rPr>
              <a:t>بما أن المديرين يمكنهم قيادة مجموعة من الطرق لتحسين الاتصال الداخلي في المنظمات العامة، كما يمكن للقيادة تنمية فهم مشترك للأهداف داخل المنظمة ومشاركة الرؤية استعدادًا لطريقها إلى أداء أفضل، فإن الغرض من البحث هو تقييم نوع وقوة العلاقة بين التواصل الداخلي وأشكال القيادة المختلفة.</a:t>
            </a:r>
          </a:p>
          <a:p>
            <a:pPr marL="182563" lvl="1" indent="-90488" algn="just">
              <a:buNone/>
            </a:pPr>
            <a:r>
              <a:rPr lang="ar-SA" sz="2000" b="1" dirty="0" smtClean="0">
                <a:solidFill>
                  <a:schemeClr val="tx2"/>
                </a:solidFill>
              </a:rPr>
              <a:t>الإطار النظري: </a:t>
            </a:r>
            <a:r>
              <a:rPr lang="ar-SA" sz="2000" dirty="0" smtClean="0">
                <a:solidFill>
                  <a:schemeClr val="tx2"/>
                </a:solidFill>
              </a:rPr>
              <a:t>توضح الدراسة كيف يقوم القادة في المؤسسات العامة بتحسين التواصل الداخلي، فيما يتعلق بتصورات الموظفين عن إجراءات وأداء المؤسسات العامة.</a:t>
            </a:r>
          </a:p>
          <a:p>
            <a:pPr marL="182563" lvl="1" indent="-90488" algn="just">
              <a:buNone/>
            </a:pPr>
            <a:r>
              <a:rPr lang="ar-SA" sz="2000" b="1" dirty="0" smtClean="0">
                <a:solidFill>
                  <a:schemeClr val="tx2"/>
                </a:solidFill>
              </a:rPr>
              <a:t>التصميم/المنهجية/المنهج: </a:t>
            </a:r>
            <a:r>
              <a:rPr lang="ar-SA" sz="2000" dirty="0" smtClean="0">
                <a:solidFill>
                  <a:schemeClr val="tx2"/>
                </a:solidFill>
              </a:rPr>
              <a:t>استخدمت الدراسة المربعات الصغرى العادية وطبقت الانحدار </a:t>
            </a:r>
            <a:r>
              <a:rPr lang="ar-SA" sz="2000" dirty="0" err="1" smtClean="0">
                <a:solidFill>
                  <a:schemeClr val="tx2"/>
                </a:solidFill>
              </a:rPr>
              <a:t>المتعدد.</a:t>
            </a:r>
            <a:r>
              <a:rPr lang="ar-SA" sz="2000" dirty="0" smtClean="0">
                <a:solidFill>
                  <a:schemeClr val="tx2"/>
                </a:solidFill>
              </a:rPr>
              <a:t> تم اختيار عينة مكونة من 130 عضو هيئة تدريس من وزارة التعليم العالي والبحث العلمي باستخدام المنهج الوصفي التحليلي.</a:t>
            </a:r>
          </a:p>
          <a:p>
            <a:pPr marL="182563" lvl="1" indent="-90488" algn="just">
              <a:buNone/>
            </a:pPr>
            <a:r>
              <a:rPr lang="ar-SA" sz="2000" b="1" dirty="0" smtClean="0">
                <a:solidFill>
                  <a:schemeClr val="tx2"/>
                </a:solidFill>
              </a:rPr>
              <a:t>النتائج: </a:t>
            </a:r>
            <a:r>
              <a:rPr lang="ar-SA" sz="2000" dirty="0" smtClean="0">
                <a:solidFill>
                  <a:schemeClr val="tx2"/>
                </a:solidFill>
              </a:rPr>
              <a:t>تم استخدام مجموعة من الأساليب الإحصائية لتحليل البيانات وتجميع </a:t>
            </a:r>
            <a:r>
              <a:rPr lang="ar-SA" sz="2000" dirty="0" err="1" smtClean="0">
                <a:solidFill>
                  <a:schemeClr val="tx2"/>
                </a:solidFill>
              </a:rPr>
              <a:t>النتائج.</a:t>
            </a:r>
            <a:r>
              <a:rPr lang="ar-SA" sz="2000" dirty="0" smtClean="0">
                <a:solidFill>
                  <a:schemeClr val="tx2"/>
                </a:solidFill>
              </a:rPr>
              <a:t> أظهرت النتائج أن التواصل الداخلي والمكافآت اللفظية لهما علاقة تتسق مع كل من القيادة التحويلية والقيادة </a:t>
            </a:r>
            <a:r>
              <a:rPr lang="ar-SA" sz="2000" dirty="0" err="1" smtClean="0">
                <a:solidFill>
                  <a:schemeClr val="tx2"/>
                </a:solidFill>
              </a:rPr>
              <a:t>المعاملاتية.</a:t>
            </a:r>
            <a:endParaRPr lang="ar-SA" sz="2000" dirty="0" smtClean="0">
              <a:solidFill>
                <a:schemeClr val="tx2"/>
              </a:solidFill>
            </a:endParaRPr>
          </a:p>
          <a:p>
            <a:pPr marL="182563" lvl="1" indent="-90488" algn="just">
              <a:buNone/>
            </a:pPr>
            <a:r>
              <a:rPr lang="ar-SA" sz="2000" b="1" dirty="0" smtClean="0">
                <a:solidFill>
                  <a:schemeClr val="tx2"/>
                </a:solidFill>
              </a:rPr>
              <a:t>البحث، الآثار العملية والاجتماعية: </a:t>
            </a:r>
            <a:r>
              <a:rPr lang="ar-SA" sz="2000" dirty="0" smtClean="0">
                <a:solidFill>
                  <a:schemeClr val="tx2"/>
                </a:solidFill>
              </a:rPr>
              <a:t>توضح الدراسة كيفية قيام القادة في المؤسسات العامة بتحسين التواصل الداخلي، وأعضاء هيئة التدريس في وزارة التعليم </a:t>
            </a:r>
            <a:r>
              <a:rPr lang="ar-SA" sz="2000" dirty="0" err="1" smtClean="0">
                <a:solidFill>
                  <a:schemeClr val="tx2"/>
                </a:solidFill>
              </a:rPr>
              <a:t>العالي.</a:t>
            </a:r>
            <a:r>
              <a:rPr lang="ar-SA" sz="2000" dirty="0" smtClean="0">
                <a:solidFill>
                  <a:schemeClr val="tx2"/>
                </a:solidFill>
              </a:rPr>
              <a:t> وتتأثر فعالية هذا التواصل بطبيعة العلاقة ورمزية القائد واتجاهاته تجاهها.</a:t>
            </a:r>
          </a:p>
          <a:p>
            <a:pPr marL="182563" lvl="1" indent="-90488" algn="just">
              <a:buNone/>
            </a:pPr>
            <a:r>
              <a:rPr lang="ar-SA" sz="2000" b="1" dirty="0" smtClean="0">
                <a:solidFill>
                  <a:schemeClr val="tx2"/>
                </a:solidFill>
              </a:rPr>
              <a:t>الأصالة/القيمة: </a:t>
            </a:r>
            <a:r>
              <a:rPr lang="ar-SA" sz="2000" dirty="0" smtClean="0">
                <a:solidFill>
                  <a:schemeClr val="tx2"/>
                </a:solidFill>
              </a:rPr>
              <a:t>تشير النتائج إلى عدة عواقب بالنسبة لمجالات الإدارة </a:t>
            </a:r>
            <a:r>
              <a:rPr lang="ar-SA" sz="2000" dirty="0" err="1" smtClean="0">
                <a:solidFill>
                  <a:schemeClr val="tx2"/>
                </a:solidFill>
              </a:rPr>
              <a:t>والاستراتيجية.</a:t>
            </a:r>
            <a:r>
              <a:rPr lang="ar-SA" sz="2000" dirty="0" smtClean="0">
                <a:solidFill>
                  <a:schemeClr val="tx2"/>
                </a:solidFill>
              </a:rPr>
              <a:t> بما في ذلك المؤسسات العامة، العديد من الصعوبات التي تساعد هذه الدراسة في </a:t>
            </a:r>
            <a:r>
              <a:rPr lang="ar-SA" sz="2000" dirty="0" err="1" smtClean="0">
                <a:solidFill>
                  <a:schemeClr val="tx2"/>
                </a:solidFill>
              </a:rPr>
              <a:t>حلها.</a:t>
            </a:r>
            <a:r>
              <a:rPr lang="ar-SA" sz="2000" dirty="0" smtClean="0">
                <a:solidFill>
                  <a:schemeClr val="tx2"/>
                </a:solidFill>
              </a:rPr>
              <a:t> هناك مزايا وعيوب لكل نمط من أنماط القيادة، وعادة ما يستخدم القادة وسائل الاتصال المباشرة وغير المباشرة مع مرؤوسيهم.</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db2004184l">
  <a:themeElements>
    <a:clrScheme name="170Gp_natural_light 3">
      <a:dk1>
        <a:srgbClr val="000000"/>
      </a:dk1>
      <a:lt1>
        <a:srgbClr val="FFFFFF"/>
      </a:lt1>
      <a:dk2>
        <a:srgbClr val="632769"/>
      </a:dk2>
      <a:lt2>
        <a:srgbClr val="C0C0C0"/>
      </a:lt2>
      <a:accent1>
        <a:srgbClr val="8B8DE1"/>
      </a:accent1>
      <a:accent2>
        <a:srgbClr val="DEA548"/>
      </a:accent2>
      <a:accent3>
        <a:srgbClr val="FFFFFF"/>
      </a:accent3>
      <a:accent4>
        <a:srgbClr val="000000"/>
      </a:accent4>
      <a:accent5>
        <a:srgbClr val="C4C5EE"/>
      </a:accent5>
      <a:accent6>
        <a:srgbClr val="C99540"/>
      </a:accent6>
      <a:hlink>
        <a:srgbClr val="58AFD2"/>
      </a:hlink>
      <a:folHlink>
        <a:srgbClr val="E2E25E"/>
      </a:folHlink>
    </a:clrScheme>
    <a:fontScheme name="170Gp_natural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70Gp_natural_light 1">
        <a:dk1>
          <a:srgbClr val="000000"/>
        </a:dk1>
        <a:lt1>
          <a:srgbClr val="FFFFFF"/>
        </a:lt1>
        <a:dk2>
          <a:srgbClr val="21858F"/>
        </a:dk2>
        <a:lt2>
          <a:srgbClr val="DDDDDD"/>
        </a:lt2>
        <a:accent1>
          <a:srgbClr val="66ABDA"/>
        </a:accent1>
        <a:accent2>
          <a:srgbClr val="669900"/>
        </a:accent2>
        <a:accent3>
          <a:srgbClr val="FFFFFF"/>
        </a:accent3>
        <a:accent4>
          <a:srgbClr val="000000"/>
        </a:accent4>
        <a:accent5>
          <a:srgbClr val="B8D2EA"/>
        </a:accent5>
        <a:accent6>
          <a:srgbClr val="5C8A00"/>
        </a:accent6>
        <a:hlink>
          <a:srgbClr val="9369E7"/>
        </a:hlink>
        <a:folHlink>
          <a:srgbClr val="F0DA6A"/>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333399"/>
        </a:dk2>
        <a:lt2>
          <a:srgbClr val="C0C0C0"/>
        </a:lt2>
        <a:accent1>
          <a:srgbClr val="88BEF4"/>
        </a:accent1>
        <a:accent2>
          <a:srgbClr val="F1900F"/>
        </a:accent2>
        <a:accent3>
          <a:srgbClr val="FFFFFF"/>
        </a:accent3>
        <a:accent4>
          <a:srgbClr val="000000"/>
        </a:accent4>
        <a:accent5>
          <a:srgbClr val="C3DBF8"/>
        </a:accent5>
        <a:accent6>
          <a:srgbClr val="DA820C"/>
        </a:accent6>
        <a:hlink>
          <a:srgbClr val="008080"/>
        </a:hlink>
        <a:folHlink>
          <a:srgbClr val="FFE2A7"/>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632769"/>
        </a:dk2>
        <a:lt2>
          <a:srgbClr val="C0C0C0"/>
        </a:lt2>
        <a:accent1>
          <a:srgbClr val="8B8DE1"/>
        </a:accent1>
        <a:accent2>
          <a:srgbClr val="DEA548"/>
        </a:accent2>
        <a:accent3>
          <a:srgbClr val="FFFFFF"/>
        </a:accent3>
        <a:accent4>
          <a:srgbClr val="000000"/>
        </a:accent4>
        <a:accent5>
          <a:srgbClr val="C4C5EE"/>
        </a:accent5>
        <a:accent6>
          <a:srgbClr val="C99540"/>
        </a:accent6>
        <a:hlink>
          <a:srgbClr val="58AFD2"/>
        </a:hlink>
        <a:folHlink>
          <a:srgbClr val="E2E25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Load">
  <a:themeElements>
    <a:clrScheme name="PresentationLoad 1">
      <a:dk1>
        <a:srgbClr val="FEA501"/>
      </a:dk1>
      <a:lt1>
        <a:srgbClr val="FFFFFF"/>
      </a:lt1>
      <a:dk2>
        <a:srgbClr val="000000"/>
      </a:dk2>
      <a:lt2>
        <a:srgbClr val="004074"/>
      </a:lt2>
      <a:accent1>
        <a:srgbClr val="0061B2"/>
      </a:accent1>
      <a:accent2>
        <a:srgbClr val="2A79D0"/>
      </a:accent2>
      <a:accent3>
        <a:srgbClr val="AAAAAA"/>
      </a:accent3>
      <a:accent4>
        <a:srgbClr val="DADADA"/>
      </a:accent4>
      <a:accent5>
        <a:srgbClr val="AAB7D5"/>
      </a:accent5>
      <a:accent6>
        <a:srgbClr val="256DBC"/>
      </a:accent6>
      <a:hlink>
        <a:srgbClr val="69A2E1"/>
      </a:hlink>
      <a:folHlink>
        <a:srgbClr val="9DC2EB"/>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esentationLoad 1">
        <a:dk1>
          <a:srgbClr val="FEA501"/>
        </a:dk1>
        <a:lt1>
          <a:srgbClr val="FFFFFF"/>
        </a:lt1>
        <a:dk2>
          <a:srgbClr val="000000"/>
        </a:dk2>
        <a:lt2>
          <a:srgbClr val="004074"/>
        </a:lt2>
        <a:accent1>
          <a:srgbClr val="0061B2"/>
        </a:accent1>
        <a:accent2>
          <a:srgbClr val="2A79D0"/>
        </a:accent2>
        <a:accent3>
          <a:srgbClr val="AAAAAA"/>
        </a:accent3>
        <a:accent4>
          <a:srgbClr val="DADADA"/>
        </a:accent4>
        <a:accent5>
          <a:srgbClr val="AAB7D5"/>
        </a:accent5>
        <a:accent6>
          <a:srgbClr val="256DBC"/>
        </a:accent6>
        <a:hlink>
          <a:srgbClr val="69A2E1"/>
        </a:hlink>
        <a:folHlink>
          <a:srgbClr val="9DC2EB"/>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tionLoad 1">
    <a:dk1>
      <a:srgbClr val="FEA501"/>
    </a:dk1>
    <a:lt1>
      <a:srgbClr val="FFFFFF"/>
    </a:lt1>
    <a:dk2>
      <a:srgbClr val="000000"/>
    </a:dk2>
    <a:lt2>
      <a:srgbClr val="004074"/>
    </a:lt2>
    <a:accent1>
      <a:srgbClr val="0061B2"/>
    </a:accent1>
    <a:accent2>
      <a:srgbClr val="2A79D0"/>
    </a:accent2>
    <a:accent3>
      <a:srgbClr val="AAAAAA"/>
    </a:accent3>
    <a:accent4>
      <a:srgbClr val="DADADA"/>
    </a:accent4>
    <a:accent5>
      <a:srgbClr val="AAB7D5"/>
    </a:accent5>
    <a:accent6>
      <a:srgbClr val="256DBC"/>
    </a:accent6>
    <a:hlink>
      <a:srgbClr val="69A2E1"/>
    </a:hlink>
    <a:folHlink>
      <a:srgbClr val="9DC2EB"/>
    </a:folHlink>
  </a:clrScheme>
</a:themeOverride>
</file>

<file path=docProps/app.xml><?xml version="1.0" encoding="utf-8"?>
<Properties xmlns="http://schemas.openxmlformats.org/officeDocument/2006/extended-properties" xmlns:vt="http://schemas.openxmlformats.org/officeDocument/2006/docPropsVTypes">
  <Template>cdb2004184l</Template>
  <TotalTime>259</TotalTime>
  <Words>610</Words>
  <Application>Microsoft Office PowerPoint</Application>
  <PresentationFormat>عرض على الشاشة (3:4)‏</PresentationFormat>
  <Paragraphs>55</Paragraphs>
  <Slides>20</Slides>
  <Notes>0</Notes>
  <HiddenSlides>0</HiddenSlides>
  <MMClips>0</MMClips>
  <ScaleCrop>false</ScaleCrop>
  <HeadingPairs>
    <vt:vector size="4" baseType="variant">
      <vt:variant>
        <vt:lpstr>سمة</vt:lpstr>
      </vt:variant>
      <vt:variant>
        <vt:i4>2</vt:i4>
      </vt:variant>
      <vt:variant>
        <vt:lpstr>عناوين الشرائح</vt:lpstr>
      </vt:variant>
      <vt:variant>
        <vt:i4>20</vt:i4>
      </vt:variant>
    </vt:vector>
  </HeadingPairs>
  <TitlesOfParts>
    <vt:vector size="22" baseType="lpstr">
      <vt:lpstr>cdb2004184l</vt:lpstr>
      <vt:lpstr>PresentationLoad</vt:lpstr>
      <vt:lpstr>محاضرة نشر البحث الموسوم Leadership and Internal Communication Strategies in Public Organizations: Analytical Research لطلبة الدراسات العليا</vt:lpstr>
      <vt:lpstr>Contents</vt:lpstr>
      <vt:lpstr>هيكل البحث</vt:lpstr>
      <vt:lpstr>هيكل البحث</vt:lpstr>
      <vt:lpstr>هيكل البحث</vt:lpstr>
      <vt:lpstr>Diagram (Research Proposal Flow Chart)</vt:lpstr>
      <vt:lpstr>موضوع البحث</vt:lpstr>
      <vt:lpstr>موضوع البحث</vt:lpstr>
      <vt:lpstr>موضوع البحث</vt:lpstr>
      <vt:lpstr>معلومات النشر</vt:lpstr>
      <vt:lpstr>معلومات النشر</vt:lpstr>
      <vt:lpstr>معلومات النشر</vt:lpstr>
      <vt:lpstr>معلومات النشر</vt:lpstr>
      <vt:lpstr>معلومات النشر</vt:lpstr>
      <vt:lpstr>معلومات النشر</vt:lpstr>
      <vt:lpstr>معلومات النشر</vt:lpstr>
      <vt:lpstr>نصائح هامة لنجاح أول تجربة نشر علمي</vt:lpstr>
      <vt:lpstr>نصائح هامة لنجاح أول تجربة نشر علمي</vt:lpstr>
      <vt:lpstr>نصائح هامة لنجاح أول تجربة نشر علمي</vt:lpstr>
      <vt:lpstr>الشريحة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win7</dc:creator>
  <cp:lastModifiedBy>win7</cp:lastModifiedBy>
  <cp:revision>19</cp:revision>
  <dcterms:created xsi:type="dcterms:W3CDTF">2023-09-18T08:48:53Z</dcterms:created>
  <dcterms:modified xsi:type="dcterms:W3CDTF">2023-09-19T10:06:17Z</dcterms:modified>
</cp:coreProperties>
</file>