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04B2-A663-4737-8825-855762591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0619A-115E-4AFE-8E6F-723B9BADA1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F5EFA0-1C76-4021-B556-AD4EA69E0FC4}"/>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0EDF7BE8-10D7-4F25-9BAA-98F37C401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27B39-2751-45CD-A3BD-A54A64F61105}"/>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378510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8749-AA39-4305-9A9E-8AD45C9C8D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691D42-045A-4AF7-B251-1AFF8E122A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14639-10B8-467B-AC4E-49269459AAA9}"/>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2DD2E2B9-F7BC-4F33-858A-2A4ADAC12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18691-2074-4564-8937-BB3B84DC1C86}"/>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6948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C7A360-C654-4660-9DC5-47276CBE27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562BB-6677-4E85-B2D0-839DAC3EF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9D6899-5A72-404C-9556-E2AAFBAD9348}"/>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955CAB68-C74A-4949-8ED7-3CAF4F78F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A4094-1E37-4F75-9F7F-6CEEA1EFFC0C}"/>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136183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A2DD-FAA3-4B02-A7AD-96079A5708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9C722-5964-4176-9F9E-36DE63E340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82FF9-2B61-4AE0-9D44-0540E70E0AB8}"/>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4362656F-D233-47D6-9745-269A4AD4A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28F21-D39F-4E16-8BAF-32E10BA368C8}"/>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369259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D976-4778-4C20-98DD-D7BC6033E9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96AF26-2F4B-4E69-BBCD-7C4F3A9C3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AAF0BB-F9F9-40E7-9FD0-AF7EF18C3274}"/>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CE548171-84F4-4D48-BD09-4EFB53232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474995-E231-4562-95C5-613EF2E6CB11}"/>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351759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4358-9E5A-4F7B-A475-C67DED83C5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4359BA-1278-43EA-B42D-1CA939DED2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A6F88E-B433-42D7-8034-50F2007F8A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F8CA9B-7E67-4A22-B29A-B19AFBCAFCF7}"/>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6" name="Footer Placeholder 5">
            <a:extLst>
              <a:ext uri="{FF2B5EF4-FFF2-40B4-BE49-F238E27FC236}">
                <a16:creationId xmlns:a16="http://schemas.microsoft.com/office/drawing/2014/main" id="{9445A430-8C61-442E-AC70-A38B37681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FFB62C-F9B2-48EA-94E1-8C8111D772DB}"/>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309963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7715-6CA0-4B8F-87B3-8479E2D55B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F8CB53-61A1-4433-8CDF-878FC809F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5A19FF-398D-42E5-B078-E5A7701535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468D1C-C93E-418A-BF98-A782D32B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61D08A-3E83-4530-AFF6-7B914D845C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4F7E54-0A78-41E2-AA86-F8431DEC5E5C}"/>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8" name="Footer Placeholder 7">
            <a:extLst>
              <a:ext uri="{FF2B5EF4-FFF2-40B4-BE49-F238E27FC236}">
                <a16:creationId xmlns:a16="http://schemas.microsoft.com/office/drawing/2014/main" id="{ADED5B31-B035-4FFF-81F6-E3CD62AAF5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098334-9251-46A1-A62D-F667F0CD467F}"/>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244242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125E-CBD4-4DF3-B151-0B0C397B57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8B25B7-F134-4DB5-84F1-EA926E0C514B}"/>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4" name="Footer Placeholder 3">
            <a:extLst>
              <a:ext uri="{FF2B5EF4-FFF2-40B4-BE49-F238E27FC236}">
                <a16:creationId xmlns:a16="http://schemas.microsoft.com/office/drawing/2014/main" id="{E56A93BD-F878-4E01-B559-291AA713C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39B2A8-543A-4ECD-AEDF-EC11AC137B48}"/>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187950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97765-7052-4A73-A580-78C69A473321}"/>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3" name="Footer Placeholder 2">
            <a:extLst>
              <a:ext uri="{FF2B5EF4-FFF2-40B4-BE49-F238E27FC236}">
                <a16:creationId xmlns:a16="http://schemas.microsoft.com/office/drawing/2014/main" id="{2342F69C-7B6F-4467-8388-079E70CAA4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2D29AA-684D-4259-833E-C8F08837AFD9}"/>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1103029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1726-F6FE-4690-BB8D-E7EC3FBF9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E6CA9-9557-494F-8716-1EFB00B1D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707E8A-C161-47B7-A8D9-2A4B5097B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CBBFF-2DC4-4C97-88AC-F70205F0C160}"/>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6" name="Footer Placeholder 5">
            <a:extLst>
              <a:ext uri="{FF2B5EF4-FFF2-40B4-BE49-F238E27FC236}">
                <a16:creationId xmlns:a16="http://schemas.microsoft.com/office/drawing/2014/main" id="{119EAF0B-002A-4016-AABD-79A0EAA86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9ABECE-CB64-4FE2-87ED-833139F82B56}"/>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404014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C089-5F91-4231-AC54-1548A26F5C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DB10FD-CCD4-4457-B9C3-0252C0DF1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49F0F7-3DA4-4E17-8E2F-E927AC8B6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C4852-F79C-4AC5-BD73-D54644FDEF3F}"/>
              </a:ext>
            </a:extLst>
          </p:cNvPr>
          <p:cNvSpPr>
            <a:spLocks noGrp="1"/>
          </p:cNvSpPr>
          <p:nvPr>
            <p:ph type="dt" sz="half" idx="10"/>
          </p:nvPr>
        </p:nvSpPr>
        <p:spPr/>
        <p:txBody>
          <a:bodyPr/>
          <a:lstStyle/>
          <a:p>
            <a:fld id="{2A34B1EC-DEFA-4F9C-B9FA-FB8F225F1485}" type="datetimeFigureOut">
              <a:rPr lang="en-US" smtClean="0"/>
              <a:t>3/17/2024</a:t>
            </a:fld>
            <a:endParaRPr lang="en-US"/>
          </a:p>
        </p:txBody>
      </p:sp>
      <p:sp>
        <p:nvSpPr>
          <p:cNvPr id="6" name="Footer Placeholder 5">
            <a:extLst>
              <a:ext uri="{FF2B5EF4-FFF2-40B4-BE49-F238E27FC236}">
                <a16:creationId xmlns:a16="http://schemas.microsoft.com/office/drawing/2014/main" id="{1D2E04EE-CA12-4418-B6DA-AE011B836B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7345A6-99AB-429A-9B91-6A3167599265}"/>
              </a:ext>
            </a:extLst>
          </p:cNvPr>
          <p:cNvSpPr>
            <a:spLocks noGrp="1"/>
          </p:cNvSpPr>
          <p:nvPr>
            <p:ph type="sldNum" sz="quarter" idx="12"/>
          </p:nvPr>
        </p:nvSpPr>
        <p:spPr/>
        <p:txBody>
          <a:bodyPr/>
          <a:lstStyle/>
          <a:p>
            <a:fld id="{8E9EFDE0-E719-49AA-B458-678F04608099}" type="slidenum">
              <a:rPr lang="en-US" smtClean="0"/>
              <a:t>‹#›</a:t>
            </a:fld>
            <a:endParaRPr lang="en-US"/>
          </a:p>
        </p:txBody>
      </p:sp>
    </p:spTree>
    <p:extLst>
      <p:ext uri="{BB962C8B-B14F-4D97-AF65-F5344CB8AC3E}">
        <p14:creationId xmlns:p14="http://schemas.microsoft.com/office/powerpoint/2010/main" val="138350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044B14-FA5B-4A5F-B669-A51621E8EC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9A1B00-7471-468F-8715-B13A4DF86E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A5ED0-33D3-4BED-A5B5-AD11CADD3B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4B1EC-DEFA-4F9C-B9FA-FB8F225F1485}" type="datetimeFigureOut">
              <a:rPr lang="en-US" smtClean="0"/>
              <a:t>3/17/2024</a:t>
            </a:fld>
            <a:endParaRPr lang="en-US"/>
          </a:p>
        </p:txBody>
      </p:sp>
      <p:sp>
        <p:nvSpPr>
          <p:cNvPr id="5" name="Footer Placeholder 4">
            <a:extLst>
              <a:ext uri="{FF2B5EF4-FFF2-40B4-BE49-F238E27FC236}">
                <a16:creationId xmlns:a16="http://schemas.microsoft.com/office/drawing/2014/main" id="{5D248F7C-7BFF-45B9-87C4-96DC5C4EC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B45F8-7431-43CA-A2B6-6D83965EF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EFDE0-E719-49AA-B458-678F04608099}" type="slidenum">
              <a:rPr lang="en-US" smtClean="0"/>
              <a:t>‹#›</a:t>
            </a:fld>
            <a:endParaRPr lang="en-US"/>
          </a:p>
        </p:txBody>
      </p:sp>
    </p:spTree>
    <p:extLst>
      <p:ext uri="{BB962C8B-B14F-4D97-AF65-F5344CB8AC3E}">
        <p14:creationId xmlns:p14="http://schemas.microsoft.com/office/powerpoint/2010/main" val="99222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YxR9Z_SXD9s"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iso-tec.com/%D9%85%D9%81%D9%87%D9%88%D9%85-%D8%A7%D9%84%D8%AC%D9%88%D8%AF%D8%A9/"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s://www.stock-free.org/sign-label-thank-you-holiday-thanksgiving-day-thanks-gratitude.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C82F7AB-6E98-434B-A55E-138ECF244F7A}"/>
              </a:ext>
            </a:extLst>
          </p:cNvPr>
          <p:cNvSpPr>
            <a:spLocks noGrp="1"/>
          </p:cNvSpPr>
          <p:nvPr>
            <p:ph type="ctrTitle"/>
          </p:nvPr>
        </p:nvSpPr>
        <p:spPr>
          <a:xfrm>
            <a:off x="3215729" y="1733479"/>
            <a:ext cx="5760846" cy="1456822"/>
          </a:xfrm>
        </p:spPr>
        <p:txBody>
          <a:bodyPr>
            <a:normAutofit/>
          </a:bodyPr>
          <a:lstStyle/>
          <a:p>
            <a:r>
              <a:rPr lang="ar-IQ" sz="4800" b="1" dirty="0"/>
              <a:t>التطور التاريخي للجودة</a:t>
            </a:r>
            <a:endParaRPr lang="en-US" sz="4800" b="1" dirty="0"/>
          </a:p>
        </p:txBody>
      </p:sp>
      <p:sp>
        <p:nvSpPr>
          <p:cNvPr id="3" name="Subtitle 2">
            <a:extLst>
              <a:ext uri="{FF2B5EF4-FFF2-40B4-BE49-F238E27FC236}">
                <a16:creationId xmlns:a16="http://schemas.microsoft.com/office/drawing/2014/main" id="{3A6C6858-56A2-43BA-ABCD-74270D6778ED}"/>
              </a:ext>
            </a:extLst>
          </p:cNvPr>
          <p:cNvSpPr>
            <a:spLocks noGrp="1"/>
          </p:cNvSpPr>
          <p:nvPr>
            <p:ph type="subTitle" idx="1"/>
          </p:nvPr>
        </p:nvSpPr>
        <p:spPr>
          <a:xfrm>
            <a:off x="3215729" y="5124521"/>
            <a:ext cx="5760846" cy="682079"/>
          </a:xfrm>
        </p:spPr>
        <p:txBody>
          <a:bodyPr>
            <a:normAutofit/>
          </a:bodyPr>
          <a:lstStyle/>
          <a:p>
            <a:r>
              <a:rPr lang="ar-IQ" sz="3600" b="1" dirty="0"/>
              <a:t>ا.م.د. مها كامل جواد</a:t>
            </a:r>
            <a:endParaRPr lang="en-US" sz="3600" b="1" dirty="0"/>
          </a:p>
        </p:txBody>
      </p:sp>
    </p:spTree>
    <p:extLst>
      <p:ext uri="{BB962C8B-B14F-4D97-AF65-F5344CB8AC3E}">
        <p14:creationId xmlns:p14="http://schemas.microsoft.com/office/powerpoint/2010/main" val="169367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DA61-B91E-42A9-9415-15F79E1C9B56}"/>
              </a:ext>
            </a:extLst>
          </p:cNvPr>
          <p:cNvSpPr>
            <a:spLocks noGrp="1"/>
          </p:cNvSpPr>
          <p:nvPr>
            <p:ph type="title"/>
          </p:nvPr>
        </p:nvSpPr>
        <p:spPr>
          <a:xfrm>
            <a:off x="838200" y="290174"/>
            <a:ext cx="10515600" cy="1325563"/>
          </a:xfrm>
        </p:spPr>
        <p:txBody>
          <a:bodyPr/>
          <a:lstStyle/>
          <a:p>
            <a:pPr algn="ctr" rtl="1"/>
            <a:r>
              <a:rPr lang="ar-IQ" dirty="0"/>
              <a:t>التطور التاريخي للجودة</a:t>
            </a:r>
            <a:endParaRPr lang="en-US" dirty="0"/>
          </a:p>
        </p:txBody>
      </p:sp>
      <p:sp>
        <p:nvSpPr>
          <p:cNvPr id="3" name="Content Placeholder 2">
            <a:extLst>
              <a:ext uri="{FF2B5EF4-FFF2-40B4-BE49-F238E27FC236}">
                <a16:creationId xmlns:a16="http://schemas.microsoft.com/office/drawing/2014/main" id="{D32355A1-CD9C-4014-80F8-32D9A9F76FE3}"/>
              </a:ext>
            </a:extLst>
          </p:cNvPr>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just" rtl="1">
              <a:lnSpc>
                <a:spcPct val="150000"/>
              </a:lnSpc>
            </a:pPr>
            <a:r>
              <a:rPr lang="ar-IQ" b="1" dirty="0">
                <a:cs typeface="+mj-cs"/>
              </a:rPr>
              <a:t>الجودة مفهوم قديم جداً إلا إن الاهتمام بها انتشر بشكل واسع في القرن العشرين وتحديداً في النصف الثاني من القرن وبشكل خاص في اليابان، وقد كان هناك الكثير من الإشارات والنقاط المضيئة في التاريخ بشان الجودة من مرحلة ما قبل الميلاد والى يومنا هذا</a:t>
            </a:r>
            <a:endParaRPr lang="en-US" b="1" dirty="0">
              <a:cs typeface="+mj-cs"/>
            </a:endParaRPr>
          </a:p>
        </p:txBody>
      </p:sp>
    </p:spTree>
    <p:extLst>
      <p:ext uri="{BB962C8B-B14F-4D97-AF65-F5344CB8AC3E}">
        <p14:creationId xmlns:p14="http://schemas.microsoft.com/office/powerpoint/2010/main" val="392415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90B6-308B-41D6-848E-496D64399D1D}"/>
              </a:ext>
            </a:extLst>
          </p:cNvPr>
          <p:cNvSpPr>
            <a:spLocks noGrp="1"/>
          </p:cNvSpPr>
          <p:nvPr>
            <p:ph type="title"/>
          </p:nvPr>
        </p:nvSpPr>
        <p:spPr>
          <a:xfrm>
            <a:off x="838200" y="365125"/>
            <a:ext cx="10515600" cy="1058941"/>
          </a:xfrm>
        </p:spPr>
        <p:txBody>
          <a:bodyPr/>
          <a:lstStyle/>
          <a:p>
            <a:pPr algn="ctr" rtl="1"/>
            <a:r>
              <a:rPr lang="ar-IQ" b="1" dirty="0"/>
              <a:t>تطور الجودة</a:t>
            </a:r>
            <a:endParaRPr lang="en-US" b="1" dirty="0"/>
          </a:p>
        </p:txBody>
      </p:sp>
      <p:sp>
        <p:nvSpPr>
          <p:cNvPr id="3" name="Content Placeholder 2">
            <a:extLst>
              <a:ext uri="{FF2B5EF4-FFF2-40B4-BE49-F238E27FC236}">
                <a16:creationId xmlns:a16="http://schemas.microsoft.com/office/drawing/2014/main" id="{1888B869-8949-4019-99B6-FD2957790B5B}"/>
              </a:ext>
            </a:extLst>
          </p:cNvPr>
          <p:cNvSpPr>
            <a:spLocks noGrp="1"/>
          </p:cNvSpPr>
          <p:nvPr>
            <p:ph idx="1"/>
          </p:nvPr>
        </p:nvSpPr>
        <p:spPr/>
        <p:txBody>
          <a:bodyPr>
            <a:normAutofit/>
          </a:bodyPr>
          <a:lstStyle/>
          <a:p>
            <a:pPr algn="r" rtl="1"/>
            <a:r>
              <a:rPr lang="ar-IQ" dirty="0"/>
              <a:t>الجودة في مرحلة ما قبل الميلاد        	 </a:t>
            </a:r>
          </a:p>
          <a:p>
            <a:pPr lvl="1" algn="r" rtl="1"/>
            <a:r>
              <a:rPr lang="ar-IQ" dirty="0"/>
              <a:t>  أ.  الجودة في حضارة وادي الرافدين </a:t>
            </a:r>
          </a:p>
          <a:p>
            <a:pPr lvl="1" algn="r" rtl="1"/>
            <a:r>
              <a:rPr lang="ar-IQ" dirty="0"/>
              <a:t>  ب. الجودة في حضارة وادي النيل</a:t>
            </a:r>
          </a:p>
          <a:p>
            <a:pPr algn="r" rtl="1"/>
            <a:r>
              <a:rPr lang="ar-IQ" dirty="0"/>
              <a:t>2. مرحلة العصر الإسلامي					 </a:t>
            </a:r>
          </a:p>
          <a:p>
            <a:pPr algn="r" rtl="1"/>
            <a:r>
              <a:rPr lang="ar-IQ" dirty="0"/>
              <a:t>3. القرن العشرين ـ عصر الجودة   </a:t>
            </a:r>
          </a:p>
          <a:p>
            <a:pPr algn="r" rtl="1"/>
            <a:r>
              <a:rPr lang="ar-IQ" dirty="0"/>
              <a:t>	في هذا القرن زاد الاهتمام بالجودة ولكن بصيغ ومفاهيم جديدة ومتعددة، تهدف إلى تحسين مستوى جودة المنتوج وأداء المنظمة بشكل عام </a:t>
            </a:r>
            <a:endParaRPr lang="en-US" dirty="0"/>
          </a:p>
        </p:txBody>
      </p:sp>
    </p:spTree>
    <p:extLst>
      <p:ext uri="{BB962C8B-B14F-4D97-AF65-F5344CB8AC3E}">
        <p14:creationId xmlns:p14="http://schemas.microsoft.com/office/powerpoint/2010/main" val="270315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90B6-308B-41D6-848E-496D64399D1D}"/>
              </a:ext>
            </a:extLst>
          </p:cNvPr>
          <p:cNvSpPr>
            <a:spLocks noGrp="1"/>
          </p:cNvSpPr>
          <p:nvPr>
            <p:ph type="title"/>
          </p:nvPr>
        </p:nvSpPr>
        <p:spPr>
          <a:xfrm>
            <a:off x="838200" y="365125"/>
            <a:ext cx="10515600" cy="1058941"/>
          </a:xfrm>
        </p:spPr>
        <p:txBody>
          <a:bodyPr/>
          <a:lstStyle/>
          <a:p>
            <a:pPr algn="ctr" rtl="1"/>
            <a:r>
              <a:rPr lang="ar-IQ" b="1" dirty="0"/>
              <a:t>تطور الجودة</a:t>
            </a:r>
            <a:endParaRPr lang="en-US" b="1" dirty="0"/>
          </a:p>
        </p:txBody>
      </p:sp>
      <p:pic>
        <p:nvPicPr>
          <p:cNvPr id="9" name="Content Placeholder 8">
            <a:extLst>
              <a:ext uri="{FF2B5EF4-FFF2-40B4-BE49-F238E27FC236}">
                <a16:creationId xmlns:a16="http://schemas.microsoft.com/office/drawing/2014/main" id="{65E39519-43F0-4010-8D73-595BB8E073F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1231328"/>
            <a:ext cx="10284502" cy="5261547"/>
          </a:xfrm>
        </p:spPr>
      </p:pic>
      <p:pic>
        <p:nvPicPr>
          <p:cNvPr id="11" name="Content Placeholder 8">
            <a:extLst>
              <a:ext uri="{FF2B5EF4-FFF2-40B4-BE49-F238E27FC236}">
                <a16:creationId xmlns:a16="http://schemas.microsoft.com/office/drawing/2014/main" id="{9BBB75FA-45F8-4FAB-8E24-56EA20A6AEE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09467" y="6295862"/>
            <a:ext cx="10328222" cy="600622"/>
          </a:xfrm>
          <a:prstGeom prst="rect">
            <a:avLst/>
          </a:prstGeom>
        </p:spPr>
      </p:pic>
    </p:spTree>
    <p:extLst>
      <p:ext uri="{BB962C8B-B14F-4D97-AF65-F5344CB8AC3E}">
        <p14:creationId xmlns:p14="http://schemas.microsoft.com/office/powerpoint/2010/main" val="352052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64E90-1A3B-4B52-89F4-4E7150CBBC5E}"/>
              </a:ext>
            </a:extLst>
          </p:cNvPr>
          <p:cNvSpPr>
            <a:spLocks noGrp="1"/>
          </p:cNvSpPr>
          <p:nvPr>
            <p:ph type="title"/>
          </p:nvPr>
        </p:nvSpPr>
        <p:spPr/>
        <p:txBody>
          <a:bodyPr/>
          <a:lstStyle/>
          <a:p>
            <a:endParaRPr lang="en-US"/>
          </a:p>
        </p:txBody>
      </p:sp>
      <p:pic>
        <p:nvPicPr>
          <p:cNvPr id="13" name="Content Placeholder 12">
            <a:extLst>
              <a:ext uri="{FF2B5EF4-FFF2-40B4-BE49-F238E27FC236}">
                <a16:creationId xmlns:a16="http://schemas.microsoft.com/office/drawing/2014/main" id="{26565441-28C3-42DD-9A24-6D996944AA82}"/>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4577" y="365124"/>
            <a:ext cx="10709223" cy="6492875"/>
          </a:xfrm>
        </p:spPr>
      </p:pic>
    </p:spTree>
    <p:extLst>
      <p:ext uri="{BB962C8B-B14F-4D97-AF65-F5344CB8AC3E}">
        <p14:creationId xmlns:p14="http://schemas.microsoft.com/office/powerpoint/2010/main" val="4197941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129</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التطور التاريخي للجودة</vt:lpstr>
      <vt:lpstr>التطور التاريخي للجودة</vt:lpstr>
      <vt:lpstr>تطور الجودة</vt:lpstr>
      <vt:lpstr>تطور الجودة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التطور التاريخي للجودة</dc:title>
  <dc:creator>ryzn rip</dc:creator>
  <cp:lastModifiedBy>ryzn rip</cp:lastModifiedBy>
  <cp:revision>1</cp:revision>
  <dcterms:created xsi:type="dcterms:W3CDTF">2024-03-17T19:51:02Z</dcterms:created>
  <dcterms:modified xsi:type="dcterms:W3CDTF">2024-03-17T20:12:35Z</dcterms:modified>
</cp:coreProperties>
</file>