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E056-A39C-4EB8-8C61-6558A6A11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AF03D-4D39-46FC-8604-CDEE9205D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16D98-0C70-45DF-AD3B-78215E80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71E-FB70-408C-9EB3-1399B906729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9F65D-1FB2-43FE-9F76-2443E14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14275-9376-4B9B-9264-72F27E21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5D7F-A9A8-459B-B8DE-5B45DB53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0FDB-6023-4525-9C78-F2072EEE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D07F1-3850-4DAE-AC4C-F1D10237A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42F5-1E03-4243-AD43-22F5120D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71E-FB70-408C-9EB3-1399B906729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20769-5722-4ED7-9822-EA5B0686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08798-D3FB-4B33-84D4-A2EDFDD9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5D7F-A9A8-459B-B8DE-5B45DB53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FEFCD3-18B9-419E-A9D8-DA9714694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1B7DD-1399-4030-95F4-234633A43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1ACF6-1D4B-4C42-9554-F381568A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71E-FB70-408C-9EB3-1399B906729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DA5E-4914-474D-86D5-835E364D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8A3CB-891A-474C-BE6E-D34575BB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5D7F-A9A8-459B-B8DE-5B45DB53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1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5877C-9F8B-40C5-B898-3D37BBBD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E8285-FAA0-4CF3-829B-C4BE64A9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56203-397A-417E-BB4D-F9B86854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71E-FB70-408C-9EB3-1399B906729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27ADF-35AD-4117-BAE3-E508BCFE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51D44-F5C0-49D8-A804-B4D6910B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5D7F-A9A8-459B-B8DE-5B45DB53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1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613FA-1E1F-4610-BECD-C54074FF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9AD0D-56C5-458D-AB93-3178EEAA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EA60C-10CB-46E9-9731-C38D1754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71E-FB70-408C-9EB3-1399B906729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3056B-056C-41B7-B816-2805C527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633FB-7596-4B7B-B865-1B99621B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5D7F-A9A8-459B-B8DE-5B45DB53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198B-D24E-4E30-B5F3-D64BE6CF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48C4-002F-4DE9-98D3-831582FC0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69756-3A7E-45D8-9E1E-1B7E069A5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BAD56-588E-41FC-9F86-F4BF2AB4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71E-FB70-408C-9EB3-1399B906729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19EF6-E19D-4E82-B347-33E71720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47F21-934B-4375-9DC7-9155B8F4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5D7F-A9A8-459B-B8DE-5B45DB53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78A7-56D7-4508-AF60-78C4FEF0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D2292-360D-4532-9F66-29B6EE1EA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BE19A-1695-411F-8422-98D411B23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FF44A2-E39C-4213-9251-FBD3118C5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F70C5-9985-49E4-8A5E-F5AF35C73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AA488-15FC-4D02-8C11-48086B87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71E-FB70-408C-9EB3-1399B906729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DBC00-E434-4244-ABB2-F00F8F4F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CC8B4F-06CD-4CBF-BF55-7EA31779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5D7F-A9A8-459B-B8DE-5B45DB53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0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2363-B107-42D5-958F-3252909D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0D8CC-0D4A-4A65-A2EA-7D9FB944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71E-FB70-408C-9EB3-1399B906729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9C63B-BF2E-4871-8249-D5A3C902A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B917F-6A08-4D43-8859-6C9734A9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5D7F-A9A8-459B-B8DE-5B45DB53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8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2369D-49D2-4B60-B365-DFEEBF86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71E-FB70-408C-9EB3-1399B906729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9DF86-DB92-407A-ABFD-A97A0C52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DECB5-62D9-473F-905D-3BE22AEF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5D7F-A9A8-459B-B8DE-5B45DB53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4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9B76-BC0A-41B7-8B91-C3A5ABD0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995BE-FB1E-4375-879D-CAB7B3AF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0A46F-7BB7-4EBB-9039-A9847E747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E6968-9338-493E-B707-6AFC9664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71E-FB70-408C-9EB3-1399B906729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D9B29-91C6-4DD3-B334-96DA27FC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929E7-3EDD-46E7-BB3D-BA1029E4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5D7F-A9A8-459B-B8DE-5B45DB53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3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A5F0-C291-4ECD-AB39-05558105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4C107-B03F-4D6C-B29C-D2724334C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A216A-4D3C-4FA8-9340-5728A0BA2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7078B-DAA1-4DA6-830C-002D90B0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71E-FB70-408C-9EB3-1399B906729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810AD-97E3-4E63-8988-0F197A3E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CDB2F-C195-405F-943C-2EB52C78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5D7F-A9A8-459B-B8DE-5B45DB53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3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D1B73B-0B32-426E-AB6D-A484FE87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BA701-7866-40E5-9549-15553113F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46611-53AD-4D2C-AA74-F770D9A72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7971E-FB70-408C-9EB3-1399B906729D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7E164-DD69-49DF-9916-8516E53EF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6D8B1-531C-44D1-BF44-E3CA86BA5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5D7F-A9A8-459B-B8DE-5B45DB538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1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photo/1126/Quality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itygurus.com/armand-v-feigenbau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a-biografia.com/phil-crosb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xploringyourmind.com/using-the-ishikawa-diagram-for-problem-solving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a-biografia.com/joseph-juran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ipset.com/no-todo-es-obsolescencia-programada-tambien-esta-la-teoria-de-la-calidad-total-de-deming/" TargetMode="Externa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a7h.com/%D8%A7%D9%84%D9%85%D9%85%D9%84%D9%83%D8%A9-%D8%AA%D9%85%D8%AF%D8%AF-%D8%B9%D8%B6%D9%88%D9%8A%D8%AA%D9%87%D8%A7-%D9%81%D9%8A-%D9%85%D8%AC%D9%84%D8%B3-%D8%A5%D8%AF%D8%A7%D8%B1%D8%A9-%D9%85%D9%86%D8%B8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dreams.cc/%D8%B4%D9%83%D8%B1%D8%A7_%D9%84%D8%AD%D8%B3%D9%86_%D8%A7%D8%B3%D8%AA%D9%85%D8%A7%D8%B9%D9%83%D9%85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2B96-E016-4A7F-A9F3-204B2261C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87" y="457851"/>
            <a:ext cx="9144000" cy="1396350"/>
          </a:xfrm>
        </p:spPr>
        <p:txBody>
          <a:bodyPr/>
          <a:lstStyle/>
          <a:p>
            <a:r>
              <a:rPr lang="ar-IQ" dirty="0"/>
              <a:t>الجــــــــــودة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E6D16-7397-4F57-95EA-67564551E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334" y="5146025"/>
            <a:ext cx="9144000" cy="880021"/>
          </a:xfrm>
        </p:spPr>
        <p:txBody>
          <a:bodyPr>
            <a:normAutofit/>
          </a:bodyPr>
          <a:lstStyle/>
          <a:p>
            <a:r>
              <a:rPr lang="ar-IQ" sz="4000" b="1" dirty="0">
                <a:cs typeface="+mj-cs"/>
              </a:rPr>
              <a:t>ا.م.د. مها كامل جواد</a:t>
            </a:r>
            <a:endParaRPr lang="en-US" sz="4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426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7F5F-E5BB-45DB-9611-EED5BAD7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تعريف الجودة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E0E13-17EB-4C1D-BD95-8E0D7D4A5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IQ" sz="3600" dirty="0">
                <a:cs typeface="+mj-cs"/>
              </a:rPr>
              <a:t>تعددت تعاريف الجودة  بين  رواد الجودة والمختصين والباحثين كل حسب وجهة نظره وفيما يأتي بعض من التعاريف الخاصة بالجودة:-</a:t>
            </a:r>
          </a:p>
          <a:p>
            <a:pPr algn="r" rtl="1"/>
            <a:endParaRPr lang="en-US" sz="3600" dirty="0">
              <a:cs typeface="+mj-cs"/>
            </a:endParaRPr>
          </a:p>
          <a:p>
            <a:pPr lvl="0" algn="r" rtl="1"/>
            <a:r>
              <a:rPr lang="ar-IQ" sz="3600" b="1" dirty="0">
                <a:cs typeface="+mj-cs"/>
              </a:rPr>
              <a:t>تعريف فايجنباوم </a:t>
            </a:r>
            <a:r>
              <a:rPr lang="en-US" sz="3600" b="1" dirty="0">
                <a:cs typeface="+mj-cs"/>
              </a:rPr>
              <a:t>Feigenbaum</a:t>
            </a:r>
            <a:r>
              <a:rPr lang="ar-IQ" sz="3600" dirty="0">
                <a:cs typeface="+mj-cs"/>
              </a:rPr>
              <a:t>:- هي المجموع الكلي لخصائص المنتوج التي تلبي حاجات الزبون.</a:t>
            </a:r>
            <a:endParaRPr lang="en-US" sz="3600" dirty="0">
              <a:cs typeface="+mj-cs"/>
            </a:endParaRP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0F9D817D-D572-4808-AB38-42851B4CC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9182" y="4238468"/>
            <a:ext cx="4701972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8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7F5F-E5BB-45DB-9611-EED5BAD7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تعريف الجودة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E0E13-17EB-4C1D-BD95-8E0D7D4A5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/>
            <a:r>
              <a:rPr lang="ar-IQ" sz="3600" b="1" dirty="0">
                <a:cs typeface="+mj-cs"/>
              </a:rPr>
              <a:t>تعريف كروسبي</a:t>
            </a:r>
            <a:r>
              <a:rPr lang="en-US" sz="3600" b="1" dirty="0">
                <a:cs typeface="+mj-cs"/>
              </a:rPr>
              <a:t>Crosby</a:t>
            </a:r>
            <a:r>
              <a:rPr lang="ar-IQ" sz="3600" dirty="0">
                <a:cs typeface="+mj-cs"/>
              </a:rPr>
              <a:t>:- هي مطابقة الاحتياجات.</a:t>
            </a:r>
            <a:endParaRPr lang="en-US" sz="3600" dirty="0">
              <a:cs typeface="+mj-cs"/>
            </a:endParaRPr>
          </a:p>
          <a:p>
            <a:pPr lvl="0" algn="r" rtl="1"/>
            <a:r>
              <a:rPr lang="ar-IQ" sz="3600" b="1" dirty="0">
                <a:cs typeface="+mj-cs"/>
              </a:rPr>
              <a:t>تعريف ايشيكاوا</a:t>
            </a:r>
            <a:r>
              <a:rPr lang="ar-IQ" sz="3600" dirty="0">
                <a:cs typeface="+mj-cs"/>
              </a:rPr>
              <a:t> </a:t>
            </a:r>
            <a:r>
              <a:rPr lang="en-US" sz="3600" b="1" dirty="0">
                <a:cs typeface="+mj-cs"/>
              </a:rPr>
              <a:t>Ishikawa</a:t>
            </a:r>
            <a:r>
              <a:rPr lang="ar-IQ" sz="3600" dirty="0">
                <a:cs typeface="+mj-cs"/>
              </a:rPr>
              <a:t>:- هي درجة وفاء المنتوج لاحتياجات الزبون عند استخدامه.</a:t>
            </a:r>
            <a:endParaRPr lang="en-US" sz="3600" dirty="0">
              <a:cs typeface="+mj-cs"/>
            </a:endParaRPr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AD1A73CE-C6B4-49CA-B1FF-12D3C10EB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5760" y="3429000"/>
            <a:ext cx="3626115" cy="2747963"/>
          </a:xfrm>
          <a:prstGeom prst="rect">
            <a:avLst/>
          </a:prstGeom>
        </p:spPr>
      </p:pic>
      <p:pic>
        <p:nvPicPr>
          <p:cNvPr id="6" name="Content Placeholder 17">
            <a:extLst>
              <a:ext uri="{FF2B5EF4-FFF2-40B4-BE49-F238E27FC236}">
                <a16:creationId xmlns:a16="http://schemas.microsoft.com/office/drawing/2014/main" id="{86F1FE36-AEEF-4115-99AE-65DA2E83E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16184" y="3597641"/>
            <a:ext cx="4029856" cy="27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0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7F5F-E5BB-45DB-9611-EED5BAD7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تعريف الجودة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E0E13-17EB-4C1D-BD95-8E0D7D4A5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/>
            <a:r>
              <a:rPr lang="ar-IQ" sz="3600" b="1" dirty="0">
                <a:cs typeface="+mj-cs"/>
              </a:rPr>
              <a:t>تعريف جوران </a:t>
            </a:r>
            <a:r>
              <a:rPr lang="en-US" sz="3600" b="1" dirty="0">
                <a:cs typeface="+mj-cs"/>
              </a:rPr>
              <a:t>Juran</a:t>
            </a:r>
            <a:r>
              <a:rPr lang="ar-IQ" sz="3600" dirty="0">
                <a:cs typeface="+mj-cs"/>
              </a:rPr>
              <a:t>:- هي ملائمة المنتوج للاستعمال.</a:t>
            </a:r>
            <a:endParaRPr lang="en-US" sz="3600" dirty="0">
              <a:cs typeface="+mj-cs"/>
            </a:endParaRPr>
          </a:p>
          <a:p>
            <a:pPr lvl="0" algn="r" rtl="1"/>
            <a:r>
              <a:rPr lang="ar-IQ" sz="3600" b="1" dirty="0">
                <a:cs typeface="+mj-cs"/>
              </a:rPr>
              <a:t>تعريف ديمنغ </a:t>
            </a:r>
            <a:r>
              <a:rPr lang="en-US" sz="3600" b="1" dirty="0">
                <a:cs typeface="+mj-cs"/>
              </a:rPr>
              <a:t>Deming</a:t>
            </a:r>
            <a:r>
              <a:rPr lang="ar-IQ" sz="3600" dirty="0">
                <a:cs typeface="+mj-cs"/>
              </a:rPr>
              <a:t>:- هي التوافق مع احتياجات الزبون ومتطلباته.</a:t>
            </a:r>
            <a:endParaRPr lang="en-US" sz="3600" dirty="0">
              <a:cs typeface="+mj-cs"/>
            </a:endParaRPr>
          </a:p>
          <a:p>
            <a:pPr lvl="0" algn="r" rtl="1"/>
            <a:r>
              <a:rPr lang="ar-IQ" sz="3600" b="1" dirty="0">
                <a:cs typeface="+mj-cs"/>
              </a:rPr>
              <a:t>تعريف باسترفيلد </a:t>
            </a:r>
            <a:r>
              <a:rPr lang="en-US" sz="3600" b="1" dirty="0">
                <a:cs typeface="+mj-cs"/>
              </a:rPr>
              <a:t>Basterfield</a:t>
            </a:r>
            <a:r>
              <a:rPr lang="ar-IQ" sz="3600" dirty="0">
                <a:cs typeface="+mj-cs"/>
              </a:rPr>
              <a:t>:- هي مميزات المنتوج التي تلبي توقعات الزبون.</a:t>
            </a:r>
            <a:endParaRPr lang="en-US" sz="3600" dirty="0">
              <a:cs typeface="+mj-cs"/>
            </a:endParaRPr>
          </a:p>
          <a:p>
            <a:pPr marL="0" indent="0" algn="r" rtl="1">
              <a:buNone/>
            </a:pPr>
            <a:endParaRPr lang="en-US" sz="3600" dirty="0">
              <a:cs typeface="+mj-cs"/>
            </a:endParaRPr>
          </a:p>
        </p:txBody>
      </p:sp>
      <p:pic>
        <p:nvPicPr>
          <p:cNvPr id="4" name="Content Placeholder 21">
            <a:extLst>
              <a:ext uri="{FF2B5EF4-FFF2-40B4-BE49-F238E27FC236}">
                <a16:creationId xmlns:a16="http://schemas.microsoft.com/office/drawing/2014/main" id="{4F34EB20-5F78-4585-A2B4-5FE3E1ED1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4597" y="4084834"/>
            <a:ext cx="2665750" cy="2408041"/>
          </a:xfrm>
          <a:prstGeom prst="rect">
            <a:avLst/>
          </a:prstGeom>
        </p:spPr>
      </p:pic>
      <p:pic>
        <p:nvPicPr>
          <p:cNvPr id="5" name="Content Placeholder 26">
            <a:extLst>
              <a:ext uri="{FF2B5EF4-FFF2-40B4-BE49-F238E27FC236}">
                <a16:creationId xmlns:a16="http://schemas.microsoft.com/office/drawing/2014/main" id="{3E2A8CAD-71F2-44BC-9E97-3F84C5F7D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59521" y="4084834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9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7F5F-E5BB-45DB-9611-EED5BAD7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تعريف الجودة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E0E13-17EB-4C1D-BD95-8E0D7D4A5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 rtl="1"/>
            <a:r>
              <a:rPr lang="ar-IQ" sz="3600" b="1" dirty="0">
                <a:cs typeface="+mj-cs"/>
              </a:rPr>
              <a:t>تعريف الايزو8402</a:t>
            </a:r>
            <a:r>
              <a:rPr lang="ar-IQ" sz="3600" dirty="0">
                <a:cs typeface="+mj-cs"/>
              </a:rPr>
              <a:t> </a:t>
            </a:r>
            <a:r>
              <a:rPr lang="ar-IQ" sz="3600" b="1" dirty="0">
                <a:cs typeface="+mj-cs"/>
              </a:rPr>
              <a:t>- معجم المصطلحات</a:t>
            </a:r>
            <a:r>
              <a:rPr lang="ar-IQ" sz="3600" dirty="0">
                <a:cs typeface="+mj-cs"/>
              </a:rPr>
              <a:t>:- هي مجموعة خصائص ومميزات لها القدرة على إشباع حاجات معلنة وضمنية.</a:t>
            </a:r>
            <a:endParaRPr lang="en-US" sz="3600" dirty="0">
              <a:cs typeface="+mj-cs"/>
            </a:endParaRPr>
          </a:p>
          <a:p>
            <a:pPr lvl="0" algn="just" rtl="1"/>
            <a:r>
              <a:rPr lang="ar-IQ" sz="3600" b="1" dirty="0">
                <a:cs typeface="+mj-cs"/>
              </a:rPr>
              <a:t>تعريف الايزو 9001:2015</a:t>
            </a:r>
            <a:r>
              <a:rPr lang="ar-IQ" sz="3600" dirty="0">
                <a:cs typeface="+mj-cs"/>
              </a:rPr>
              <a:t> – هي درجة تلبية متطلبات الزبائن والسعي نحو تجاوز توقعاتهم.</a:t>
            </a:r>
            <a:endParaRPr lang="en-US" sz="3600" dirty="0">
              <a:cs typeface="+mj-cs"/>
            </a:endParaRPr>
          </a:p>
        </p:txBody>
      </p:sp>
      <p:pic>
        <p:nvPicPr>
          <p:cNvPr id="4" name="Content Placeholder 31">
            <a:extLst>
              <a:ext uri="{FF2B5EF4-FFF2-40B4-BE49-F238E27FC236}">
                <a16:creationId xmlns:a16="http://schemas.microsoft.com/office/drawing/2014/main" id="{B65B8908-98C8-45B1-A6E4-9ECD5EE68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34107" y="3563937"/>
            <a:ext cx="4261893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9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7F5F-E5BB-45DB-9611-EED5BAD7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تعريف الجودة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E0E13-17EB-4C1D-BD95-8E0D7D4A5FC7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lvl="0" algn="just" rtl="1"/>
            <a:r>
              <a:rPr lang="ar-IQ" sz="3600" b="1" dirty="0">
                <a:cs typeface="+mj-cs"/>
              </a:rPr>
              <a:t>تعريف الجمعية الأمريكية لضبط الجودة</a:t>
            </a:r>
            <a:r>
              <a:rPr lang="ar-IQ" sz="3600" dirty="0">
                <a:cs typeface="+mj-cs"/>
              </a:rPr>
              <a:t> </a:t>
            </a:r>
            <a:r>
              <a:rPr lang="en-US" sz="3600" b="1" dirty="0">
                <a:cs typeface="+mj-cs"/>
              </a:rPr>
              <a:t>ASQC</a:t>
            </a:r>
            <a:r>
              <a:rPr lang="ar-IQ" sz="3600" dirty="0">
                <a:cs typeface="+mj-cs"/>
              </a:rPr>
              <a:t>:- هي جميع الخصائص والصفات الخاصة بالمنتوج التي لها القدرة على إشباع حاجات معينة.</a:t>
            </a:r>
            <a:endParaRPr lang="en-US" sz="3600" dirty="0">
              <a:cs typeface="+mj-cs"/>
            </a:endParaRPr>
          </a:p>
          <a:p>
            <a:pPr algn="just" rtl="1"/>
            <a:r>
              <a:rPr lang="ar-IQ" sz="3600" b="1" dirty="0"/>
              <a:t>تعريف المنظمة الأوربية لضبط الجودة</a:t>
            </a:r>
            <a:r>
              <a:rPr lang="ar-IQ" sz="3600" dirty="0"/>
              <a:t> </a:t>
            </a:r>
            <a:r>
              <a:rPr lang="en-US" sz="3600" b="1" dirty="0"/>
              <a:t>EOQC</a:t>
            </a:r>
            <a:r>
              <a:rPr lang="ar-IQ" sz="3600" dirty="0"/>
              <a:t>:- هي مجموعة خصائص وصفات تجعل المنتوج قادرا على الإيفاء باحتياجات ورغبات الزبائن بالاعتماد على جودة التصميم وجودة المطابقة بشكل أساسي.</a:t>
            </a:r>
            <a:endParaRPr lang="en-US" sz="3600" dirty="0"/>
          </a:p>
          <a:p>
            <a:pPr lvl="0" algn="just" rtl="1"/>
            <a:endParaRPr lang="en-US" sz="3600" dirty="0">
              <a:cs typeface="+mj-cs"/>
            </a:endParaRPr>
          </a:p>
          <a:p>
            <a:pPr algn="just" rtl="1"/>
            <a:endParaRPr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459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7F5F-E5BB-45DB-9611-EED5BAD7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9B294D-0990-4CD5-A6A0-E217496D8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715117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188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الجــــــــــودة</vt:lpstr>
      <vt:lpstr>تعريف الجودة</vt:lpstr>
      <vt:lpstr>تعريف الجودة</vt:lpstr>
      <vt:lpstr>تعريف الجودة</vt:lpstr>
      <vt:lpstr>تعريف الجودة</vt:lpstr>
      <vt:lpstr>تعريف الجودة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الجــــــــــودة</dc:title>
  <dc:creator>ryzn rip</dc:creator>
  <cp:lastModifiedBy>ryzn rip</cp:lastModifiedBy>
  <cp:revision>1</cp:revision>
  <dcterms:created xsi:type="dcterms:W3CDTF">2024-03-17T18:50:13Z</dcterms:created>
  <dcterms:modified xsi:type="dcterms:W3CDTF">2024-03-17T19:29:34Z</dcterms:modified>
</cp:coreProperties>
</file>