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90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6E4B8A-1C41-4344-A12B-4A2DD27E345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2DDDE5F-0268-49F6-8C4B-81825B798F0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263136-4E95-488B-BF1C-F9A54348B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C2FC-33C1-4D90-9012-D2ADE206575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313A12-1565-4ACD-8FFE-2557DA3A9C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9005AD-9075-48BF-8834-E4B8D49D02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C127-960E-4CBF-BE4D-0E15D54A9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99914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BF5919-D4DE-414F-9E56-113C4F30F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0C8ACE-9654-4201-B15E-94FDF4824B2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0089A41-AF73-489A-8008-0AB0B5632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C2FC-33C1-4D90-9012-D2ADE206575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47F156-95F4-4C1D-9871-17151DD230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848588-0A40-4405-9C95-B0C3E7D7C3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C127-960E-4CBF-BE4D-0E15D54A9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784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103E305-BF93-475F-8FDB-B7CC1C7A37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2DD20A1-A074-4446-9001-B07E8097B66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E9FF9B-302D-4144-AC81-6AA9E7094EF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C2FC-33C1-4D90-9012-D2ADE206575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3D70A-3303-4D1B-8764-B54720EC1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51479F6-FB8E-45D3-99E0-DC1DF36844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C127-960E-4CBF-BE4D-0E15D54A9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68353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C900D7-045E-436B-9DB8-6BFD7448C2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4B2FE0F-6C9B-4AE2-893E-8C3ACFBF3C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8F2DF4F-B6CE-400C-8FC8-6875FCBC8B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C2FC-33C1-4D90-9012-D2ADE206575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ED1C6-64B7-4413-BE33-5F0ABFACCD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8CB30E-B232-4121-A8B2-9006B72F9D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C127-960E-4CBF-BE4D-0E15D54A9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6692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66D05E-9370-4978-AC3E-83423B4005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E6B674-45A5-43FF-BA75-877E7539E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BE05DE-4DBA-4182-9AC9-D87CB68A7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C2FC-33C1-4D90-9012-D2ADE206575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E7E118-8C00-42E9-8D99-152DF04DF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F7FEAB-0C2D-4BF7-957E-1C28D11094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C127-960E-4CBF-BE4D-0E15D54A9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082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1A5F0-3F4C-4638-B723-ADC3694911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D2E42A-2636-4646-B3AF-7BF950A7FE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C565BB-BE78-4EA5-B36F-C2F6A35B2ED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3F3DCC-92AB-4C3E-9FC2-7CE786B96B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C2FC-33C1-4D90-9012-D2ADE206575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B4B145-56F3-4EAC-8C59-4C7EA95FC0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7FCFDC-ED95-458E-864A-1EAD859B8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C127-960E-4CBF-BE4D-0E15D54A9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1986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3818EC4-8933-4BCC-8C15-3B873E9926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B2E3EDE-F1A4-4D28-9E17-C4EA7BCE2F3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A8BD7FE-C79F-41FD-874E-8CC2C5A486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68FF38B-112E-4D10-91A0-3B3921AE8C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32B52CE-A7D7-4289-9DB6-B9A0719F365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2D2FE8C-5FDF-441D-9E00-2CFDAACDB9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C2FC-33C1-4D90-9012-D2ADE206575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771BFB5-F727-4802-A606-D8C6E6AD00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842862A-8957-4D92-B7D6-6AE045C3BB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C127-960E-4CBF-BE4D-0E15D54A9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661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B23241-94B6-46AE-9855-18F43329D9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E90E457-4837-4AD9-8454-AEFC5A119D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C2FC-33C1-4D90-9012-D2ADE206575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AFED3A8-EE23-4999-87DF-2BAE027A9D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7DF5F1-807F-42CD-B1C8-FF98BF567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C127-960E-4CBF-BE4D-0E15D54A9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8627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7926C75-D7C4-407A-8633-7616737E0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C2FC-33C1-4D90-9012-D2ADE206575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8652849-13F2-4F0D-B4B3-7E1364AFC9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2DC5B0-A84D-4F5E-AAD8-6BA26A6D66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C127-960E-4CBF-BE4D-0E15D54A9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172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9B927A-A8E0-4835-9650-E60B1DAE1B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231261-2CEB-4EE2-8B94-23B651E64D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F6E474D-AC1D-4A20-B613-6313B576CB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A40DF77-073B-4D7F-B714-751762C825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C2FC-33C1-4D90-9012-D2ADE206575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D626E8-5092-4316-AFCF-1C2EAADBB5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691DBC-425F-48B0-A668-21798F486C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C127-960E-4CBF-BE4D-0E15D54A9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4518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2DECA4-ABC4-426E-9F83-408505511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4E91661-950C-43EC-8856-ED3C68B2FC6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1C1B373-619B-499B-8174-DAD27F46185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58BEBD-46FE-44FE-9E83-A04A038314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CC2FC-33C1-4D90-9012-D2ADE206575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8492FC4-181C-4FC4-B40E-E9F460EAA9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48A319-A3BF-4BE3-A8BF-ED4E0A0A51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80C127-960E-4CBF-BE4D-0E15D54A9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9302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E8913F9-69B0-4B7D-9296-B57DA62DE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FB7AC8C-216C-487B-B75D-7F74F89DAF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97C71C-06DC-4B97-81EA-6CE9A78179C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BCC2FC-33C1-4D90-9012-D2ADE206575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330A978-20CF-4CD6-9F67-B5F24109A8C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1557B8-0E12-478D-93EF-3D3B705E73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80C127-960E-4CBF-BE4D-0E15D54A9F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98623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cutee.net/%D8%B5%D9%88%D8%B1_%D8%B4%D9%83%D8%B1_%D9%88%D8%AA%D9%82%D8%AF%D9%8A%D8%B1_%D8%B7%D8%B1%D9%82_%D8%AA%D8%B3%D8%AA%D8%AD%D9%88%D8%B0_%D8%A7%D8%B9%D8%AC%D8%A7%D8%A8_%D8%A7%D9%84%D9%83%D8%AB%D9%8A%D8%B1/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C1DD1A8A-57D5-4A81-AD04-532B043C56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1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50D6A7D-127C-E7A9-4A79-C7910E2FDD67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6988" b="5464"/>
          <a:stretch/>
        </p:blipFill>
        <p:spPr>
          <a:xfrm>
            <a:off x="-3047" y="10"/>
            <a:ext cx="12191999" cy="685799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007891EC-4501-44ED-A8C8-B11B6DB767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207602"/>
            <a:ext cx="12191999" cy="3162146"/>
          </a:xfrm>
          <a:prstGeom prst="rect">
            <a:avLst/>
          </a:prstGeom>
          <a:gradFill flip="none" rotWithShape="1">
            <a:gsLst>
              <a:gs pos="0">
                <a:srgbClr val="000000">
                  <a:alpha val="0"/>
                </a:srgbClr>
              </a:gs>
              <a:gs pos="25000">
                <a:srgbClr val="000000">
                  <a:alpha val="15000"/>
                </a:srgbClr>
              </a:gs>
              <a:gs pos="75000">
                <a:srgbClr val="000000">
                  <a:alpha val="15000"/>
                </a:srgbClr>
              </a:gs>
              <a:gs pos="50000">
                <a:srgbClr val="000000">
                  <a:alpha val="30000"/>
                </a:srgbClr>
              </a:gs>
              <a:gs pos="100000">
                <a:srgbClr val="000000">
                  <a:alpha val="0"/>
                </a:srgbClr>
              </a:gs>
            </a:gsLst>
            <a:lin ang="162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A3FD37E-9FA8-4890-8BAD-A8D00E830D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97280" y="299808"/>
            <a:ext cx="10058400" cy="1561862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ar-IQ" sz="5200" b="1" dirty="0"/>
              <a:t>السلع والخدمات </a:t>
            </a:r>
            <a:endParaRPr lang="en-US" sz="5200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888C339-2253-407B-A1EC-0A19710D84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00051" y="3622341"/>
            <a:ext cx="10058400" cy="1282707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>
            <a:normAutofit/>
          </a:bodyPr>
          <a:lstStyle/>
          <a:p>
            <a:r>
              <a:rPr lang="ar-IQ" sz="4000" b="1" dirty="0">
                <a:cs typeface="+mj-cs"/>
              </a:rPr>
              <a:t>ا.م.د. مها كامل جواد</a:t>
            </a:r>
            <a:endParaRPr lang="en-US" sz="4000" b="1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684826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16B5-31AA-4C39-B40D-E4B7A9F24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b="1" dirty="0"/>
              <a:t>مقارنة بين السلع والخدمات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0566F55-228C-43C8-9225-02B3AB1A20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69150067"/>
              </p:ext>
            </p:extLst>
          </p:nvPr>
        </p:nvGraphicFramePr>
        <p:xfrm>
          <a:off x="963896" y="1645718"/>
          <a:ext cx="10169575" cy="3657600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1788297">
                  <a:extLst>
                    <a:ext uri="{9D8B030D-6E8A-4147-A177-3AD203B41FA5}">
                      <a16:colId xmlns:a16="http://schemas.microsoft.com/office/drawing/2014/main" val="3430931966"/>
                    </a:ext>
                  </a:extLst>
                </a:gridCol>
                <a:gridCol w="4190639">
                  <a:extLst>
                    <a:ext uri="{9D8B030D-6E8A-4147-A177-3AD203B41FA5}">
                      <a16:colId xmlns:a16="http://schemas.microsoft.com/office/drawing/2014/main" val="3938344129"/>
                    </a:ext>
                  </a:extLst>
                </a:gridCol>
                <a:gridCol w="4190639">
                  <a:extLst>
                    <a:ext uri="{9D8B030D-6E8A-4147-A177-3AD203B41FA5}">
                      <a16:colId xmlns:a16="http://schemas.microsoft.com/office/drawing/2014/main" val="1393813951"/>
                    </a:ext>
                  </a:extLst>
                </a:gridCol>
              </a:tblGrid>
              <a:tr h="33536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4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الصفة</a:t>
                      </a:r>
                      <a:endParaRPr lang="en-US" sz="4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4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السلعة</a:t>
                      </a:r>
                      <a:endParaRPr lang="en-US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4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الخدمة</a:t>
                      </a:r>
                      <a:endParaRPr lang="en-US" sz="4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289389"/>
                  </a:ext>
                </a:extLst>
              </a:tr>
              <a:tr h="67073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4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الملكية</a:t>
                      </a:r>
                      <a:endParaRPr lang="en-US" sz="4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IQ" sz="4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يمكن انتقال ملكيتها عن طريق إعادة بيعها</a:t>
                      </a:r>
                      <a:endParaRPr lang="en-US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IQ" sz="4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لا يمكن انتقال ملكيتها عن طريق إعادة بيعها</a:t>
                      </a:r>
                      <a:endParaRPr lang="en-US" sz="4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96431484"/>
                  </a:ext>
                </a:extLst>
              </a:tr>
              <a:tr h="33536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4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الخزن</a:t>
                      </a:r>
                      <a:endParaRPr lang="en-US" sz="4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IQ" sz="4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يمكن خزنها</a:t>
                      </a:r>
                      <a:endParaRPr lang="en-US" sz="4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IQ" sz="4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لا يمكن خزنها</a:t>
                      </a:r>
                      <a:endParaRPr lang="en-US" sz="4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3027740"/>
                  </a:ext>
                </a:extLst>
              </a:tr>
              <a:tr h="67073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40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قياس الجودة</a:t>
                      </a:r>
                      <a:endParaRPr lang="en-US" sz="4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IQ" sz="40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الجودة تقاس إثناء عملية الإنتاج</a:t>
                      </a:r>
                      <a:endParaRPr lang="en-US" sz="40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IQ" sz="4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الحكم على الجودة يأتي بعد تسليم الخدمة</a:t>
                      </a:r>
                      <a:endParaRPr lang="en-US" sz="4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18804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36146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FB16B5-31AA-4C39-B40D-E4B7A9F247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 rtl="1"/>
            <a:r>
              <a:rPr lang="ar-IQ" b="1" dirty="0"/>
              <a:t>مقارنة بين السلع والخدمات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0566F55-228C-43C8-9225-02B3AB1A208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33547490"/>
              </p:ext>
            </p:extLst>
          </p:nvPr>
        </p:nvGraphicFramePr>
        <p:xfrm>
          <a:off x="1573965" y="1645718"/>
          <a:ext cx="9169760" cy="4876800"/>
        </p:xfrm>
        <a:graphic>
          <a:graphicData uri="http://schemas.openxmlformats.org/drawingml/2006/table">
            <a:tbl>
              <a:tblPr rtl="1" firstRow="1" firstCol="1" lastRow="1" lastCol="1" bandRow="1" bandCol="1"/>
              <a:tblGrid>
                <a:gridCol w="1612482">
                  <a:extLst>
                    <a:ext uri="{9D8B030D-6E8A-4147-A177-3AD203B41FA5}">
                      <a16:colId xmlns:a16="http://schemas.microsoft.com/office/drawing/2014/main" val="3430931966"/>
                    </a:ext>
                  </a:extLst>
                </a:gridCol>
                <a:gridCol w="3778639">
                  <a:extLst>
                    <a:ext uri="{9D8B030D-6E8A-4147-A177-3AD203B41FA5}">
                      <a16:colId xmlns:a16="http://schemas.microsoft.com/office/drawing/2014/main" val="3938344129"/>
                    </a:ext>
                  </a:extLst>
                </a:gridCol>
                <a:gridCol w="3778639">
                  <a:extLst>
                    <a:ext uri="{9D8B030D-6E8A-4147-A177-3AD203B41FA5}">
                      <a16:colId xmlns:a16="http://schemas.microsoft.com/office/drawing/2014/main" val="1393813951"/>
                    </a:ext>
                  </a:extLst>
                </a:gridCol>
              </a:tblGrid>
              <a:tr h="33536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الصفة</a:t>
                      </a:r>
                      <a:endParaRPr lang="en-US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السلعة</a:t>
                      </a:r>
                      <a:endParaRPr lang="en-US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الخدمة</a:t>
                      </a:r>
                      <a:endParaRPr lang="en-US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C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52289389"/>
                  </a:ext>
                </a:extLst>
              </a:tr>
              <a:tr h="67073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الاتاحية</a:t>
                      </a:r>
                      <a:endParaRPr lang="en-US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السلعة متاحة قبل شرائها</a:t>
                      </a:r>
                      <a:endParaRPr lang="en-US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IQ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تقدم الخدمة بالوجود الفعلي للزبون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1987999"/>
                  </a:ext>
                </a:extLst>
              </a:tr>
              <a:tr h="67073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مشاركة الزبون</a:t>
                      </a:r>
                      <a:endParaRPr lang="en-US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IQ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لا يشارك الزبون في عملية إنتاج السلع إلا نادرا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الزبون عنصر مشارك فعال في عملية إنتاج وتقديم الخدمة</a:t>
                      </a:r>
                      <a:endParaRPr lang="en-US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61326380"/>
                  </a:ext>
                </a:extLst>
              </a:tr>
              <a:tr h="33536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النفاد</a:t>
                      </a:r>
                      <a:endParaRPr lang="en-US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معمرة</a:t>
                      </a:r>
                      <a:endParaRPr lang="en-US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IQ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غير معمرة وسريعة التلف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7198307"/>
                  </a:ext>
                </a:extLst>
              </a:tr>
              <a:tr h="335365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النقل</a:t>
                      </a:r>
                      <a:endParaRPr lang="en-US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يمكن نقلها من مكان لآخر</a:t>
                      </a:r>
                      <a:endParaRPr lang="en-US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لا يمكن نقلها</a:t>
                      </a:r>
                      <a:endParaRPr lang="en-US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91994123"/>
                  </a:ext>
                </a:extLst>
              </a:tr>
              <a:tr h="670732">
                <a:tc>
                  <a:txBody>
                    <a:bodyPr/>
                    <a:lstStyle/>
                    <a:p>
                      <a:pPr algn="ctr" rtl="1">
                        <a:spcAft>
                          <a:spcPts val="0"/>
                        </a:spcAft>
                      </a:pPr>
                      <a:r>
                        <a:rPr lang="ar-IQ" sz="3200" b="1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الاستهلاك</a:t>
                      </a:r>
                      <a:endParaRPr lang="en-US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CCCC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IQ" sz="3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الإنتاج لا يتزامن مع الاستهلاك</a:t>
                      </a:r>
                      <a:endParaRPr lang="en-US" sz="3200" b="1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spcAft>
                          <a:spcPts val="0"/>
                        </a:spcAft>
                      </a:pPr>
                      <a:r>
                        <a:rPr lang="ar-IQ" sz="32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Simplified Arabic" panose="02020603050405020304" pitchFamily="18" charset="-78"/>
                        </a:rPr>
                        <a:t>الإنتاج يتزامن مع الاستهلاك</a:t>
                      </a:r>
                      <a:endParaRPr lang="en-US" sz="32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4854302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09199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DB1820-B146-4A90-9601-49D23FA72C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503D7152-C0D9-4711-A457-3DBDAFEA0AB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38200" y="365124"/>
            <a:ext cx="10515600" cy="6492875"/>
          </a:xfrm>
        </p:spPr>
      </p:pic>
    </p:spTree>
    <p:extLst>
      <p:ext uri="{BB962C8B-B14F-4D97-AF65-F5344CB8AC3E}">
        <p14:creationId xmlns:p14="http://schemas.microsoft.com/office/powerpoint/2010/main" val="4378918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116</Words>
  <Application>Microsoft Office PowerPoint</Application>
  <PresentationFormat>Widescreen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السلع والخدمات </vt:lpstr>
      <vt:lpstr>مقارنة بين السلع والخدمات</vt:lpstr>
      <vt:lpstr>مقارنة بين السلع والخدمات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السلع والخدمات </dc:title>
  <dc:creator>ryzn rip</dc:creator>
  <cp:lastModifiedBy>ryzn rip</cp:lastModifiedBy>
  <cp:revision>1</cp:revision>
  <dcterms:created xsi:type="dcterms:W3CDTF">2024-03-17T20:28:49Z</dcterms:created>
  <dcterms:modified xsi:type="dcterms:W3CDTF">2024-03-17T20:33:59Z</dcterms:modified>
</cp:coreProperties>
</file>