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F240-C53B-4661-B034-8F9611A89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589BB-CE0E-496E-8031-1EE2C22DA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F645-094C-4D07-A606-10927DF89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AA84-8620-4B1D-A10B-68433AD4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7F1AD-A292-4D01-8E40-BA26EC99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2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5D93-7D57-42F5-9445-87388A948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23ED1-2274-4711-913F-D44FFE1F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53BA9-43F8-4348-AF2A-96B30E54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51FCD-FAE2-42CD-BFB0-11E7E1CB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C2361-751C-48F5-87AB-9C8476CD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409CE6-07A9-488A-9B4E-7ADC4E9A9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2D670-05EA-43E9-BCE1-B3A0A5DBA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DF458-9B47-4DF2-BAA3-A1EBA90F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48E06-2621-447A-99B3-78421D7E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82428-C304-4B58-9E07-58B99547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8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32EB-2630-43B8-A34C-F8D9C011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7ECE3-4EE7-456E-8FB9-D38977E0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D6CFF-903F-47D0-9FE1-E617EAD6F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7672B-33E7-4244-A657-43F6BD969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EFC56-CF1A-4770-899A-1E182079F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4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F566-F4B5-4F38-BFC3-52C594599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A4EC8-4967-449E-B002-AB2738994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D3096-D7BD-4CBE-8FA3-8161A2D9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96FA-AACD-40CC-9621-FF938C62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44604-428E-4271-A5B3-82521B8E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4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570A-60DE-47CF-AE81-E5C5A221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09E8-6220-4B90-B202-C3B1560DF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603A8-57B7-4E64-A0DC-5E14660D0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E0839-F048-4700-8165-DBF923FF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FA5EA-1DC4-4A1D-A02B-D74F7C46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EB3EE-D1A7-4094-995E-A7C7A212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24F3-0962-46ED-95E4-4D6A83645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EA5DF-F134-44E0-9F9B-144DCF541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CA736-2B86-4F7A-A2EE-D1118F81D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44BB5-99E1-441F-8781-ED7ACDEFD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FDF15-9813-4181-A245-6DE12F30D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6C0652-8DAF-4CE6-9BDE-547B657E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0AC30-FE77-45B6-81E5-CB311AB3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E6998-AFF2-4F8D-984E-EF142C57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36553-FB38-41B9-A824-C341C1E5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982CA-9626-475B-A607-F79AD7BB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58782-34CE-4646-8689-A4EDB6EB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2060E-AFDA-4268-A697-981A1825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80D9C-CCAD-4A37-A948-7EFC3A85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02BE05-9F16-4FD1-8ED0-C6B107BBD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109E4-D4FD-4A55-89B6-EFD93F4A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DDC6-1BC3-42C7-AFDC-C6B523CAB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FA59-3C6B-41F1-8D27-31D63DA5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54FE8-682D-4666-B740-67226B6FD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17801-FFD5-426A-A65A-936471C5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993C2-0030-4694-8BF4-A0897E6D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1E6DB-4206-491A-A97C-F3C3775E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1206-F24A-475E-AB72-0ABA2260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A77050-F7E0-436D-BEFE-F53EB1C04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8264A-48BD-4DCC-96C1-70F42195B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3C4FB-0317-4610-8844-E11AE797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1D6EF-D008-4170-A9AD-75A53D6BA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9597C-1443-44AC-9B23-BC70390C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54894-0A51-4F6F-B759-E9D72278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98FAD-55A9-4704-8AFB-287BACAB2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9E3E1-FD23-43FE-91C3-3E56A0C79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D833-46DB-4582-A173-D34FD948D9F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243EF-D8AF-4B15-B0DA-9841A9A7B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119F6-D175-40CA-9E10-E5272E4C9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5038-B952-4DE3-8778-7A43722C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absstock.com/ar/photos/image-51112-sentence-written-fluent-arabic-outlined-naskh-script-man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10E4A6-6E9C-895B-051D-871E1A608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16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C096D8-C38C-4CD3-97B9-EEEC965D5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300" y="521032"/>
            <a:ext cx="4023360" cy="2581354"/>
          </a:xfrm>
        </p:spPr>
        <p:txBody>
          <a:bodyPr anchor="b">
            <a:normAutofit/>
          </a:bodyPr>
          <a:lstStyle/>
          <a:p>
            <a:pPr rtl="1"/>
            <a:r>
              <a:rPr lang="ar-IQ" b="1" dirty="0">
                <a:solidFill>
                  <a:schemeClr val="bg1"/>
                </a:solidFill>
              </a:rPr>
              <a:t>ادارة </a:t>
            </a:r>
            <a:br>
              <a:rPr lang="ar-IQ" b="1" dirty="0">
                <a:solidFill>
                  <a:schemeClr val="bg1"/>
                </a:solidFill>
              </a:rPr>
            </a:br>
            <a:r>
              <a:rPr lang="ar-IQ" b="1" dirty="0">
                <a:solidFill>
                  <a:schemeClr val="bg1"/>
                </a:solidFill>
              </a:rPr>
              <a:t>الجـــودة </a:t>
            </a:r>
            <a:br>
              <a:rPr lang="ar-IQ" b="1" dirty="0">
                <a:solidFill>
                  <a:schemeClr val="bg1"/>
                </a:solidFill>
              </a:rPr>
            </a:br>
            <a:r>
              <a:rPr lang="ar-IQ" b="1" dirty="0">
                <a:solidFill>
                  <a:schemeClr val="bg1"/>
                </a:solidFill>
              </a:rPr>
              <a:t>الشـــامـلـــة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161AF-50A3-45A2-B682-6D539AE0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5117" y="4108424"/>
            <a:ext cx="4023359" cy="1208141"/>
          </a:xfrm>
        </p:spPr>
        <p:txBody>
          <a:bodyPr>
            <a:normAutofit/>
          </a:bodyPr>
          <a:lstStyle/>
          <a:p>
            <a:pPr rtl="1"/>
            <a:r>
              <a:rPr lang="ar-IQ" sz="4000" b="1" dirty="0">
                <a:solidFill>
                  <a:schemeClr val="bg1"/>
                </a:solidFill>
                <a:cs typeface="+mj-cs"/>
              </a:rPr>
              <a:t>ا.م.د. مها كامل جواد</a:t>
            </a:r>
            <a:endParaRPr lang="en-US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06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E8B1-520C-4180-8A01-D578C77B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/>
              <a:t>الفرق بين ادارة الجودة الشاملة والادارة التقليدية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807677-68DB-480E-BC98-3E574D8AF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971606"/>
              </p:ext>
            </p:extLst>
          </p:nvPr>
        </p:nvGraphicFramePr>
        <p:xfrm>
          <a:off x="1588956" y="1645741"/>
          <a:ext cx="8400158" cy="487680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591711">
                  <a:extLst>
                    <a:ext uri="{9D8B030D-6E8A-4147-A177-3AD203B41FA5}">
                      <a16:colId xmlns:a16="http://schemas.microsoft.com/office/drawing/2014/main" val="3777702280"/>
                    </a:ext>
                  </a:extLst>
                </a:gridCol>
                <a:gridCol w="1555940">
                  <a:extLst>
                    <a:ext uri="{9D8B030D-6E8A-4147-A177-3AD203B41FA5}">
                      <a16:colId xmlns:a16="http://schemas.microsoft.com/office/drawing/2014/main" val="3229506092"/>
                    </a:ext>
                  </a:extLst>
                </a:gridCol>
                <a:gridCol w="3234056">
                  <a:extLst>
                    <a:ext uri="{9D8B030D-6E8A-4147-A177-3AD203B41FA5}">
                      <a16:colId xmlns:a16="http://schemas.microsoft.com/office/drawing/2014/main" val="3473682292"/>
                    </a:ext>
                  </a:extLst>
                </a:gridCol>
                <a:gridCol w="3018451">
                  <a:extLst>
                    <a:ext uri="{9D8B030D-6E8A-4147-A177-3AD203B41FA5}">
                      <a16:colId xmlns:a16="http://schemas.microsoft.com/office/drawing/2014/main" val="2744843008"/>
                    </a:ext>
                  </a:extLst>
                </a:gridCol>
              </a:tblGrid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عناصر الاختلاف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الادارة التقليدية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ادارة الجودة الشاملة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23125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التوجه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نحو الانتاج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نحو الزبون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544796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الهيكل التنظيمي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هرمي، جامد، معقد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أفقي، مسطح، مرن، اقل تعقيدا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842224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الفلسفة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قيم الادارة غير معلنة ومحددة بأعضاء الادارة فقط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المشاركة من قبل الجميع في وضع قيم الادارة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5501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القرارات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قصيرة الاجل، تبنى على الاحاسيس والمشاعر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طويلة الاجل، تبنى على الحقائق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83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6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E8B1-520C-4180-8A01-D578C77B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/>
              <a:t>الفرق بين ادارة الجودة الشاملة والادارة التقليدية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807677-68DB-480E-BC98-3E574D8AF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42603"/>
              </p:ext>
            </p:extLst>
          </p:nvPr>
        </p:nvGraphicFramePr>
        <p:xfrm>
          <a:off x="1394086" y="1555778"/>
          <a:ext cx="9554397" cy="536448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673016">
                  <a:extLst>
                    <a:ext uri="{9D8B030D-6E8A-4147-A177-3AD203B41FA5}">
                      <a16:colId xmlns:a16="http://schemas.microsoft.com/office/drawing/2014/main" val="3777702280"/>
                    </a:ext>
                  </a:extLst>
                </a:gridCol>
                <a:gridCol w="1769737">
                  <a:extLst>
                    <a:ext uri="{9D8B030D-6E8A-4147-A177-3AD203B41FA5}">
                      <a16:colId xmlns:a16="http://schemas.microsoft.com/office/drawing/2014/main" val="3229506092"/>
                    </a:ext>
                  </a:extLst>
                </a:gridCol>
                <a:gridCol w="3678437">
                  <a:extLst>
                    <a:ext uri="{9D8B030D-6E8A-4147-A177-3AD203B41FA5}">
                      <a16:colId xmlns:a16="http://schemas.microsoft.com/office/drawing/2014/main" val="3473682292"/>
                    </a:ext>
                  </a:extLst>
                </a:gridCol>
                <a:gridCol w="3433207">
                  <a:extLst>
                    <a:ext uri="{9D8B030D-6E8A-4147-A177-3AD203B41FA5}">
                      <a16:colId xmlns:a16="http://schemas.microsoft.com/office/drawing/2014/main" val="2744843008"/>
                    </a:ext>
                  </a:extLst>
                </a:gridCol>
              </a:tblGrid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عناصر الاختلاف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الادارة التقليدية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ادارة الجودة الشاملة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23125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الاخطاء والانحرافات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اعتماد المبدأ العلاجي للاخطاء (بعد حدوث الخطأ)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اعتماد المبدأ الوقائي للاخطاء (قبل حدوث الخطأ)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53170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6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نوع الرقابة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اشرافية وتركز على السلبيات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ذاتية تركز على الايجابيات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08404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7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حل المشاكل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 طريق المدراء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 طريق فرق العمل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988596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الجهود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التركيز على الجهود الفردية، والمنافسة بين الافراد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التركيز على الجهود الجماعية، وتشجيع روح الفريق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30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5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E8B1-520C-4180-8A01-D578C77B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/>
              <a:t>الفرق بين ادارة الجودة الشاملة والادارة التقليدية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807677-68DB-480E-BC98-3E574D8AF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241389"/>
              </p:ext>
            </p:extLst>
          </p:nvPr>
        </p:nvGraphicFramePr>
        <p:xfrm>
          <a:off x="1289154" y="2110437"/>
          <a:ext cx="9869191" cy="390144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695190">
                  <a:extLst>
                    <a:ext uri="{9D8B030D-6E8A-4147-A177-3AD203B41FA5}">
                      <a16:colId xmlns:a16="http://schemas.microsoft.com/office/drawing/2014/main" val="3777702280"/>
                    </a:ext>
                  </a:extLst>
                </a:gridCol>
                <a:gridCol w="1828045">
                  <a:extLst>
                    <a:ext uri="{9D8B030D-6E8A-4147-A177-3AD203B41FA5}">
                      <a16:colId xmlns:a16="http://schemas.microsoft.com/office/drawing/2014/main" val="3229506092"/>
                    </a:ext>
                  </a:extLst>
                </a:gridCol>
                <a:gridCol w="3799633">
                  <a:extLst>
                    <a:ext uri="{9D8B030D-6E8A-4147-A177-3AD203B41FA5}">
                      <a16:colId xmlns:a16="http://schemas.microsoft.com/office/drawing/2014/main" val="3473682292"/>
                    </a:ext>
                  </a:extLst>
                </a:gridCol>
                <a:gridCol w="3546323">
                  <a:extLst>
                    <a:ext uri="{9D8B030D-6E8A-4147-A177-3AD203B41FA5}">
                      <a16:colId xmlns:a16="http://schemas.microsoft.com/office/drawing/2014/main" val="2744843008"/>
                    </a:ext>
                  </a:extLst>
                </a:gridCol>
              </a:tblGrid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عناصر الاختلاف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الادارة التقليدية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ادارة الجودة الشاملة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23125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9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دور المدير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التخطيط والتنظيم والرقابة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التفويض والتدريب والتعليم وتسهيل المهام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80720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التركيز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التركيز على النتائج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التركيز على اسلوب العمل وتطوير العملية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48317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اسلوب اداء العمل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يقوم على اصدار الاوامر والقاء اللوم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يقوم على ازالة العقبات وزرع الثقة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1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33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E8B1-520C-4180-8A01-D578C77B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/>
              <a:t>الفرق بين ادارة الجودة الشاملة والادارة التقليدية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807677-68DB-480E-BC98-3E574D8AF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18039"/>
              </p:ext>
            </p:extLst>
          </p:nvPr>
        </p:nvGraphicFramePr>
        <p:xfrm>
          <a:off x="1588957" y="1510831"/>
          <a:ext cx="9689309" cy="585216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682520">
                  <a:extLst>
                    <a:ext uri="{9D8B030D-6E8A-4147-A177-3AD203B41FA5}">
                      <a16:colId xmlns:a16="http://schemas.microsoft.com/office/drawing/2014/main" val="3777702280"/>
                    </a:ext>
                  </a:extLst>
                </a:gridCol>
                <a:gridCol w="1794726">
                  <a:extLst>
                    <a:ext uri="{9D8B030D-6E8A-4147-A177-3AD203B41FA5}">
                      <a16:colId xmlns:a16="http://schemas.microsoft.com/office/drawing/2014/main" val="3229506092"/>
                    </a:ext>
                  </a:extLst>
                </a:gridCol>
                <a:gridCol w="3730378">
                  <a:extLst>
                    <a:ext uri="{9D8B030D-6E8A-4147-A177-3AD203B41FA5}">
                      <a16:colId xmlns:a16="http://schemas.microsoft.com/office/drawing/2014/main" val="3473682292"/>
                    </a:ext>
                  </a:extLst>
                </a:gridCol>
                <a:gridCol w="3481685">
                  <a:extLst>
                    <a:ext uri="{9D8B030D-6E8A-4147-A177-3AD203B41FA5}">
                      <a16:colId xmlns:a16="http://schemas.microsoft.com/office/drawing/2014/main" val="2744843008"/>
                    </a:ext>
                  </a:extLst>
                </a:gridCol>
              </a:tblGrid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عناصر الاختلاف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الادارة التقليدية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ادارة الجودة الشاملة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23125"/>
                  </a:ext>
                </a:extLst>
              </a:tr>
              <a:tr h="446291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علاقة الرئيس بالمرؤوسين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تحكمها معايير الصلاحية والمسؤولية والرقابة المباشرة اذ ينظر المرؤوس لرئيسه كمراقب عليه في عمله.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يحكمها الاحترام المتبادل والثقة والالتزام من الجانبين اذ ينظر المرؤوس لرئيسه كمعلم ومدرب.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352537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التوثيق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حفظ البيانات التاريخية.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تسجيل وتحليل البيانات واجراء المقارنات بينها.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827742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المسؤولية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عناصر فردية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عناصر جماعية تقع على عاتق جميع العاملين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95506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عناصر العمل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كلفوية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استثمارية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252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2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E8B1-520C-4180-8A01-D578C77B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/>
              <a:t>الفرق بين ادارة الجودة الشاملة والادارة التقليدية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807677-68DB-480E-BC98-3E574D8AF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543022"/>
              </p:ext>
            </p:extLst>
          </p:nvPr>
        </p:nvGraphicFramePr>
        <p:xfrm>
          <a:off x="838200" y="1300970"/>
          <a:ext cx="10215214" cy="536448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719564">
                  <a:extLst>
                    <a:ext uri="{9D8B030D-6E8A-4147-A177-3AD203B41FA5}">
                      <a16:colId xmlns:a16="http://schemas.microsoft.com/office/drawing/2014/main" val="3777702280"/>
                    </a:ext>
                  </a:extLst>
                </a:gridCol>
                <a:gridCol w="1892138">
                  <a:extLst>
                    <a:ext uri="{9D8B030D-6E8A-4147-A177-3AD203B41FA5}">
                      <a16:colId xmlns:a16="http://schemas.microsoft.com/office/drawing/2014/main" val="3229506092"/>
                    </a:ext>
                  </a:extLst>
                </a:gridCol>
                <a:gridCol w="3932852">
                  <a:extLst>
                    <a:ext uri="{9D8B030D-6E8A-4147-A177-3AD203B41FA5}">
                      <a16:colId xmlns:a16="http://schemas.microsoft.com/office/drawing/2014/main" val="3473682292"/>
                    </a:ext>
                  </a:extLst>
                </a:gridCol>
                <a:gridCol w="3670660">
                  <a:extLst>
                    <a:ext uri="{9D8B030D-6E8A-4147-A177-3AD203B41FA5}">
                      <a16:colId xmlns:a16="http://schemas.microsoft.com/office/drawing/2014/main" val="2744843008"/>
                    </a:ext>
                  </a:extLst>
                </a:gridCol>
              </a:tblGrid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عناصر الاختلاف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الادارة التقليدية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ادارة الجودة الشاملة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523125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الاهتمام بالزبون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الزبون الداخلي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الزبون الداخلي والزبون الخارجي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851626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17 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الاهداف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كسب الارباح مع التركيز على المنتوج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رضا الزبون مع التركيز على المنتوج والعمليات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257382"/>
                  </a:ext>
                </a:extLst>
              </a:tr>
              <a:tr h="111573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التحسين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عند الحاجة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مستمر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056819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19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الخبرات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ضيقة ومحدودة وتعتمد على الفرد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واسعة وغير محدودة عن طريق فرق العمل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466115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20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النظرة الى المجهز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المجهز مستغل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المجهز شريك في العمل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677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20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99BF1-86E3-44F4-A1EC-2C4F0784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BE2463-90D1-4C17-AFAF-575A4CFEB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9685" y="365125"/>
            <a:ext cx="11197653" cy="6320488"/>
          </a:xfrm>
        </p:spPr>
      </p:pic>
    </p:spTree>
    <p:extLst>
      <p:ext uri="{BB962C8B-B14F-4D97-AF65-F5344CB8AC3E}">
        <p14:creationId xmlns:p14="http://schemas.microsoft.com/office/powerpoint/2010/main" val="412702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363</Words>
  <Application>Microsoft Office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ادارة  الجـــودة  الشـــامـلـــة</vt:lpstr>
      <vt:lpstr>الفرق بين ادارة الجودة الشاملة والادارة التقليدية</vt:lpstr>
      <vt:lpstr>الفرق بين ادارة الجودة الشاملة والادارة التقليدية</vt:lpstr>
      <vt:lpstr>الفرق بين ادارة الجودة الشاملة والادارة التقليدية</vt:lpstr>
      <vt:lpstr>الفرق بين ادارة الجودة الشاملة والادارة التقليدية</vt:lpstr>
      <vt:lpstr>الفرق بين ادارة الجودة الشاملة والادارة التقليدية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 الجـــودة  الشـــامـلـــة</dc:title>
  <dc:creator>ryzn rip</dc:creator>
  <cp:lastModifiedBy>ryzn rip</cp:lastModifiedBy>
  <cp:revision>1</cp:revision>
  <dcterms:created xsi:type="dcterms:W3CDTF">2024-03-17T21:01:22Z</dcterms:created>
  <dcterms:modified xsi:type="dcterms:W3CDTF">2024-03-17T21:13:29Z</dcterms:modified>
</cp:coreProperties>
</file>