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Lst>
  <p:sldSz cx="9144000" cy="6858000" type="screen4x3"/>
  <p:notesSz cx="6858000" cy="9144000"/>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9D8DA4C-C4F5-4B0C-A63D-6B5ED6564AC4}" type="datetimeFigureOut">
              <a:rPr lang="ar-IQ" smtClean="0"/>
              <a:t>01/09/1445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2A5C60-388C-458F-B9B6-AD3BC1F6A111}" type="slidenum">
              <a:rPr lang="ar-IQ" smtClean="0"/>
              <a:t>‹#›</a:t>
            </a:fld>
            <a:endParaRPr lang="ar-IQ"/>
          </a:p>
        </p:txBody>
      </p:sp>
    </p:spTree>
    <p:extLst>
      <p:ext uri="{BB962C8B-B14F-4D97-AF65-F5344CB8AC3E}">
        <p14:creationId xmlns:p14="http://schemas.microsoft.com/office/powerpoint/2010/main" val="11381677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CD5E9D-86B3-4FDF-9904-B1D602834638}" type="datetimeFigureOut">
              <a:rPr lang="ar-IQ" smtClean="0"/>
              <a:t>01/09/1445</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49D26F-3520-40CB-B3A1-0638391BC4FC}"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CD5E9D-86B3-4FDF-9904-B1D602834638}" type="datetimeFigureOut">
              <a:rPr lang="ar-IQ" smtClean="0"/>
              <a:t>01/09/1445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C49D26F-3520-40CB-B3A1-0638391BC4F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CD5E9D-86B3-4FDF-9904-B1D602834638}" type="datetimeFigureOut">
              <a:rPr lang="ar-IQ" smtClean="0"/>
              <a:t>01/09/1445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C49D26F-3520-40CB-B3A1-0638391BC4F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CD5E9D-86B3-4FDF-9904-B1D602834638}" type="datetimeFigureOut">
              <a:rPr lang="ar-IQ" smtClean="0"/>
              <a:t>01/09/1445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C49D26F-3520-40CB-B3A1-0638391BC4FC}" type="slidenum">
              <a:rPr lang="ar-IQ" smtClean="0"/>
              <a:t>‹#›</a:t>
            </a:fld>
            <a:endParaRPr lang="ar-IQ"/>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CD5E9D-86B3-4FDF-9904-B1D602834638}" type="datetimeFigureOut">
              <a:rPr lang="ar-IQ" smtClean="0"/>
              <a:t>01/09/1445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C49D26F-3520-40CB-B3A1-0638391BC4FC}"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CD5E9D-86B3-4FDF-9904-B1D602834638}" type="datetimeFigureOut">
              <a:rPr lang="ar-IQ" smtClean="0"/>
              <a:t>01/09/1445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C49D26F-3520-40CB-B3A1-0638391BC4FC}" type="slidenum">
              <a:rPr lang="ar-IQ" smtClean="0"/>
              <a:t>‹#›</a:t>
            </a:fld>
            <a:endParaRPr lang="ar-IQ"/>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CD5E9D-86B3-4FDF-9904-B1D602834638}" type="datetimeFigureOut">
              <a:rPr lang="ar-IQ" smtClean="0"/>
              <a:t>01/09/1445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C49D26F-3520-40CB-B3A1-0638391BC4FC}"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CD5E9D-86B3-4FDF-9904-B1D602834638}" type="datetimeFigureOut">
              <a:rPr lang="ar-IQ" smtClean="0"/>
              <a:t>01/09/1445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C49D26F-3520-40CB-B3A1-0638391BC4FC}" type="slidenum">
              <a:rPr lang="ar-IQ" smtClean="0"/>
              <a:t>‹#›</a:t>
            </a:fld>
            <a:endParaRPr lang="ar-IQ"/>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D5E9D-86B3-4FDF-9904-B1D602834638}" type="datetimeFigureOut">
              <a:rPr lang="ar-IQ" smtClean="0"/>
              <a:t>01/09/1445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C49D26F-3520-40CB-B3A1-0638391BC4FC}"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0CD5E9D-86B3-4FDF-9904-B1D602834638}" type="datetimeFigureOut">
              <a:rPr lang="ar-IQ" smtClean="0"/>
              <a:t>01/09/1445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C49D26F-3520-40CB-B3A1-0638391BC4FC}"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CD5E9D-86B3-4FDF-9904-B1D602834638}" type="datetimeFigureOut">
              <a:rPr lang="ar-IQ" smtClean="0"/>
              <a:t>01/09/1445</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49D26F-3520-40CB-B3A1-0638391BC4FC}"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CD5E9D-86B3-4FDF-9904-B1D602834638}" type="datetimeFigureOut">
              <a:rPr lang="ar-IQ" smtClean="0"/>
              <a:t>01/09/1445</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49D26F-3520-40CB-B3A1-0638391BC4FC}"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605" y="1862271"/>
            <a:ext cx="8630816" cy="1973777"/>
          </a:xfrm>
        </p:spPr>
        <p:txBody>
          <a:bodyPr>
            <a:normAutofit/>
          </a:bodyPr>
          <a:lstStyle/>
          <a:p>
            <a:pPr algn="ctr"/>
            <a:r>
              <a:rPr lang="ar-IQ" sz="4000" dirty="0" smtClean="0"/>
              <a:t>تصميم </a:t>
            </a:r>
            <a:r>
              <a:rPr lang="ar-IQ" sz="4000" dirty="0" smtClean="0"/>
              <a:t>مقياس الدراسة في البحث العلمي </a:t>
            </a:r>
            <a:r>
              <a:rPr lang="ar-IQ" sz="4000" dirty="0" smtClean="0"/>
              <a:t>الجزء2-1</a:t>
            </a:r>
            <a:endParaRPr lang="ar-IQ" sz="4000" dirty="0"/>
          </a:p>
        </p:txBody>
      </p:sp>
      <p:sp>
        <p:nvSpPr>
          <p:cNvPr id="3" name="Subtitle 2"/>
          <p:cNvSpPr>
            <a:spLocks noGrp="1"/>
          </p:cNvSpPr>
          <p:nvPr>
            <p:ph type="subTitle" idx="1"/>
          </p:nvPr>
        </p:nvSpPr>
        <p:spPr>
          <a:xfrm>
            <a:off x="618435" y="4221088"/>
            <a:ext cx="7772400" cy="1199704"/>
          </a:xfrm>
        </p:spPr>
        <p:txBody>
          <a:bodyPr/>
          <a:lstStyle/>
          <a:p>
            <a:r>
              <a:rPr lang="ar-IQ" dirty="0" smtClean="0"/>
              <a:t>أ.م.د يعرب عدنان حسين </a:t>
            </a:r>
          </a:p>
          <a:p>
            <a:pPr algn="l"/>
            <a:r>
              <a:rPr lang="ar-IQ" dirty="0" smtClean="0"/>
              <a:t>كلية الادارة ولاقتصاد جامعة بغداد</a:t>
            </a:r>
            <a:endParaRPr lang="ar-IQ" dirty="0"/>
          </a:p>
        </p:txBody>
      </p:sp>
      <p:pic>
        <p:nvPicPr>
          <p:cNvPr id="2050" name="Picture 2" descr="C:\Users\baher\Desktop\ss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362214" cy="2424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her\Pictures\from A to 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301208"/>
            <a:ext cx="5796136"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0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lstStyle/>
          <a:p>
            <a:r>
              <a:rPr lang="ar-IQ" b="1" dirty="0"/>
              <a:t>تحليل مضمون المهمة المراد قياسها</a:t>
            </a:r>
            <a:r>
              <a:rPr lang="ar-IQ" dirty="0"/>
              <a:t>:</a:t>
            </a:r>
          </a:p>
          <a:p>
            <a:pPr lvl="1"/>
            <a:r>
              <a:rPr lang="ar-IQ" dirty="0"/>
              <a:t>فهم المفاهيم والسمات التي ترغب في قياسها.</a:t>
            </a:r>
          </a:p>
          <a:p>
            <a:pPr lvl="1"/>
            <a:r>
              <a:rPr lang="ar-IQ" dirty="0"/>
              <a:t>تحديد الجوانب المختلفة للسمة وكيف يمكن قياسها.</a:t>
            </a:r>
          </a:p>
          <a:p>
            <a:endParaRPr lang="ar-IQ" dirty="0"/>
          </a:p>
        </p:txBody>
      </p:sp>
      <p:pic>
        <p:nvPicPr>
          <p:cNvPr id="6147" name="Picture 3" descr="C:\Users\baher\Desktop\sss\images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76872"/>
            <a:ext cx="3035027" cy="41652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baher\Desktop\sss\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87" y="2636912"/>
            <a:ext cx="440920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a:t>صياغة الفقرات بشكل دقيق وواضح</a:t>
            </a:r>
            <a:r>
              <a:rPr lang="ar-IQ" dirty="0"/>
              <a:t>:</a:t>
            </a:r>
          </a:p>
          <a:p>
            <a:pPr lvl="1"/>
            <a:r>
              <a:rPr lang="ar-IQ" dirty="0"/>
              <a:t>تحديد الكلمات والعبارات التي تصف السمة بشكل صحيح.</a:t>
            </a:r>
          </a:p>
          <a:p>
            <a:pPr lvl="1"/>
            <a:r>
              <a:rPr lang="ar-IQ" dirty="0"/>
              <a:t>تجنب اللغة غامضة أو مزدوجة المعنى.</a:t>
            </a:r>
          </a:p>
          <a:p>
            <a:endParaRPr lang="ar-IQ" dirty="0"/>
          </a:p>
        </p:txBody>
      </p:sp>
      <p:pic>
        <p:nvPicPr>
          <p:cNvPr id="7170" name="Picture 2" descr="C:\Users\baher\Desktop\sss\ismagilov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388" y="2852936"/>
            <a:ext cx="5252427"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3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a:t>اختبار البنود</a:t>
            </a:r>
            <a:r>
              <a:rPr lang="ar-IQ" dirty="0"/>
              <a:t>:</a:t>
            </a:r>
          </a:p>
          <a:p>
            <a:endParaRPr lang="ar-IQ" dirty="0"/>
          </a:p>
          <a:p>
            <a:pPr lvl="1"/>
            <a:r>
              <a:rPr lang="ar-IQ" dirty="0"/>
              <a:t>قم بتجريب البنود على عينة من الأفراد.</a:t>
            </a:r>
          </a:p>
          <a:p>
            <a:pPr lvl="1"/>
            <a:r>
              <a:rPr lang="ar-IQ" dirty="0"/>
              <a:t>قيّم صدقها وثباتها.</a:t>
            </a:r>
          </a:p>
          <a:p>
            <a:endParaRPr lang="ar-IQ" dirty="0"/>
          </a:p>
        </p:txBody>
      </p:sp>
      <p:sp>
        <p:nvSpPr>
          <p:cNvPr id="3" name="Title 2"/>
          <p:cNvSpPr>
            <a:spLocks noGrp="1"/>
          </p:cNvSpPr>
          <p:nvPr>
            <p:ph type="title"/>
          </p:nvPr>
        </p:nvSpPr>
        <p:spPr/>
        <p:txBody>
          <a:bodyPr/>
          <a:lstStyle/>
          <a:p>
            <a:pPr algn="r"/>
            <a:r>
              <a:rPr lang="ar-IQ" dirty="0" smtClean="0"/>
              <a:t>تطوير الفقرات</a:t>
            </a:r>
            <a:endParaRPr lang="ar-IQ" dirty="0"/>
          </a:p>
        </p:txBody>
      </p:sp>
      <p:pic>
        <p:nvPicPr>
          <p:cNvPr id="8194" name="Picture 2" descr="C:\Users\baher\Desktop\sss\download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357088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baher\Desktop\sss\download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885" y="3573016"/>
            <a:ext cx="398615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baher\Desktop\sss\download (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73" y="3620186"/>
            <a:ext cx="3858041" cy="225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a:t>تعديل البنود حسب الحاجة</a:t>
            </a:r>
            <a:r>
              <a:rPr lang="ar-IQ" dirty="0"/>
              <a:t>:</a:t>
            </a:r>
          </a:p>
          <a:p>
            <a:pPr lvl="1"/>
            <a:r>
              <a:rPr lang="ar-IQ" dirty="0"/>
              <a:t>استنادًا إلى نتائج الاختبار، قم بتعديل البنود إذا لزم الأمر.</a:t>
            </a:r>
          </a:p>
          <a:p>
            <a:r>
              <a:rPr lang="ar-IQ" b="1" dirty="0"/>
              <a:t>اجعل البنود مرئية وقم بمراجعة تقدمك بانتظام</a:t>
            </a:r>
            <a:r>
              <a:rPr lang="ar-IQ" dirty="0"/>
              <a:t>:</a:t>
            </a:r>
          </a:p>
          <a:p>
            <a:pPr lvl="1"/>
            <a:r>
              <a:rPr lang="ar-IQ" dirty="0"/>
              <a:t>تأكد من أن البنود مفهومة وسهلة الاستخدام.</a:t>
            </a:r>
          </a:p>
          <a:p>
            <a:pPr lvl="1"/>
            <a:r>
              <a:rPr lang="ar-IQ" dirty="0"/>
              <a:t>قم بمراقبة أداء البنود وتحسينها عند الحاجة.</a:t>
            </a:r>
          </a:p>
          <a:p>
            <a:endParaRPr lang="ar-IQ" dirty="0"/>
          </a:p>
        </p:txBody>
      </p:sp>
      <p:pic>
        <p:nvPicPr>
          <p:cNvPr id="9218" name="Picture 2" descr="C:\Users\baher\Desktop\sss\download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2228"/>
            <a:ext cx="338744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baher\Desktop\sss\download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922" y="4110360"/>
            <a:ext cx="4938241" cy="274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1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ar-IQ" dirty="0"/>
              <a:t>ترتيب منطقي: ينبغي تنظيم الأسئلة في تسلسل منطقي يتدرج من الأسئلة العامة إلى الأسئلة الأكثر تحديدًا أو الأسئلة المفتوحة إلى الأسئلة المغلقة. هذا الترتيب يساعد على الانتقال السلس بين الموضوعات وتحفيز المشاركين على الاستجابة بشكل منظم ومنطقي.</a:t>
            </a:r>
          </a:p>
          <a:p>
            <a:endParaRPr lang="ar-IQ" dirty="0"/>
          </a:p>
          <a:p>
            <a:r>
              <a:rPr lang="ar-IQ" dirty="0"/>
              <a:t>تجنب الانتقالات القفزية: يجب تجنب الانتقالات القفزية في الأسئلة بحيث يكون الترتيب متسقًا ومنطقيًا. يجب أن يكون هناك تدرج واضح من سؤال إلى آخر بحيث يمكن للمشاركين متابعة التسلسل والتفاعل بشكل سلس.</a:t>
            </a:r>
          </a:p>
          <a:p>
            <a:endParaRPr lang="ar-IQ" dirty="0"/>
          </a:p>
          <a:p>
            <a:r>
              <a:rPr lang="ar-IQ" dirty="0"/>
              <a:t>تجنب التكرار والإجهاد: ينبغي تجنب تكرار الأسئلة أو الأسئلة ذات الطابع المتشابه بشكل متكرر. كما يجب تجنب طرح الأسئلة المتعلقة بنفس الموضوع بشكل متكرر في ترتيب الأسئلة.</a:t>
            </a:r>
          </a:p>
          <a:p>
            <a:endParaRPr lang="ar-IQ" dirty="0"/>
          </a:p>
          <a:p>
            <a:r>
              <a:rPr lang="ar-IQ" dirty="0"/>
              <a:t>تجنب الإحباط: يجب تجنب وضع الأسئلة الصعبة أو المعقدة في البداية، حيث قد يؤدي ذلك إلى إحباط المشاركين وتأثير سلبي على استجابتهم. يفضل وضع الأسئلة السهلة أو العامة في البداية لتشجيع المشاركين وبناء الثقة قبل طرح الأسئلة الأكثر تحديًا.</a:t>
            </a:r>
          </a:p>
          <a:p>
            <a:endParaRPr lang="ar-IQ" dirty="0"/>
          </a:p>
          <a:p>
            <a:endParaRPr lang="ar-IQ" dirty="0"/>
          </a:p>
        </p:txBody>
      </p:sp>
      <p:sp>
        <p:nvSpPr>
          <p:cNvPr id="3" name="Title 2"/>
          <p:cNvSpPr>
            <a:spLocks noGrp="1"/>
          </p:cNvSpPr>
          <p:nvPr>
            <p:ph type="title"/>
          </p:nvPr>
        </p:nvSpPr>
        <p:spPr/>
        <p:txBody>
          <a:bodyPr/>
          <a:lstStyle/>
          <a:p>
            <a:r>
              <a:rPr lang="ar-IQ" dirty="0" smtClean="0"/>
              <a:t>مبادئ اساسية في كتابة اسئلة الاستبانة</a:t>
            </a:r>
            <a:endParaRPr lang="ar-IQ" dirty="0"/>
          </a:p>
        </p:txBody>
      </p:sp>
    </p:spTree>
    <p:extLst>
      <p:ext uri="{BB962C8B-B14F-4D97-AF65-F5344CB8AC3E}">
        <p14:creationId xmlns:p14="http://schemas.microsoft.com/office/powerpoint/2010/main" val="214698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342900" lvl="0" indent="-342900" rtl="0">
              <a:spcBef>
                <a:spcPts val="480"/>
              </a:spcBef>
              <a:buClr>
                <a:schemeClr val="dk1"/>
              </a:buClr>
              <a:buSzPts val="2400"/>
              <a:buNone/>
            </a:pPr>
            <a:r>
              <a:rPr lang="ar-IQ" sz="2800" dirty="0">
                <a:solidFill>
                  <a:schemeClr val="dk1"/>
                </a:solidFill>
                <a:latin typeface="Arial"/>
                <a:ea typeface="Arial"/>
                <a:sym typeface="Arial"/>
              </a:rPr>
              <a:t>يجب أن تكون لغة السؤال سهلة ومناسبة لمستويات المجيب</a:t>
            </a:r>
            <a:r>
              <a:rPr lang="ar-IQ" sz="2800" dirty="0" smtClean="0">
                <a:solidFill>
                  <a:schemeClr val="dk1"/>
                </a:solidFill>
                <a:latin typeface="Arial"/>
                <a:ea typeface="Arial"/>
                <a:sym typeface="Arial"/>
              </a:rPr>
              <a:t>؛</a:t>
            </a:r>
            <a:endParaRPr lang="ar-IQ" dirty="0" smtClean="0"/>
          </a:p>
          <a:p>
            <a:pPr marL="342900" lvl="0" indent="-342900" rtl="0">
              <a:spcBef>
                <a:spcPts val="480"/>
              </a:spcBef>
              <a:buClr>
                <a:schemeClr val="dk1"/>
              </a:buClr>
              <a:buSzPts val="2400"/>
              <a:buNone/>
            </a:pPr>
            <a:r>
              <a:rPr lang="ar-IQ" sz="2800" dirty="0" smtClean="0">
                <a:solidFill>
                  <a:schemeClr val="dk1"/>
                </a:solidFill>
                <a:latin typeface="Arial"/>
                <a:ea typeface="Arial"/>
                <a:sym typeface="Arial"/>
              </a:rPr>
              <a:t>- </a:t>
            </a:r>
            <a:r>
              <a:rPr lang="ar-IQ" sz="2800" dirty="0">
                <a:solidFill>
                  <a:schemeClr val="dk1"/>
                </a:solidFill>
                <a:latin typeface="Arial"/>
                <a:ea typeface="Arial"/>
                <a:sym typeface="Arial"/>
              </a:rPr>
              <a:t>صياغة الأسئلة بطريقة لا توحي بإجابة معينة (تجنب الأسئلة الإيحائية)؛ </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أن لا تكون صيغة السؤال قابلة للتأويل؛</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الابتعاد عن الأسئلة المزدوجة ؛</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الابتعاد عن الأسئلة الكيفية؛ </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يجب إعطاء جميع البيانات المحتملة في حالة الأسئلة من النوع المحدد؛</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أن لا تتطلب الأسئلة تفكير عميق أو القيام بعمليات حسابية معقدة؛ </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تجنب الأسئلة الطويلة لأجل الذاكرة؛</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اطرح أسئلة</a:t>
            </a:r>
            <a:r>
              <a:rPr lang="ar-IQ" sz="2800" b="1" dirty="0">
                <a:solidFill>
                  <a:schemeClr val="dk1"/>
                </a:solidFill>
                <a:latin typeface="Arial"/>
                <a:ea typeface="Arial"/>
                <a:sym typeface="Arial"/>
              </a:rPr>
              <a:t> </a:t>
            </a:r>
            <a:r>
              <a:rPr lang="ar-IQ" sz="2800" dirty="0">
                <a:solidFill>
                  <a:schemeClr val="dk1"/>
                </a:solidFill>
                <a:latin typeface="Arial"/>
                <a:ea typeface="Arial"/>
                <a:sym typeface="Arial"/>
              </a:rPr>
              <a:t>مباشرة ولا تبني أسئلة ذات تعبير سلبي؛</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إشرح بعض المصطلحات الغامضة في حالة الضرورة؛ </a:t>
            </a:r>
            <a:endParaRPr lang="ar-IQ" dirty="0"/>
          </a:p>
          <a:p>
            <a:pPr marL="342900" lvl="0" indent="-342900" rtl="0">
              <a:spcBef>
                <a:spcPts val="480"/>
              </a:spcBef>
              <a:buClr>
                <a:schemeClr val="dk1"/>
              </a:buClr>
              <a:buSzPts val="2400"/>
              <a:buNone/>
            </a:pPr>
            <a:r>
              <a:rPr lang="ar-IQ" sz="2800" dirty="0">
                <a:solidFill>
                  <a:schemeClr val="dk1"/>
                </a:solidFill>
                <a:latin typeface="Arial"/>
                <a:ea typeface="Arial"/>
                <a:sym typeface="Arial"/>
              </a:rPr>
              <a:t>- تأكد من صيغة لغة الأسئلة حيث تكون مناسبة و مألوف</a:t>
            </a:r>
            <a:endParaRPr lang="ar-IQ" dirty="0"/>
          </a:p>
        </p:txBody>
      </p:sp>
      <p:sp>
        <p:nvSpPr>
          <p:cNvPr id="4" name="Title 3"/>
          <p:cNvSpPr>
            <a:spLocks noGrp="1"/>
          </p:cNvSpPr>
          <p:nvPr>
            <p:ph type="title"/>
          </p:nvPr>
        </p:nvSpPr>
        <p:spPr/>
        <p:txBody>
          <a:bodyPr/>
          <a:lstStyle/>
          <a:p>
            <a:pPr algn="ctr"/>
            <a:r>
              <a:rPr lang="ar-IQ" dirty="0" smtClean="0"/>
              <a:t>صياغة اسئلة الاستبانة</a:t>
            </a:r>
            <a:endParaRPr lang="ar-IQ" dirty="0"/>
          </a:p>
        </p:txBody>
      </p:sp>
    </p:spTree>
    <p:extLst>
      <p:ext uri="{BB962C8B-B14F-4D97-AF65-F5344CB8AC3E}">
        <p14:creationId xmlns:p14="http://schemas.microsoft.com/office/powerpoint/2010/main" val="354594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IQ" sz="4000" dirty="0">
                <a:effectLst>
                  <a:outerShdw blurRad="38100" dist="38100" dir="2700000" algn="tl">
                    <a:srgbClr val="C0C0C0"/>
                  </a:outerShdw>
                </a:effectLst>
                <a:cs typeface="Monotype Koufi" pitchFamily="2" charset="-78"/>
              </a:rPr>
              <a:t>أنواع المقاييس</a:t>
            </a:r>
            <a:endParaRPr lang="ar-IQ" dirty="0"/>
          </a:p>
        </p:txBody>
      </p:sp>
      <p:pic>
        <p:nvPicPr>
          <p:cNvPr id="10243" name="Picture 3" descr="C:\Users\baher\Desktop\sss\مستويات-القياس-1024x57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3" y="1481138"/>
            <a:ext cx="8046154"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5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IQ"/>
          </a:p>
        </p:txBody>
      </p:sp>
      <p:pic>
        <p:nvPicPr>
          <p:cNvPr id="13314" name="Picture 2" descr="C:\Users\baher\Desktop\sss\download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472941"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0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90000"/>
              </a:lnSpc>
            </a:pPr>
            <a:r>
              <a:rPr lang="ar-SA" sz="3200" dirty="0">
                <a:effectLst>
                  <a:outerShdw blurRad="38100" dist="38100" dir="2700000" algn="tl">
                    <a:srgbClr val="C0C0C0"/>
                  </a:outerShdw>
                </a:effectLst>
                <a:latin typeface="Simplified Arabic" pitchFamily="18" charset="-78"/>
                <a:cs typeface="Simplified Arabic" pitchFamily="18" charset="-78"/>
              </a:rPr>
              <a:t>مانعة، بمعنى أنه لا يمكن إدخال حالة في أكثر من فئة في نفس الوقت.</a:t>
            </a:r>
          </a:p>
          <a:p>
            <a:pPr algn="just">
              <a:lnSpc>
                <a:spcPct val="90000"/>
              </a:lnSpc>
            </a:pPr>
            <a:r>
              <a:rPr lang="ar-SA" sz="3200" dirty="0">
                <a:effectLst>
                  <a:outerShdw blurRad="38100" dist="38100" dir="2700000" algn="tl">
                    <a:srgbClr val="C0C0C0"/>
                  </a:outerShdw>
                </a:effectLst>
                <a:latin typeface="Simplified Arabic" pitchFamily="18" charset="-78"/>
                <a:cs typeface="Simplified Arabic" pitchFamily="18" charset="-78"/>
              </a:rPr>
              <a:t>يمكن الحصول منها علي معلومات مثل النسب المئوية، والتكرارات(مثل عدد النساء والرجال في المثال السابق).</a:t>
            </a:r>
            <a:endParaRPr lang="ar-EG" sz="3200" dirty="0">
              <a:effectLst>
                <a:outerShdw blurRad="38100" dist="38100" dir="2700000" algn="tl">
                  <a:srgbClr val="C0C0C0"/>
                </a:outerShdw>
              </a:effectLst>
              <a:latin typeface="Simplified Arabic" pitchFamily="18" charset="-78"/>
              <a:cs typeface="Simplified Arabic" pitchFamily="18" charset="-78"/>
            </a:endParaRPr>
          </a:p>
          <a:p>
            <a:endParaRPr lang="ar-IQ" dirty="0"/>
          </a:p>
        </p:txBody>
      </p:sp>
      <p:sp>
        <p:nvSpPr>
          <p:cNvPr id="3" name="Title 2"/>
          <p:cNvSpPr>
            <a:spLocks noGrp="1"/>
          </p:cNvSpPr>
          <p:nvPr>
            <p:ph type="title"/>
          </p:nvPr>
        </p:nvSpPr>
        <p:spPr/>
        <p:txBody>
          <a:bodyPr>
            <a:normAutofit fontScale="90000"/>
          </a:bodyPr>
          <a:lstStyle/>
          <a:p>
            <a:pPr algn="ctr"/>
            <a:r>
              <a:rPr lang="ar-IQ" sz="4400" dirty="0" smtClean="0">
                <a:effectLst>
                  <a:outerShdw blurRad="38100" dist="38100" dir="2700000" algn="tl">
                    <a:srgbClr val="C0C0C0"/>
                  </a:outerShdw>
                </a:effectLst>
                <a:cs typeface="Monotype Koufi" pitchFamily="2" charset="-78"/>
              </a:rPr>
              <a:t/>
            </a:r>
            <a:br>
              <a:rPr lang="ar-IQ" sz="4400" dirty="0" smtClean="0">
                <a:effectLst>
                  <a:outerShdw blurRad="38100" dist="38100" dir="2700000" algn="tl">
                    <a:srgbClr val="C0C0C0"/>
                  </a:outerShdw>
                </a:effectLst>
                <a:cs typeface="Monotype Koufi" pitchFamily="2" charset="-78"/>
              </a:rPr>
            </a:br>
            <a:r>
              <a:rPr lang="ar-EG" sz="4400" dirty="0" smtClean="0">
                <a:effectLst>
                  <a:outerShdw blurRad="38100" dist="38100" dir="2700000" algn="tl">
                    <a:srgbClr val="C0C0C0"/>
                  </a:outerShdw>
                </a:effectLst>
                <a:cs typeface="Monotype Koufi" pitchFamily="2" charset="-78"/>
              </a:rPr>
              <a:t>سمات </a:t>
            </a:r>
            <a:r>
              <a:rPr lang="ar-EG" sz="4400" dirty="0">
                <a:effectLst>
                  <a:outerShdw blurRad="38100" dist="38100" dir="2700000" algn="tl">
                    <a:srgbClr val="C0C0C0"/>
                  </a:outerShdw>
                </a:effectLst>
                <a:cs typeface="Monotype Koufi" pitchFamily="2" charset="-78"/>
              </a:rPr>
              <a:t>المقاييس الاسمية </a:t>
            </a:r>
            <a:endParaRPr lang="ar-IQ" dirty="0"/>
          </a:p>
        </p:txBody>
      </p:sp>
      <p:pic>
        <p:nvPicPr>
          <p:cNvPr id="12290" name="Picture 2" descr="C:\Users\baher\Desktop\sss\images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413042"/>
            <a:ext cx="4271823" cy="239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7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90000"/>
              </a:lnSpc>
            </a:pPr>
            <a:r>
              <a:rPr lang="ar-SA" sz="2800" dirty="0">
                <a:effectLst>
                  <a:outerShdw blurRad="38100" dist="38100" dir="2700000" algn="tl">
                    <a:srgbClr val="C0C0C0"/>
                  </a:outerShdw>
                </a:effectLst>
                <a:latin typeface="Simplified Arabic" pitchFamily="18" charset="-78"/>
                <a:cs typeface="Simplified Arabic" pitchFamily="18" charset="-78"/>
              </a:rPr>
              <a:t>جامعة، بمعنى أن كل الحالات المتشابهة تندرج تحت فئة أو تصنيف معين. بعبارة   أخرى، فإن كل التصنيفات تستوعب جميع المشاركين.</a:t>
            </a:r>
            <a:endParaRPr lang="ar-EG" sz="2800" dirty="0">
              <a:effectLst>
                <a:outerShdw blurRad="38100" dist="38100" dir="2700000" algn="tl">
                  <a:srgbClr val="C0C0C0"/>
                </a:outerShdw>
              </a:effectLst>
              <a:latin typeface="Simplified Arabic" pitchFamily="18" charset="-78"/>
              <a:cs typeface="Simplified Arabic" pitchFamily="18" charset="-78"/>
            </a:endParaRPr>
          </a:p>
          <a:p>
            <a:pPr algn="just">
              <a:lnSpc>
                <a:spcPct val="90000"/>
              </a:lnSpc>
              <a:buFont typeface="Wingdings" pitchFamily="2" charset="2"/>
              <a:buNone/>
            </a:pPr>
            <a:r>
              <a:rPr lang="ar-EG" sz="2800" dirty="0">
                <a:effectLst>
                  <a:outerShdw blurRad="38100" dist="38100" dir="2700000" algn="tl">
                    <a:srgbClr val="C0C0C0"/>
                  </a:outerShdw>
                </a:effectLst>
                <a:latin typeface="Simplified Arabic" pitchFamily="18" charset="-78"/>
                <a:cs typeface="Simplified Arabic" pitchFamily="18" charset="-78"/>
              </a:rPr>
              <a:t>     </a:t>
            </a:r>
            <a:r>
              <a:rPr lang="ar-SA" sz="2800" dirty="0">
                <a:effectLst>
                  <a:outerShdw blurRad="38100" dist="38100" dir="2700000" algn="tl">
                    <a:srgbClr val="C0C0C0"/>
                  </a:outerShdw>
                </a:effectLst>
                <a:latin typeface="Simplified Arabic" pitchFamily="18" charset="-78"/>
                <a:cs typeface="Simplified Arabic" pitchFamily="18" charset="-78"/>
              </a:rPr>
              <a:t>والمتغيرات التي يمكن قياسها بالمقاييس الاسمية تسمي متغيرات اسمية</a:t>
            </a:r>
            <a:r>
              <a:rPr lang="ar-EG" sz="2800" dirty="0">
                <a:effectLst>
                  <a:outerShdw blurRad="38100" dist="38100" dir="2700000" algn="tl">
                    <a:srgbClr val="C0C0C0"/>
                  </a:outerShdw>
                </a:effectLst>
                <a:latin typeface="Simplified Arabic" pitchFamily="18" charset="-78"/>
                <a:cs typeface="Simplified Arabic" pitchFamily="18" charset="-78"/>
              </a:rPr>
              <a:t>.</a:t>
            </a:r>
            <a:endParaRPr lang="en-US" sz="2800" dirty="0">
              <a:effectLst>
                <a:outerShdw blurRad="38100" dist="38100" dir="2700000" algn="tl">
                  <a:srgbClr val="C0C0C0"/>
                </a:outerShdw>
              </a:effectLst>
              <a:latin typeface="Simplified Arabic" pitchFamily="18" charset="-78"/>
              <a:cs typeface="Simplified Arabic" pitchFamily="18" charset="-78"/>
            </a:endParaRPr>
          </a:p>
          <a:p>
            <a:endParaRPr lang="ar-IQ" dirty="0"/>
          </a:p>
        </p:txBody>
      </p:sp>
    </p:spTree>
    <p:extLst>
      <p:ext uri="{BB962C8B-B14F-4D97-AF65-F5344CB8AC3E}">
        <p14:creationId xmlns:p14="http://schemas.microsoft.com/office/powerpoint/2010/main" val="465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smtClean="0"/>
              <a:t>يبدأ تطوير المقياس من تحديد الابعاد</a:t>
            </a:r>
          </a:p>
          <a:p>
            <a:r>
              <a:rPr lang="ar-IQ" b="1" dirty="0" smtClean="0"/>
              <a:t>ومن ثم التركيز على كيفية صياغة الاسئلة</a:t>
            </a:r>
          </a:p>
          <a:p>
            <a:r>
              <a:rPr lang="ar-IQ" b="1" dirty="0" smtClean="0"/>
              <a:t>واخيرا اختيار التدرج المناسب للقياس </a:t>
            </a:r>
            <a:endParaRPr lang="ar-IQ" dirty="0"/>
          </a:p>
          <a:p>
            <a:endParaRPr lang="ar-IQ" dirty="0"/>
          </a:p>
        </p:txBody>
      </p:sp>
      <p:sp>
        <p:nvSpPr>
          <p:cNvPr id="3" name="Title 2"/>
          <p:cNvSpPr>
            <a:spLocks noGrp="1"/>
          </p:cNvSpPr>
          <p:nvPr>
            <p:ph type="title"/>
          </p:nvPr>
        </p:nvSpPr>
        <p:spPr/>
        <p:txBody>
          <a:bodyPr/>
          <a:lstStyle/>
          <a:p>
            <a:pPr algn="r"/>
            <a:r>
              <a:rPr lang="ar-IQ" b="0" dirty="0" smtClean="0">
                <a:effectLst/>
              </a:rPr>
              <a:t>الجزءالثاني تطوير مقياس الدراسة</a:t>
            </a:r>
            <a:endParaRPr lang="ar-IQ" dirty="0"/>
          </a:p>
        </p:txBody>
      </p:sp>
      <p:pic>
        <p:nvPicPr>
          <p:cNvPr id="2052" name="Picture 4" descr="C:\Users\baher\Pictures\Dec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036539"/>
            <a:ext cx="5256584" cy="34133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her\Pictures\question-mark-png-background-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66" y="1052736"/>
            <a:ext cx="2808313"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6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53" y="124737"/>
            <a:ext cx="8954131" cy="6682289"/>
          </a:xfrm>
        </p:spPr>
        <p:txBody>
          <a:bodyPr/>
          <a:lstStyle/>
          <a:p>
            <a:endParaRPr lang="ar-IQ" dirty="0"/>
          </a:p>
        </p:txBody>
      </p:sp>
      <p:sp>
        <p:nvSpPr>
          <p:cNvPr id="3" name="Title 2"/>
          <p:cNvSpPr>
            <a:spLocks noGrp="1"/>
          </p:cNvSpPr>
          <p:nvPr>
            <p:ph type="title"/>
          </p:nvPr>
        </p:nvSpPr>
        <p:spPr/>
        <p:txBody>
          <a:bodyPr/>
          <a:lstStyle/>
          <a:p>
            <a:endParaRPr lang="ar-IQ"/>
          </a:p>
        </p:txBody>
      </p:sp>
      <p:pic>
        <p:nvPicPr>
          <p:cNvPr id="11266" name="Picture 2" descr="C:\Users\baher\Desktop\sss\المستوى+الاسمي+من+أبسط+مستويات+القياس.+يقتصر+على+تصنيف+الأفراد+أو+الأشياء+في+أقسام+متنافية.وذلك+من+خلال+اعطاءهم+ارقا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15685" cy="646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33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SA" sz="4000" dirty="0">
                <a:cs typeface="Monotype Koufi" pitchFamily="2" charset="-78"/>
              </a:rPr>
              <a:t>المقياس الترتيبي </a:t>
            </a:r>
            <a:r>
              <a:rPr lang="en-US" sz="4000" dirty="0">
                <a:cs typeface="Monotype Koufi" pitchFamily="2" charset="-78"/>
              </a:rPr>
              <a:t>Scale Ordinal </a:t>
            </a:r>
            <a:endParaRPr lang="ar-IQ" dirty="0"/>
          </a:p>
        </p:txBody>
      </p:sp>
      <p:pic>
        <p:nvPicPr>
          <p:cNvPr id="14338" name="Picture 2" descr="C:\Users\baher\Desktop\sss\download (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72074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1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1056"/>
            <a:ext cx="4608512" cy="6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33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10" y="908719"/>
            <a:ext cx="7193765" cy="475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97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a:t>التوحيد</a:t>
            </a:r>
            <a:r>
              <a:rPr lang="ar-IQ" dirty="0"/>
              <a:t>: يجب أن يكون تصميم الاستبيان موحدًا وقياسيًا. يرى كل مجيب نفس الأسئلة، مما يساعد في جمع البيانات والتحليل الإحصائي.</a:t>
            </a:r>
          </a:p>
          <a:p>
            <a:endParaRPr lang="ar-IQ" dirty="0"/>
          </a:p>
        </p:txBody>
      </p:sp>
      <p:sp>
        <p:nvSpPr>
          <p:cNvPr id="3" name="Title 2"/>
          <p:cNvSpPr>
            <a:spLocks noGrp="1"/>
          </p:cNvSpPr>
          <p:nvPr>
            <p:ph type="title"/>
          </p:nvPr>
        </p:nvSpPr>
        <p:spPr/>
        <p:txBody>
          <a:bodyPr/>
          <a:lstStyle/>
          <a:p>
            <a:pPr algn="r"/>
            <a:r>
              <a:rPr lang="ar-IQ" b="0" dirty="0" smtClean="0">
                <a:effectLst/>
              </a:rPr>
              <a:t> الخصائص العامة للاستبيان</a:t>
            </a:r>
            <a:endParaRPr lang="ar-IQ" dirty="0"/>
          </a:p>
        </p:txBody>
      </p:sp>
      <p:pic>
        <p:nvPicPr>
          <p:cNvPr id="1026" name="Picture 2" descr="C:\Users\baher\Desktop\sss\download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336" y="2581274"/>
            <a:ext cx="5812690" cy="365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8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a:t>الدقة والوضوح</a:t>
            </a:r>
            <a:r>
              <a:rPr lang="ar-IQ" dirty="0"/>
              <a:t>: يجب أن تكون أسئلة الاستبيان دقيقة وواضحة، مما يساعد في الحصول على إجابات دقيقة.</a:t>
            </a:r>
          </a:p>
          <a:p>
            <a:endParaRPr lang="ar-IQ" dirty="0"/>
          </a:p>
        </p:txBody>
      </p:sp>
      <p:pic>
        <p:nvPicPr>
          <p:cNvPr id="2050" name="Picture 2" descr="C:\Users\baher\Desktop\sss\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her\Desktop\sss\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105" y="2436490"/>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her\Desktop\sss\road-sign-keep-it-simple-300x200.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628553"/>
            <a:ext cx="3312368" cy="246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0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r>
              <a:rPr lang="ar-IQ" b="1" dirty="0"/>
              <a:t>الابتعاد عن الأسئلة الطويلة</a:t>
            </a:r>
            <a:r>
              <a:rPr lang="ar-IQ" dirty="0"/>
              <a:t>: يفضل تجنب الأسئلة الطويلة حتى لا يتعب المستجيبون ويرفضوا الإجابة.</a:t>
            </a:r>
          </a:p>
          <a:p>
            <a:pPr marL="109728" indent="0">
              <a:buNone/>
            </a:pPr>
            <a:endParaRPr lang="ar-IQ" dirty="0"/>
          </a:p>
          <a:p>
            <a:endParaRPr lang="ar-IQ" dirty="0"/>
          </a:p>
        </p:txBody>
      </p:sp>
      <p:pic>
        <p:nvPicPr>
          <p:cNvPr id="3074" name="Picture 2" descr="C:\Users\baher\Desktop\sss\Complexity-at-work-e1465814865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524148"/>
            <a:ext cx="5089748" cy="434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1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a:t>منح المستجيبين خيارات كافية</a:t>
            </a:r>
            <a:r>
              <a:rPr lang="ar-IQ" dirty="0"/>
              <a:t>: يجب أن تكون الأسئلة متعددة الخيارات للسماح للمستجيبين بالتعبير بوضوح عن آرائهم ومعتقداتهم</a:t>
            </a:r>
          </a:p>
        </p:txBody>
      </p:sp>
      <p:pic>
        <p:nvPicPr>
          <p:cNvPr id="4098" name="Picture 2" descr="C:\Users\baher\Desktop\ss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aher\Pictures\70440445-figure-of-faceless-3d-man-standing-with-huge-pen-and-looking-at-feedback-form-thinking-standing-is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492896"/>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5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r-IQ" b="1" dirty="0"/>
              <a:t>تحديد الهدف من القياس أو الاختبار</a:t>
            </a:r>
            <a:r>
              <a:rPr lang="ar-IQ" dirty="0"/>
              <a:t>:</a:t>
            </a:r>
          </a:p>
          <a:p>
            <a:pPr lvl="1"/>
            <a:r>
              <a:rPr lang="ar-IQ" dirty="0"/>
              <a:t>يجب أن تعرف ماذا تريد قياسه ولماذا.</a:t>
            </a:r>
          </a:p>
          <a:p>
            <a:pPr lvl="1"/>
            <a:r>
              <a:rPr lang="ar-IQ" dirty="0"/>
              <a:t>قد تحتاج إلى إعداد مقياس جديد إذا لم تجد مقياسًا مُناسبًا لهدفك.</a:t>
            </a:r>
          </a:p>
          <a:p>
            <a:endParaRPr lang="ar-IQ" dirty="0"/>
          </a:p>
          <a:p>
            <a:endParaRPr lang="ar-IQ" dirty="0"/>
          </a:p>
        </p:txBody>
      </p:sp>
      <p:sp>
        <p:nvSpPr>
          <p:cNvPr id="3" name="Title 2"/>
          <p:cNvSpPr>
            <a:spLocks noGrp="1"/>
          </p:cNvSpPr>
          <p:nvPr>
            <p:ph type="title"/>
          </p:nvPr>
        </p:nvSpPr>
        <p:spPr/>
        <p:txBody>
          <a:bodyPr/>
          <a:lstStyle/>
          <a:p>
            <a:pPr algn="r"/>
            <a:r>
              <a:rPr lang="ar-IQ" dirty="0" smtClean="0"/>
              <a:t>تطوير الفقرات</a:t>
            </a:r>
            <a:endParaRPr lang="ar-IQ" dirty="0"/>
          </a:p>
        </p:txBody>
      </p:sp>
      <p:pic>
        <p:nvPicPr>
          <p:cNvPr id="5122" name="Picture 2" descr="C:\Users\baher\Desktop\sss\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140968"/>
            <a:ext cx="3079229" cy="306554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aher\Desktop\sss\images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48" y="2924944"/>
            <a:ext cx="3916486" cy="293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41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590</Words>
  <Application>Microsoft Office PowerPoint</Application>
  <PresentationFormat>On-screen Show (4:3)</PresentationFormat>
  <Paragraphs>59</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Lucida Sans Unicode</vt:lpstr>
      <vt:lpstr>Monotype Koufi</vt:lpstr>
      <vt:lpstr>Simplified Arabic</vt:lpstr>
      <vt:lpstr>Verdana</vt:lpstr>
      <vt:lpstr>Wingdings</vt:lpstr>
      <vt:lpstr>Wingdings 2</vt:lpstr>
      <vt:lpstr>Wingdings 3</vt:lpstr>
      <vt:lpstr>Concourse</vt:lpstr>
      <vt:lpstr>تصميم مقياس الدراسة في البحث العلمي الجزء2-1</vt:lpstr>
      <vt:lpstr>الجزءالثاني تطوير مقياس الدراسة</vt:lpstr>
      <vt:lpstr>PowerPoint Presentation</vt:lpstr>
      <vt:lpstr>PowerPoint Presentation</vt:lpstr>
      <vt:lpstr> الخصائص العامة للاستبيان</vt:lpstr>
      <vt:lpstr>PowerPoint Presentation</vt:lpstr>
      <vt:lpstr>PowerPoint Presentation</vt:lpstr>
      <vt:lpstr>PowerPoint Presentation</vt:lpstr>
      <vt:lpstr>تطوير الفقرات</vt:lpstr>
      <vt:lpstr>PowerPoint Presentation</vt:lpstr>
      <vt:lpstr>PowerPoint Presentation</vt:lpstr>
      <vt:lpstr>تطوير الفقرات</vt:lpstr>
      <vt:lpstr>PowerPoint Presentation</vt:lpstr>
      <vt:lpstr>مبادئ اساسية في كتابة اسئلة الاستبانة</vt:lpstr>
      <vt:lpstr>صياغة اسئلة الاستبانة</vt:lpstr>
      <vt:lpstr>أنواع المقاييس</vt:lpstr>
      <vt:lpstr>PowerPoint Presentation</vt:lpstr>
      <vt:lpstr> سمات المقاييس الاسمية </vt:lpstr>
      <vt:lpstr>PowerPoint Presentation</vt:lpstr>
      <vt:lpstr>PowerPoint Presentation</vt:lpstr>
      <vt:lpstr>المقياس الترتيبي Scale Ordinal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تصميم الاستبانة في البحث العلمي ج 1 تصميم مقياس الدراسة في البحث العلمي ج2</dc:title>
  <cp:lastModifiedBy>Lenovo</cp:lastModifiedBy>
  <cp:revision>2</cp:revision>
  <dcterms:modified xsi:type="dcterms:W3CDTF">2024-03-10T10:11:07Z</dcterms:modified>
</cp:coreProperties>
</file>