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8DA4C-C4F5-4B0C-A63D-6B5ED6564AC4}" type="datetimeFigureOut">
              <a:rPr lang="ar-IQ" smtClean="0"/>
              <a:t>01/09/1445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62A5C60-388C-458F-B9B6-AD3BC1F6A111}" type="slidenum">
              <a:rPr lang="ar-IQ" smtClean="0"/>
              <a:t>‹#›</a:t>
            </a:fld>
            <a:endParaRPr lang="ar-IQ"/>
          </a:p>
        </p:txBody>
      </p:sp>
    </p:spTree>
    <p:extLst>
      <p:ext uri="{BB962C8B-B14F-4D97-AF65-F5344CB8AC3E}">
        <p14:creationId xmlns:p14="http://schemas.microsoft.com/office/powerpoint/2010/main" val="11381677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CD5E9D-86B3-4FDF-9904-B1D602834638}" type="datetimeFigureOut">
              <a:rPr lang="ar-IQ" smtClean="0"/>
              <a:t>01/09/1445</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49D26F-3520-40CB-B3A1-0638391BC4F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D5E9D-86B3-4FDF-9904-B1D602834638}" type="datetimeFigureOut">
              <a:rPr lang="ar-IQ" smtClean="0"/>
              <a:t>01/09/1445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49D26F-3520-40CB-B3A1-0638391BC4F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D5E9D-86B3-4FDF-9904-B1D602834638}" type="datetimeFigureOut">
              <a:rPr lang="ar-IQ" smtClean="0"/>
              <a:t>01/09/1445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49D26F-3520-40CB-B3A1-0638391BC4F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D5E9D-86B3-4FDF-9904-B1D602834638}" type="datetimeFigureOut">
              <a:rPr lang="ar-IQ" smtClean="0"/>
              <a:t>01/09/1445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49D26F-3520-40CB-B3A1-0638391BC4FC}" type="slidenum">
              <a:rPr lang="ar-IQ" smtClean="0"/>
              <a:t>‹#›</a:t>
            </a:fld>
            <a:endParaRPr lang="ar-IQ"/>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CD5E9D-86B3-4FDF-9904-B1D602834638}" type="datetimeFigureOut">
              <a:rPr lang="ar-IQ" smtClean="0"/>
              <a:t>01/09/1445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49D26F-3520-40CB-B3A1-0638391BC4FC}"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CD5E9D-86B3-4FDF-9904-B1D602834638}" type="datetimeFigureOut">
              <a:rPr lang="ar-IQ" smtClean="0"/>
              <a:t>01/09/1445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49D26F-3520-40CB-B3A1-0638391BC4FC}" type="slidenum">
              <a:rPr lang="ar-IQ" smtClean="0"/>
              <a:t>‹#›</a:t>
            </a:fld>
            <a:endParaRPr lang="ar-IQ"/>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D5E9D-86B3-4FDF-9904-B1D602834638}" type="datetimeFigureOut">
              <a:rPr lang="ar-IQ" smtClean="0"/>
              <a:t>01/09/1445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C49D26F-3520-40CB-B3A1-0638391BC4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CD5E9D-86B3-4FDF-9904-B1D602834638}" type="datetimeFigureOut">
              <a:rPr lang="ar-IQ" smtClean="0"/>
              <a:t>01/09/1445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C49D26F-3520-40CB-B3A1-0638391BC4FC}" type="slidenum">
              <a:rPr lang="ar-IQ" smtClean="0"/>
              <a:t>‹#›</a:t>
            </a:fld>
            <a:endParaRPr lang="ar-IQ"/>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D5E9D-86B3-4FDF-9904-B1D602834638}" type="datetimeFigureOut">
              <a:rPr lang="ar-IQ" smtClean="0"/>
              <a:t>01/09/1445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C49D26F-3520-40CB-B3A1-0638391BC4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0CD5E9D-86B3-4FDF-9904-B1D602834638}" type="datetimeFigureOut">
              <a:rPr lang="ar-IQ" smtClean="0"/>
              <a:t>01/09/1445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49D26F-3520-40CB-B3A1-0638391BC4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CD5E9D-86B3-4FDF-9904-B1D602834638}" type="datetimeFigureOut">
              <a:rPr lang="ar-IQ" smtClean="0"/>
              <a:t>01/09/1445</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49D26F-3520-40CB-B3A1-0638391BC4FC}"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CD5E9D-86B3-4FDF-9904-B1D602834638}" type="datetimeFigureOut">
              <a:rPr lang="ar-IQ" smtClean="0"/>
              <a:t>01/09/1445</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49D26F-3520-40CB-B3A1-0638391BC4F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605" y="1862271"/>
            <a:ext cx="8630816" cy="1973777"/>
          </a:xfrm>
        </p:spPr>
        <p:txBody>
          <a:bodyPr>
            <a:normAutofit/>
          </a:bodyPr>
          <a:lstStyle/>
          <a:p>
            <a:pPr algn="ctr"/>
            <a:r>
              <a:rPr lang="ar-IQ" sz="4000" dirty="0" smtClean="0"/>
              <a:t>تصميم مقياس الدراسة في البحث </a:t>
            </a:r>
            <a:r>
              <a:rPr lang="ar-IQ" sz="4000" smtClean="0"/>
              <a:t>العلمي </a:t>
            </a:r>
            <a:r>
              <a:rPr lang="ar-IQ" sz="4000" smtClean="0"/>
              <a:t>الجزء2-2</a:t>
            </a:r>
            <a:endParaRPr lang="ar-IQ" sz="4000" dirty="0"/>
          </a:p>
        </p:txBody>
      </p:sp>
      <p:sp>
        <p:nvSpPr>
          <p:cNvPr id="3" name="Subtitle 2"/>
          <p:cNvSpPr>
            <a:spLocks noGrp="1"/>
          </p:cNvSpPr>
          <p:nvPr>
            <p:ph type="subTitle" idx="1"/>
          </p:nvPr>
        </p:nvSpPr>
        <p:spPr>
          <a:xfrm>
            <a:off x="618435" y="4221088"/>
            <a:ext cx="7772400" cy="1199704"/>
          </a:xfrm>
        </p:spPr>
        <p:txBody>
          <a:bodyPr/>
          <a:lstStyle/>
          <a:p>
            <a:r>
              <a:rPr lang="ar-IQ" dirty="0" smtClean="0"/>
              <a:t>أ.م.د يعرب عدنان حسين </a:t>
            </a:r>
          </a:p>
          <a:p>
            <a:pPr algn="l"/>
            <a:r>
              <a:rPr lang="ar-IQ" dirty="0" smtClean="0"/>
              <a:t>كلية الادارة ولاقتصاد جامعة بغداد</a:t>
            </a:r>
            <a:endParaRPr lang="ar-IQ" dirty="0"/>
          </a:p>
        </p:txBody>
      </p:sp>
      <p:pic>
        <p:nvPicPr>
          <p:cNvPr id="2050" name="Picture 2" descr="C:\Users\baher\Desktop\ss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362214" cy="24246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aher\Pictures\from A to 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5301208"/>
            <a:ext cx="5796136" cy="1556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008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IQ" dirty="0" smtClean="0"/>
              <a:t>بساطة </a:t>
            </a:r>
            <a:r>
              <a:rPr lang="ar-IQ" dirty="0"/>
              <a:t>التقييم: المقياس الثلاثي يوفر خيارات أقل وبالتالي يكون أكثر بساطة للأفراد في التعبير عن آرائهم أو مفضلاتهم. قد يكون ذلك مفيدًا في الحالات التي يكون فيها الوقت محدود أو عندما يكون الاستبيان طويلًا وترغب في تقليل التعب والإرهاق للمشاركين.</a:t>
            </a:r>
          </a:p>
          <a:p>
            <a:r>
              <a:rPr lang="ar-IQ" dirty="0"/>
              <a:t>تقليل التعقيد: المقياس الثلاثي يقلل من التعقيد والتحميل الذهني على الأفراد، حيث لديهم ثلاثة خيارات فقط للاختيار من بينها. يمكن أن يكون ذلك مفيدًا في الأبحاث الكبيرة التي تتطلب تقييمات سريعة وسهلة، ولا تحتاج إلى تفصيلات دقيقة.</a:t>
            </a:r>
          </a:p>
          <a:p>
            <a:r>
              <a:rPr lang="ar-IQ" dirty="0"/>
              <a:t>تقليل التباين: في بعض الحالات، قد يكون التباين بين الاستجابات المحتملة ضئيلًا، وبالتالي قد يكون من الصعب للأفراد تمييز بين الخيارات المتوسطة في المقياس الخماسي. في هذه الحالات، يمكن استخدام المقياس الثلاثي لتبسيط التقييم وجعله أكثر وضوحًا.</a:t>
            </a:r>
          </a:p>
          <a:p>
            <a:r>
              <a:rPr lang="ar-IQ" dirty="0"/>
              <a:t>ضيق النطاق: إذا كان المفهوم الذي يتم قياسه لديه نطاق ضيق، أي أن الفروق بين الخيارات المحتملة قليلة، فقد يكون من المناسب استخدام المقياس الثلاثي بدلاً من المقياس الخماسي. هذا يساعد على تجنب التكرار والتباين الزائد في التقييمات.</a:t>
            </a:r>
          </a:p>
          <a:p>
            <a:endParaRPr lang="ar-IQ" dirty="0"/>
          </a:p>
        </p:txBody>
      </p:sp>
      <p:sp>
        <p:nvSpPr>
          <p:cNvPr id="3" name="Title 2"/>
          <p:cNvSpPr>
            <a:spLocks noGrp="1"/>
          </p:cNvSpPr>
          <p:nvPr>
            <p:ph type="title"/>
          </p:nvPr>
        </p:nvSpPr>
        <p:spPr/>
        <p:txBody>
          <a:bodyPr>
            <a:noAutofit/>
          </a:bodyPr>
          <a:lstStyle/>
          <a:p>
            <a:pPr algn="ctr"/>
            <a:r>
              <a:rPr lang="ar-IQ" sz="2800" dirty="0"/>
              <a:t>هناك عدة أسباب يمكن أن تدفع لاختيار استخدام مقياس ليكرت الثلاثي بدلاً من المقياس الخماسي. هذه الأسباب قد تشمل:</a:t>
            </a:r>
            <a:br>
              <a:rPr lang="ar-IQ" sz="2800" dirty="0"/>
            </a:br>
            <a:endParaRPr lang="ar-IQ" sz="2800" dirty="0"/>
          </a:p>
        </p:txBody>
      </p:sp>
    </p:spTree>
    <p:extLst>
      <p:ext uri="{BB962C8B-B14F-4D97-AF65-F5344CB8AC3E}">
        <p14:creationId xmlns:p14="http://schemas.microsoft.com/office/powerpoint/2010/main" val="411044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
        <p:nvSpPr>
          <p:cNvPr id="3" name="Title 2"/>
          <p:cNvSpPr>
            <a:spLocks noGrp="1"/>
          </p:cNvSpPr>
          <p:nvPr>
            <p:ph type="title"/>
          </p:nvPr>
        </p:nvSpPr>
        <p:spPr/>
        <p:txBody>
          <a:bodyPr>
            <a:normAutofit/>
          </a:bodyPr>
          <a:lstStyle/>
          <a:p>
            <a:pPr algn="r"/>
            <a:r>
              <a:rPr lang="ar-SA" dirty="0">
                <a:effectLst/>
              </a:rPr>
              <a:t>2- مقياس ليكارت الرباعي </a:t>
            </a:r>
            <a:r>
              <a:rPr lang="ar-SA" dirty="0" smtClean="0">
                <a:effectLst/>
              </a:rPr>
              <a:t>:</a:t>
            </a:r>
            <a:endParaRPr lang="ar-IQ" dirty="0"/>
          </a:p>
        </p:txBody>
      </p:sp>
      <p:graphicFrame>
        <p:nvGraphicFramePr>
          <p:cNvPr id="4" name="Table 3"/>
          <p:cNvGraphicFramePr>
            <a:graphicFrameLocks noGrp="1"/>
          </p:cNvGraphicFramePr>
          <p:nvPr>
            <p:extLst/>
          </p:nvPr>
        </p:nvGraphicFramePr>
        <p:xfrm>
          <a:off x="611560" y="1628800"/>
          <a:ext cx="8229600" cy="1701800"/>
        </p:xfrm>
        <a:graphic>
          <a:graphicData uri="http://schemas.openxmlformats.org/drawingml/2006/table">
            <a:tbl>
              <a:tblPr rtl="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0">
                <a:tc>
                  <a:txBody>
                    <a:bodyPr/>
                    <a:lstStyle/>
                    <a:p>
                      <a:pPr algn="ctr" rtl="0"/>
                      <a:r>
                        <a:rPr lang="ar-SA" sz="1400" b="1" dirty="0">
                          <a:solidFill>
                            <a:srgbClr val="000000"/>
                          </a:solidFill>
                          <a:effectLst/>
                          <a:cs typeface="times new roman"/>
                        </a:rPr>
                        <a:t>ن</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b="1">
                          <a:solidFill>
                            <a:srgbClr val="000000"/>
                          </a:solidFill>
                          <a:effectLst/>
                        </a:rPr>
                        <a:t>Pain level</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b="1">
                          <a:solidFill>
                            <a:srgbClr val="000000"/>
                          </a:solidFill>
                          <a:effectLst/>
                          <a:cs typeface="times new roman"/>
                        </a:rPr>
                        <a:t>مستوى الألم</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ctr" rtl="1"/>
                      <a:r>
                        <a:rPr lang="ar-SA" sz="1400" dirty="0">
                          <a:solidFill>
                            <a:srgbClr val="000000"/>
                          </a:solidFill>
                          <a:effectLst/>
                          <a:cs typeface="times new roman"/>
                        </a:rPr>
                        <a:t>1</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a:solidFill>
                            <a:srgbClr val="000000"/>
                          </a:solidFill>
                          <a:effectLst/>
                        </a:rPr>
                        <a:t>None</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لايوجد</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ctr" rtl="1"/>
                      <a:r>
                        <a:rPr lang="ar-SA" sz="1400">
                          <a:solidFill>
                            <a:srgbClr val="000000"/>
                          </a:solidFill>
                          <a:effectLst/>
                          <a:cs typeface="times new roman"/>
                        </a:rPr>
                        <a:t>2</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a:solidFill>
                            <a:srgbClr val="000000"/>
                          </a:solidFill>
                          <a:effectLst/>
                        </a:rPr>
                        <a:t>Mild</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بسيط</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ctr" rtl="1"/>
                      <a:r>
                        <a:rPr lang="ar-SA" sz="1400" dirty="0">
                          <a:solidFill>
                            <a:srgbClr val="000000"/>
                          </a:solidFill>
                          <a:effectLst/>
                          <a:cs typeface="times new roman"/>
                        </a:rPr>
                        <a:t>3</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a:solidFill>
                            <a:srgbClr val="000000"/>
                          </a:solidFill>
                          <a:effectLst/>
                        </a:rPr>
                        <a:t>Moderate</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متوسط</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ctr" rtl="1"/>
                      <a:r>
                        <a:rPr lang="ar-SA" sz="1400" dirty="0">
                          <a:solidFill>
                            <a:srgbClr val="000000"/>
                          </a:solidFill>
                          <a:effectLst/>
                          <a:cs typeface="times new roman"/>
                        </a:rPr>
                        <a:t>4</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dirty="0">
                          <a:solidFill>
                            <a:srgbClr val="000000"/>
                          </a:solidFill>
                          <a:effectLst/>
                        </a:rPr>
                        <a:t>Severe</a:t>
                      </a:r>
                      <a:endParaRPr lang="en-US"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dirty="0">
                          <a:solidFill>
                            <a:srgbClr val="000000"/>
                          </a:solidFill>
                          <a:effectLst/>
                          <a:cs typeface="times new roman"/>
                        </a:rPr>
                        <a:t>شديد</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nvPr>
        </p:nvGraphicFramePr>
        <p:xfrm>
          <a:off x="611560" y="3429000"/>
          <a:ext cx="8229600" cy="2407920"/>
        </p:xfrm>
        <a:graphic>
          <a:graphicData uri="http://schemas.openxmlformats.org/drawingml/2006/table">
            <a:tbl>
              <a:tblPr rtl="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88367">
                <a:tc gridSpan="2">
                  <a:txBody>
                    <a:bodyPr/>
                    <a:lstStyle/>
                    <a:p>
                      <a:pPr algn="ctr" rtl="1"/>
                      <a:r>
                        <a:rPr lang="ar-SA" sz="1800" b="1" dirty="0">
                          <a:solidFill>
                            <a:srgbClr val="000000"/>
                          </a:solidFill>
                          <a:effectLst/>
                          <a:cs typeface="times new roman"/>
                        </a:rPr>
                        <a:t>جاه الرأي لمقياس ليكارت الرباعي</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rtl="1"/>
                      <a:endParaRPr lang="ar-IQ"/>
                    </a:p>
                  </a:txBody>
                  <a:tcPr/>
                </a:tc>
                <a:extLst>
                  <a:ext uri="{0D108BD9-81ED-4DB2-BD59-A6C34878D82A}">
                    <a16:rowId xmlns:a16="http://schemas.microsoft.com/office/drawing/2014/main" val="10000"/>
                  </a:ext>
                </a:extLst>
              </a:tr>
              <a:tr h="0">
                <a:tc>
                  <a:txBody>
                    <a:bodyPr/>
                    <a:lstStyle/>
                    <a:p>
                      <a:pPr rtl="1"/>
                      <a:r>
                        <a:rPr lang="ar-SA" sz="1800" b="1" dirty="0">
                          <a:solidFill>
                            <a:srgbClr val="000000"/>
                          </a:solidFill>
                          <a:effectLst/>
                          <a:cs typeface="times new roman"/>
                        </a:rPr>
                        <a:t>المتوسط</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b="1">
                          <a:solidFill>
                            <a:srgbClr val="000000"/>
                          </a:solidFill>
                          <a:effectLst/>
                          <a:cs typeface="times new roman"/>
                        </a:rPr>
                        <a:t>مستوى الألم</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rtl="1"/>
                      <a:r>
                        <a:rPr lang="ar-SA" sz="1800" dirty="0">
                          <a:solidFill>
                            <a:srgbClr val="000000"/>
                          </a:solidFill>
                          <a:effectLst/>
                          <a:cs typeface="times new roman"/>
                        </a:rPr>
                        <a:t>من 1 إلى 1.74</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a:solidFill>
                            <a:srgbClr val="000000"/>
                          </a:solidFill>
                          <a:effectLst/>
                          <a:cs typeface="times new roman"/>
                        </a:rPr>
                        <a:t>لايوجد</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rtl="1"/>
                      <a:r>
                        <a:rPr lang="ar-SA" sz="1800" dirty="0">
                          <a:solidFill>
                            <a:srgbClr val="000000"/>
                          </a:solidFill>
                          <a:effectLst/>
                          <a:cs typeface="times new roman"/>
                        </a:rPr>
                        <a:t>من 1.75 إلى 2.49</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dirty="0">
                          <a:solidFill>
                            <a:srgbClr val="000000"/>
                          </a:solidFill>
                          <a:effectLst/>
                          <a:cs typeface="times new roman"/>
                        </a:rPr>
                        <a:t>بسيط</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rtl="1"/>
                      <a:r>
                        <a:rPr lang="ar-SA" sz="1800">
                          <a:solidFill>
                            <a:srgbClr val="000000"/>
                          </a:solidFill>
                          <a:effectLst/>
                          <a:cs typeface="times new roman"/>
                        </a:rPr>
                        <a:t>من 2.50 إلى 3.24</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dirty="0">
                          <a:solidFill>
                            <a:srgbClr val="000000"/>
                          </a:solidFill>
                          <a:effectLst/>
                          <a:cs typeface="times new roman"/>
                        </a:rPr>
                        <a:t>متوسط</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rtl="1"/>
                      <a:r>
                        <a:rPr lang="ar-SA" sz="1800">
                          <a:solidFill>
                            <a:srgbClr val="000000"/>
                          </a:solidFill>
                          <a:effectLst/>
                          <a:cs typeface="times new roman"/>
                        </a:rPr>
                        <a:t>من 3.25 إلى 4</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dirty="0">
                          <a:solidFill>
                            <a:srgbClr val="000000"/>
                          </a:solidFill>
                          <a:effectLst/>
                          <a:cs typeface="times new roman"/>
                        </a:rPr>
                        <a:t>شديد</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0632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ar-IQ" dirty="0"/>
          </a:p>
          <a:p>
            <a:r>
              <a:rPr lang="ar-IQ" dirty="0"/>
              <a:t>التفصيل الإضافي: إذا كنت ترغب في جمع مزيد من المعلومات والتفصيل حول آراء الأفراد، يمكن أن يكون المقياس الرابع مفيدًا. يسمح بإضافة خيار إضافي يعكس وجهة نظر أو توجه مختلف.</a:t>
            </a:r>
          </a:p>
          <a:p>
            <a:endParaRPr lang="ar-IQ" dirty="0"/>
          </a:p>
          <a:p>
            <a:r>
              <a:rPr lang="ar-IQ" dirty="0"/>
              <a:t>التباين المعقد: إذا كانت الاستجابات المحتملة للمتغير تتراوح بين خيارات متعددة وغير متطرفة، فقد يكون المقياس الرابع أكثر ملاءمة. يمكن استخدامه لتوفير خيارات إضافية تمتد بين الخيارين الرئيسيين لتعكس مستويات متوسطة أو متغيرة.</a:t>
            </a:r>
          </a:p>
          <a:p>
            <a:endParaRPr lang="ar-IQ" dirty="0"/>
          </a:p>
          <a:p>
            <a:r>
              <a:rPr lang="ar-IQ" dirty="0"/>
              <a:t>الحساسية للتغيير: إذا كنت ترغب في تحديد اتجاه أو تغير في آراء الأفراد، فقد يكون المقياس الرابع أفضل. يمكن استخدام الخيار الإضافي لتحديد الاتجاه الجديد أو التفضيلات المتغيرة لديهم.</a:t>
            </a:r>
          </a:p>
          <a:p>
            <a:endParaRPr lang="ar-IQ" dirty="0"/>
          </a:p>
          <a:p>
            <a:r>
              <a:rPr lang="ar-IQ" dirty="0"/>
              <a:t>التفاصيل السياقية: في بعض الحالات، قد يكون من الضروري إدراج خيار إضافي يأخذ في الاعتبار سياق أو شرط معين. يسمح المقياس الرابع بتضمين هذا الخيار للإشارة إلى السياق المحدد أو الظروف الخاصة.</a:t>
            </a:r>
          </a:p>
        </p:txBody>
      </p:sp>
      <p:sp>
        <p:nvSpPr>
          <p:cNvPr id="3" name="Title 2"/>
          <p:cNvSpPr>
            <a:spLocks noGrp="1"/>
          </p:cNvSpPr>
          <p:nvPr>
            <p:ph type="title"/>
          </p:nvPr>
        </p:nvSpPr>
        <p:spPr>
          <a:xfrm>
            <a:off x="457200" y="274638"/>
            <a:ext cx="8229600" cy="1570186"/>
          </a:xfrm>
        </p:spPr>
        <p:txBody>
          <a:bodyPr>
            <a:noAutofit/>
          </a:bodyPr>
          <a:lstStyle/>
          <a:p>
            <a:pPr algn="ctr"/>
            <a:r>
              <a:rPr lang="ar-IQ" sz="2800" dirty="0"/>
              <a:t>المقياس الرابع يُشير إلى وجود خيار إضافي بين خيارات المقياس الثلاثي الرئيسية. قد يتم تفضيل استخدام المقياس الرابع على المقياس الثلاثي في بعض الحالات التالية:</a:t>
            </a:r>
            <a:br>
              <a:rPr lang="ar-IQ" sz="2800" dirty="0"/>
            </a:br>
            <a:endParaRPr lang="ar-IQ" sz="2800" dirty="0"/>
          </a:p>
        </p:txBody>
      </p:sp>
    </p:spTree>
    <p:extLst>
      <p:ext uri="{BB962C8B-B14F-4D97-AF65-F5344CB8AC3E}">
        <p14:creationId xmlns:p14="http://schemas.microsoft.com/office/powerpoint/2010/main" val="345903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
        <p:nvSpPr>
          <p:cNvPr id="3" name="Title 2"/>
          <p:cNvSpPr>
            <a:spLocks noGrp="1"/>
          </p:cNvSpPr>
          <p:nvPr>
            <p:ph type="title"/>
          </p:nvPr>
        </p:nvSpPr>
        <p:spPr/>
        <p:txBody>
          <a:bodyPr>
            <a:normAutofit/>
          </a:bodyPr>
          <a:lstStyle/>
          <a:p>
            <a:pPr algn="r"/>
            <a:r>
              <a:rPr lang="ar-SA" dirty="0">
                <a:effectLst/>
              </a:rPr>
              <a:t>3- مقياس ليكارت الخماسي </a:t>
            </a:r>
            <a:r>
              <a:rPr lang="ar-SA" dirty="0" smtClean="0">
                <a:effectLst/>
              </a:rPr>
              <a:t>:</a:t>
            </a:r>
            <a:endParaRPr lang="ar-IQ" dirty="0"/>
          </a:p>
        </p:txBody>
      </p:sp>
      <p:graphicFrame>
        <p:nvGraphicFramePr>
          <p:cNvPr id="4" name="Table 3"/>
          <p:cNvGraphicFramePr>
            <a:graphicFrameLocks noGrp="1"/>
          </p:cNvGraphicFramePr>
          <p:nvPr>
            <p:extLst/>
          </p:nvPr>
        </p:nvGraphicFramePr>
        <p:xfrm>
          <a:off x="467544" y="1484784"/>
          <a:ext cx="8229600" cy="2042160"/>
        </p:xfrm>
        <a:graphic>
          <a:graphicData uri="http://schemas.openxmlformats.org/drawingml/2006/table">
            <a:tbl>
              <a:tblPr rtl="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0">
                <a:tc>
                  <a:txBody>
                    <a:bodyPr/>
                    <a:lstStyle/>
                    <a:p>
                      <a:pPr algn="ctr" rtl="0"/>
                      <a:r>
                        <a:rPr lang="ar-SA" sz="1400" b="1" dirty="0">
                          <a:solidFill>
                            <a:srgbClr val="000000"/>
                          </a:solidFill>
                          <a:effectLst/>
                          <a:cs typeface="times new roman"/>
                        </a:rPr>
                        <a:t>زن</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b="1">
                          <a:solidFill>
                            <a:srgbClr val="000000"/>
                          </a:solidFill>
                          <a:effectLst/>
                        </a:rPr>
                        <a:t>opinion</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b="1">
                          <a:effectLst/>
                          <a:cs typeface="times new roman"/>
                        </a:rPr>
                        <a:t>اتجاه الرأي</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ctr" rtl="1"/>
                      <a:r>
                        <a:rPr lang="ar-SA" sz="1400" dirty="0">
                          <a:solidFill>
                            <a:srgbClr val="000000"/>
                          </a:solidFill>
                          <a:effectLst/>
                          <a:cs typeface="times new roman"/>
                        </a:rPr>
                        <a:t>1</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dirty="0">
                          <a:solidFill>
                            <a:srgbClr val="000000"/>
                          </a:solidFill>
                          <a:effectLst/>
                        </a:rPr>
                        <a:t>completely disagree</a:t>
                      </a:r>
                      <a:endParaRPr lang="en-US"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غير موافق إطلاقاً</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ctr" rtl="1"/>
                      <a:r>
                        <a:rPr lang="ar-SA" sz="1400">
                          <a:solidFill>
                            <a:srgbClr val="000000"/>
                          </a:solidFill>
                          <a:effectLst/>
                          <a:cs typeface="times new roman"/>
                        </a:rPr>
                        <a:t>2</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dirty="0">
                          <a:solidFill>
                            <a:srgbClr val="000000"/>
                          </a:solidFill>
                          <a:effectLst/>
                        </a:rPr>
                        <a:t>Disagree</a:t>
                      </a:r>
                      <a:endParaRPr lang="en-US"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غير موافق</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ctr" rtl="1"/>
                      <a:r>
                        <a:rPr lang="ar-SA" sz="1400">
                          <a:solidFill>
                            <a:srgbClr val="000000"/>
                          </a:solidFill>
                          <a:effectLst/>
                          <a:cs typeface="times new roman"/>
                        </a:rPr>
                        <a:t>3</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dirty="0">
                          <a:solidFill>
                            <a:srgbClr val="000000"/>
                          </a:solidFill>
                          <a:effectLst/>
                        </a:rPr>
                        <a:t>neutral</a:t>
                      </a:r>
                      <a:endParaRPr lang="en-US"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a:solidFill>
                            <a:srgbClr val="000000"/>
                          </a:solidFill>
                          <a:effectLst/>
                          <a:cs typeface="times new roman"/>
                        </a:rPr>
                        <a:t>محايد</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ctr" rtl="1"/>
                      <a:r>
                        <a:rPr lang="ar-SA" sz="1400">
                          <a:solidFill>
                            <a:srgbClr val="000000"/>
                          </a:solidFill>
                          <a:effectLst/>
                          <a:cs typeface="times new roman"/>
                        </a:rPr>
                        <a:t>4</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dirty="0">
                          <a:solidFill>
                            <a:srgbClr val="000000"/>
                          </a:solidFill>
                          <a:effectLst/>
                        </a:rPr>
                        <a:t>agree</a:t>
                      </a:r>
                      <a:endParaRPr lang="en-US"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dirty="0">
                          <a:solidFill>
                            <a:srgbClr val="000000"/>
                          </a:solidFill>
                          <a:effectLst/>
                          <a:cs typeface="times new roman"/>
                        </a:rPr>
                        <a:t>موافق</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ctr" rtl="1"/>
                      <a:r>
                        <a:rPr lang="ar-SA" sz="1400">
                          <a:solidFill>
                            <a:srgbClr val="000000"/>
                          </a:solidFill>
                          <a:effectLst/>
                          <a:cs typeface="times new roman"/>
                        </a:rPr>
                        <a:t>5</a:t>
                      </a:r>
                      <a:endParaRPr lang="ar-SA"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400">
                          <a:solidFill>
                            <a:srgbClr val="000000"/>
                          </a:solidFill>
                          <a:effectLst/>
                        </a:rPr>
                        <a:t>completely agree</a:t>
                      </a:r>
                      <a:endParaRPr lang="en-US" sz="14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400" dirty="0">
                          <a:solidFill>
                            <a:srgbClr val="000000"/>
                          </a:solidFill>
                          <a:effectLst/>
                          <a:cs typeface="times new roman"/>
                        </a:rPr>
                        <a:t>موافق بشدة</a:t>
                      </a:r>
                      <a:endParaRPr lang="ar-SA" sz="14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nvPr>
        </p:nvGraphicFramePr>
        <p:xfrm>
          <a:off x="467544" y="3573016"/>
          <a:ext cx="8229600" cy="2595880"/>
        </p:xfrm>
        <a:graphic>
          <a:graphicData uri="http://schemas.openxmlformats.org/drawingml/2006/table">
            <a:tbl>
              <a:tblPr rtl="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79400">
                <a:tc gridSpan="2">
                  <a:txBody>
                    <a:bodyPr/>
                    <a:lstStyle/>
                    <a:p>
                      <a:pPr algn="ctr" rtl="1"/>
                      <a:r>
                        <a:rPr lang="ar-SA" sz="1600" b="1" dirty="0">
                          <a:solidFill>
                            <a:srgbClr val="000000"/>
                          </a:solidFill>
                          <a:effectLst/>
                          <a:cs typeface="times new roman"/>
                        </a:rPr>
                        <a:t>تجاه الرأي مقياس ليكرت الخماسي</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rtl="1"/>
                      <a:endParaRPr lang="ar-IQ"/>
                    </a:p>
                  </a:txBody>
                  <a:tcPr/>
                </a:tc>
                <a:extLst>
                  <a:ext uri="{0D108BD9-81ED-4DB2-BD59-A6C34878D82A}">
                    <a16:rowId xmlns:a16="http://schemas.microsoft.com/office/drawing/2014/main" val="10000"/>
                  </a:ext>
                </a:extLst>
              </a:tr>
              <a:tr h="0">
                <a:tc>
                  <a:txBody>
                    <a:bodyPr/>
                    <a:lstStyle/>
                    <a:p>
                      <a:pPr rtl="1"/>
                      <a:r>
                        <a:rPr lang="ar-SA" sz="1600" b="1">
                          <a:solidFill>
                            <a:srgbClr val="000000"/>
                          </a:solidFill>
                          <a:effectLst/>
                          <a:cs typeface="times new roman"/>
                        </a:rPr>
                        <a:t>المتوسط</a:t>
                      </a:r>
                      <a:endParaRPr lang="ar-S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b="1" dirty="0">
                          <a:effectLst/>
                          <a:cs typeface="times new roman"/>
                        </a:rPr>
                        <a:t>اتجاه الرأي</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ctr" rtl="1"/>
                      <a:r>
                        <a:rPr lang="ar-SA" sz="1600" dirty="0">
                          <a:solidFill>
                            <a:srgbClr val="000000"/>
                          </a:solidFill>
                          <a:effectLst/>
                          <a:cs typeface="times new roman"/>
                        </a:rPr>
                        <a:t>من 1 إلى 1.79</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غير موافق إطلاقاً</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ctr" rtl="1"/>
                      <a:r>
                        <a:rPr lang="ar-SA" sz="1600" dirty="0">
                          <a:solidFill>
                            <a:srgbClr val="000000"/>
                          </a:solidFill>
                          <a:effectLst/>
                          <a:cs typeface="times new roman"/>
                        </a:rPr>
                        <a:t>من 1.80 إلى 2.59</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غير موافق</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ctr" rtl="1"/>
                      <a:r>
                        <a:rPr lang="ar-SA" sz="1600" dirty="0">
                          <a:solidFill>
                            <a:srgbClr val="000000"/>
                          </a:solidFill>
                          <a:effectLst/>
                          <a:cs typeface="times new roman"/>
                        </a:rPr>
                        <a:t>من 2.60 إلى 3.39</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محايد</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ctr" rtl="1"/>
                      <a:r>
                        <a:rPr lang="ar-SA" sz="1600" dirty="0">
                          <a:solidFill>
                            <a:srgbClr val="000000"/>
                          </a:solidFill>
                          <a:effectLst/>
                          <a:cs typeface="times new roman"/>
                        </a:rPr>
                        <a:t>من 3.40 إلى 4.19</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موافق</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ctr" rtl="1"/>
                      <a:r>
                        <a:rPr lang="ar-SA" sz="1600">
                          <a:solidFill>
                            <a:srgbClr val="000000"/>
                          </a:solidFill>
                          <a:effectLst/>
                          <a:cs typeface="times new roman"/>
                        </a:rPr>
                        <a:t>من 4.20 إلى 5</a:t>
                      </a:r>
                      <a:endParaRPr lang="ar-S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موافق بشدة</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1447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smtClean="0"/>
              <a:t>لا أتفق بشد إلى اتفق بشدة</a:t>
            </a:r>
          </a:p>
          <a:p>
            <a:endParaRPr lang="ar-IQ" dirty="0" smtClean="0"/>
          </a:p>
          <a:p>
            <a:r>
              <a:rPr lang="ar-IQ" dirty="0" smtClean="0"/>
              <a:t>غير راضا تماما إلى راضا تماما</a:t>
            </a:r>
          </a:p>
          <a:p>
            <a:endParaRPr lang="ar-IQ" dirty="0" smtClean="0"/>
          </a:p>
          <a:p>
            <a:r>
              <a:rPr lang="ar-IQ" dirty="0" smtClean="0"/>
              <a:t>ضعيف إلى متميز</a:t>
            </a:r>
          </a:p>
          <a:p>
            <a:endParaRPr lang="ar-IQ" dirty="0"/>
          </a:p>
          <a:p>
            <a:r>
              <a:rPr lang="ar-IQ" dirty="0" smtClean="0"/>
              <a:t>مستبعد جداً إلى محتمل جداً</a:t>
            </a:r>
            <a:endParaRPr lang="ar-IQ" dirty="0"/>
          </a:p>
        </p:txBody>
      </p:sp>
      <p:sp>
        <p:nvSpPr>
          <p:cNvPr id="3" name="Title 2"/>
          <p:cNvSpPr>
            <a:spLocks noGrp="1"/>
          </p:cNvSpPr>
          <p:nvPr>
            <p:ph type="title"/>
          </p:nvPr>
        </p:nvSpPr>
        <p:spPr/>
        <p:txBody>
          <a:bodyPr/>
          <a:lstStyle/>
          <a:p>
            <a:pPr algn="ctr"/>
            <a:r>
              <a:rPr lang="ar-IQ" dirty="0" smtClean="0"/>
              <a:t>انواع تدرج المصطلح</a:t>
            </a:r>
            <a:endParaRPr lang="ar-IQ" dirty="0"/>
          </a:p>
        </p:txBody>
      </p:sp>
    </p:spTree>
    <p:extLst>
      <p:ext uri="{BB962C8B-B14F-4D97-AF65-F5344CB8AC3E}">
        <p14:creationId xmlns:p14="http://schemas.microsoft.com/office/powerpoint/2010/main" val="1592163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ar-IQ" dirty="0"/>
          </a:p>
          <a:p>
            <a:r>
              <a:rPr lang="ar-IQ" dirty="0"/>
              <a:t>تقييم المشاعر والمزاج: يمكن استخدام المقياس الخماسي لقياس مشاعر الأشخاص وتقييم مزاجهم فيما يتعلق بمواضيع مثل السعادة، الحزن، الرضا، الضغط النفسي، والقلق.</a:t>
            </a:r>
          </a:p>
          <a:p>
            <a:endParaRPr lang="ar-IQ" dirty="0"/>
          </a:p>
          <a:p>
            <a:r>
              <a:rPr lang="ar-IQ" dirty="0"/>
              <a:t>تقييم التفضيلات والرغبات: يمكن استخدام المقياس الخماسي لقياس تفضيلات الأشخاص فيما يتعلق بمواضيع مثل الأطعمة، الأنشطة الترفيهية، الألوان، الأساليب التعليمية، والتصميم.</a:t>
            </a:r>
          </a:p>
          <a:p>
            <a:endParaRPr lang="ar-IQ" dirty="0"/>
          </a:p>
          <a:p>
            <a:r>
              <a:rPr lang="ar-IQ" dirty="0"/>
              <a:t>تقييم الرضا عن الخدمات والمنتجات: يمكن استخدام المقياس الخماسي لقياس رضا العملاء عن منتجات أو خدمات معينة، وتقييم عناصر مثل الجودة، الأداء، السعر، الخدمة العملاء، والتوصيل.</a:t>
            </a:r>
          </a:p>
          <a:p>
            <a:endParaRPr lang="ar-IQ" dirty="0"/>
          </a:p>
          <a:p>
            <a:r>
              <a:rPr lang="ar-IQ" dirty="0"/>
              <a:t>قياس القناعة في العمل: يمكن استخدام المقياس الخماسي لقياس مدى رضا الموظفين عن بيئة العمل وعوامل مثل المرتبات، الفرص التطويرية، القيادة، المكافآت، والعلاقات الزملائية.</a:t>
            </a:r>
          </a:p>
          <a:p>
            <a:endParaRPr lang="ar-IQ" dirty="0"/>
          </a:p>
          <a:p>
            <a:r>
              <a:rPr lang="ar-IQ" dirty="0"/>
              <a:t>تقييم اتجاهات ومعتقدات: يمكن استخدام المقياس الخماسي لقياس اتجاهات الأشخاص أو معتقداتهم في مواضيع مثل السياسة، الدين، البيئة، والثقافة.</a:t>
            </a:r>
          </a:p>
        </p:txBody>
      </p:sp>
      <p:sp>
        <p:nvSpPr>
          <p:cNvPr id="3" name="Title 2"/>
          <p:cNvSpPr>
            <a:spLocks noGrp="1"/>
          </p:cNvSpPr>
          <p:nvPr>
            <p:ph type="title"/>
          </p:nvPr>
        </p:nvSpPr>
        <p:spPr>
          <a:xfrm>
            <a:off x="457200" y="274638"/>
            <a:ext cx="8229600" cy="1426170"/>
          </a:xfrm>
        </p:spPr>
        <p:txBody>
          <a:bodyPr>
            <a:normAutofit fontScale="90000"/>
          </a:bodyPr>
          <a:lstStyle/>
          <a:p>
            <a:pPr algn="ctr"/>
            <a:r>
              <a:rPr lang="ar-IQ" dirty="0"/>
              <a:t>يمكن استخدام المقياس الخماسي في مجموعة متنوعة من المواضيع والمجالات، بما في ذلك:</a:t>
            </a:r>
            <a:br>
              <a:rPr lang="ar-IQ" dirty="0"/>
            </a:br>
            <a:endParaRPr lang="ar-IQ" dirty="0"/>
          </a:p>
        </p:txBody>
      </p:sp>
    </p:spTree>
    <p:extLst>
      <p:ext uri="{BB962C8B-B14F-4D97-AF65-F5344CB8AC3E}">
        <p14:creationId xmlns:p14="http://schemas.microsoft.com/office/powerpoint/2010/main" val="280626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ar-IQ" dirty="0"/>
          </a:p>
          <a:p>
            <a:endParaRPr lang="ar-IQ" dirty="0"/>
          </a:p>
          <a:p>
            <a:r>
              <a:rPr lang="ar-IQ" dirty="0"/>
              <a:t>تفاوت كبير بين الخيارات: إذا كانت الاستجابات المحتملة للمتغير تشمل تشكيلة واسعة من الخيارات والتفاوتات، فقد يكون المقياس الخماسي أكثر ملائمة. يوفر الخيار الإضافيين إمكانية تعبير أكثر دقة عن مجموعة واسعة من الآراء والتفضيلات.</a:t>
            </a:r>
          </a:p>
          <a:p>
            <a:endParaRPr lang="ar-IQ" dirty="0"/>
          </a:p>
          <a:p>
            <a:r>
              <a:rPr lang="ar-IQ" dirty="0"/>
              <a:t>الدقة والتفصيل في التحليل: إذا كانت الدراسة تستهدف تحليل مفصل للنتائج وتحديد العوامل المؤثرة، فقد يكون المقياس الخماسي أكثر مناسبة. يوفر المزيد من الخيارات إمكانية الحصول على بيانات أكثر تفصيلاً وتفصيلًا للتحليل.</a:t>
            </a:r>
          </a:p>
          <a:p>
            <a:endParaRPr lang="ar-IQ" dirty="0"/>
          </a:p>
          <a:p>
            <a:r>
              <a:rPr lang="ar-IQ" dirty="0"/>
              <a:t>الحساسية للتغييرات الدقيقة: إذا كان هدف الدراسة تحديد تغيرات طفيفة في مواقف الأفراد أو مستويات التفضيل، فقد يكون المقياس الخماسي أكثر ملائمة. يمكن استخدام الخيارات الإضافية لتمييز التغيرات الدقيقة والتفاوتات الصغيرة في آراء الأفراد.</a:t>
            </a:r>
          </a:p>
        </p:txBody>
      </p:sp>
      <p:sp>
        <p:nvSpPr>
          <p:cNvPr id="3" name="Title 2"/>
          <p:cNvSpPr>
            <a:spLocks noGrp="1"/>
          </p:cNvSpPr>
          <p:nvPr>
            <p:ph type="title"/>
          </p:nvPr>
        </p:nvSpPr>
        <p:spPr>
          <a:xfrm>
            <a:off x="457200" y="274638"/>
            <a:ext cx="8229600" cy="1570186"/>
          </a:xfrm>
        </p:spPr>
        <p:txBody>
          <a:bodyPr>
            <a:noAutofit/>
          </a:bodyPr>
          <a:lstStyle/>
          <a:p>
            <a:pPr algn="ctr"/>
            <a:r>
              <a:rPr lang="ar-IQ" sz="2400" dirty="0"/>
              <a:t>تفصيلات الاستجابة: إذا كنت ترغب في جمع مزيد من المعلومات والتفاصيل حول آراء الأفراد، فقد يكون المقياس الخماسي أكثر مناسبة. يوفر الخيار الإضافيين إمكانية تمييز الفروق الدقيقة في التفضيلات والمشاعر.</a:t>
            </a:r>
            <a:br>
              <a:rPr lang="ar-IQ" sz="2400" dirty="0"/>
            </a:br>
            <a:endParaRPr lang="ar-IQ" sz="2400" dirty="0"/>
          </a:p>
        </p:txBody>
      </p:sp>
    </p:spTree>
    <p:extLst>
      <p:ext uri="{BB962C8B-B14F-4D97-AF65-F5344CB8AC3E}">
        <p14:creationId xmlns:p14="http://schemas.microsoft.com/office/powerpoint/2010/main" val="2667950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r-IQ" dirty="0" smtClean="0"/>
              <a:t>تعدد </a:t>
            </a:r>
            <a:r>
              <a:rPr lang="ar-IQ" dirty="0"/>
              <a:t>الأبعاد: إذا كان المتغير الذي ترغب في قياسه يحتوي على عدة أبعاد مختلفة، فقد يكون المقياس الخماسي أكثر ملاءمة. يمكن استخدام الخيارات الخمسة لتمثيل مجموعة متنوعة من الأبعاد أو البعد الشامل للمتغير.</a:t>
            </a:r>
          </a:p>
          <a:p>
            <a:r>
              <a:rPr lang="ar-IQ" dirty="0"/>
              <a:t>تفاوت معتدل بين الخيارات: إذا كانت الاستجابات المحتملة للمتغير تتراوح بين خيارات متعددة ولا تكون متطرفة، فقد يكون المقياس الخماسي أكثر ملاءمة. يمكن استخدام الخيارات الخمسة لتعكس مستويات متوسطة أو متغيرة بين الخيارين الرئيسيين.</a:t>
            </a:r>
          </a:p>
          <a:p>
            <a:r>
              <a:rPr lang="ar-IQ" dirty="0"/>
              <a:t>تفصيلات الاستجابة: إذا كنت ترغب في جمع مزيد من التفاصيل والمعلومات حول آراء الأفراد، فقد يكون المقياس الخماسي أكثر مناسبة. يوفر خيارات إضافية للتعبير عن تفاوتات دقيقة في المشاعر أو التفضيلات.</a:t>
            </a:r>
          </a:p>
          <a:p>
            <a:r>
              <a:rPr lang="ar-IQ" dirty="0"/>
              <a:t>تحليل متعدد المتغيرات: إذا كنت تخطط لتحليل البيانات باستخدام تقنيات إحصائية متقدمة للعلاقات بين المتغيرات، فقد يكون المقياس الخماسي أكثر ملاءمة. يوفر مزيدًا من النقاط للتحليل المتعدد المتغيرات والتقسيم الفرعي.</a:t>
            </a:r>
          </a:p>
        </p:txBody>
      </p:sp>
      <p:sp>
        <p:nvSpPr>
          <p:cNvPr id="3" name="Title 2"/>
          <p:cNvSpPr>
            <a:spLocks noGrp="1"/>
          </p:cNvSpPr>
          <p:nvPr>
            <p:ph type="title"/>
          </p:nvPr>
        </p:nvSpPr>
        <p:spPr/>
        <p:txBody>
          <a:bodyPr>
            <a:noAutofit/>
          </a:bodyPr>
          <a:lstStyle/>
          <a:p>
            <a:pPr algn="ctr"/>
            <a:r>
              <a:rPr lang="ar-IQ" sz="2800" dirty="0"/>
              <a:t>لا توجد شروط صارمة لاستخدام المقياس الخماسي، ومع ذلك، هناك بعض النقاط التي يمكن أن تؤثر في اختيار استخدام المقياس الخماسي:</a:t>
            </a:r>
            <a:br>
              <a:rPr lang="ar-IQ" sz="2800" dirty="0"/>
            </a:br>
            <a:endParaRPr lang="ar-IQ" sz="2800" dirty="0"/>
          </a:p>
        </p:txBody>
      </p:sp>
    </p:spTree>
    <p:extLst>
      <p:ext uri="{BB962C8B-B14F-4D97-AF65-F5344CB8AC3E}">
        <p14:creationId xmlns:p14="http://schemas.microsoft.com/office/powerpoint/2010/main" val="2229630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46" y="0"/>
            <a:ext cx="9119054"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403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727280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04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92500" lnSpcReduction="20000"/>
          </a:bodyPr>
          <a:lstStyle/>
          <a:p>
            <a:r>
              <a:rPr lang="ar-IQ" dirty="0"/>
              <a:t>المقياس الترتيبي (</a:t>
            </a:r>
            <a:r>
              <a:rPr lang="en-US" dirty="0"/>
              <a:t>Scale Ordinal) </a:t>
            </a:r>
            <a:r>
              <a:rPr lang="ar-IQ" dirty="0"/>
              <a:t>هو نوع من المقاييس المستخدمة لتقييم المتغيرات التي يتم ترتيبها أو تصنيفها وفقًا لترتيب نسبي، دون تحديد فروق محددة في القيم. يعني ذلك أن المقياس الترتيبي يسمح بتحديد الترتيب النسبي للخيارات، ولكنه لا يقدم معلومات حول المسافات النسبية بين تلك الخيارات.</a:t>
            </a:r>
          </a:p>
          <a:p>
            <a:r>
              <a:rPr lang="ar-IQ" dirty="0"/>
              <a:t>عند استخدام المقياس الترتيبي، يتم تصنيف الخيارات أو التصرفات وفقًا لترتيبها. يمكن استخدام كلمات مثل "أكثر" و "أقل" أو أي كلمات أخرى تعكس الترتيب، مثل "أفضل" و "أسوأ" أو "أعلى" و "أدنى".</a:t>
            </a:r>
          </a:p>
          <a:p>
            <a:r>
              <a:rPr lang="ar-IQ" dirty="0"/>
              <a:t>مثال على المقياس الترتيبي هو تقييم مستوى الرضا عن خدمة العملاء باستخدام تصنيف "ممتاز"، "جيد جدًا"، "جيد"، "مقبول"، "سيء". يتم ترتيب الخيارات وفقًا للتفضيل النسبي للأفراد، ولكن لا يعطي المقياس معلومات عن المسافات النسبية بين تلك الخيارات.</a:t>
            </a:r>
          </a:p>
          <a:p>
            <a:r>
              <a:rPr lang="ar-IQ" dirty="0"/>
              <a:t>يجب أن يتم استخدام المقياس الترتيبي بناءً على الهدف البحثي والمتغيرات المراد قياسها. قد يكون مناسبًا لتقييم التفضيلات، التصنيفات، الدرجات النسبية، والتوجهات الترتيبية.</a:t>
            </a:r>
          </a:p>
          <a:p>
            <a:endParaRPr lang="ar-IQ" dirty="0"/>
          </a:p>
        </p:txBody>
      </p:sp>
    </p:spTree>
    <p:extLst>
      <p:ext uri="{BB962C8B-B14F-4D97-AF65-F5344CB8AC3E}">
        <p14:creationId xmlns:p14="http://schemas.microsoft.com/office/powerpoint/2010/main" val="889780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18" y="188639"/>
            <a:ext cx="8189530" cy="638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10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674" y="116632"/>
            <a:ext cx="8459500"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570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856984"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887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668" y="836712"/>
            <a:ext cx="7843747" cy="547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7834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ar-IQ" dirty="0"/>
          </a:p>
          <a:p>
            <a:r>
              <a:rPr lang="ar-IQ" dirty="0"/>
              <a:t>المقياس النسبي (</a:t>
            </a:r>
            <a:r>
              <a:rPr lang="en-US" dirty="0"/>
              <a:t>Ratio Scale) </a:t>
            </a:r>
            <a:r>
              <a:rPr lang="ar-IQ" dirty="0"/>
              <a:t>هو نوع من المقاييس المستخدمة لقياس المتغيرات، حيث يتميز بتوفر نقطة الصفر المطلقة والتي تمثل عدم وجود الكمية المقاسة. يعني ذلك أن المقياس النسبي يسمح بإجراء العمليات الحسابية المطلقة، مثل الجمع والطرح والضرب والقسمة وحساب النسب.</a:t>
            </a:r>
          </a:p>
          <a:p>
            <a:endParaRPr lang="ar-IQ" dirty="0"/>
          </a:p>
          <a:p>
            <a:r>
              <a:rPr lang="ar-IQ" dirty="0"/>
              <a:t>يتميز المقياس النسبي بالخصائص التالية:</a:t>
            </a:r>
          </a:p>
          <a:p>
            <a:endParaRPr lang="ar-IQ" dirty="0"/>
          </a:p>
          <a:p>
            <a:r>
              <a:rPr lang="ar-IQ" dirty="0"/>
              <a:t>وجود نقطة الصفر المطلقة: يتوفر صفر حقيقي يمثل عدم وجود الكمية المقاسة، وهذا يعني أنه يمكن قياس الكمية النسبية بالنسبة إلى هذه النقطة الصفرية.</a:t>
            </a:r>
          </a:p>
          <a:p>
            <a:endParaRPr lang="ar-IQ" dirty="0"/>
          </a:p>
          <a:p>
            <a:r>
              <a:rPr lang="ar-IQ" dirty="0"/>
              <a:t>النسبية: يمكن حساب النسب بين القيم المقاسة، حيث يتم تقديم العلاقة النسبية الحقيقية بين الكميات. على سبيل المثال، إذا كانت قيمة ما هي ضعف قيمة أخرى، يمكن التأكيد على أن النسبة بينهما هي 2:1.</a:t>
            </a:r>
          </a:p>
          <a:p>
            <a:endParaRPr lang="ar-IQ" dirty="0"/>
          </a:p>
          <a:p>
            <a:r>
              <a:rPr lang="ar-IQ" dirty="0"/>
              <a:t>العمليات الحسابية المطلقة: يمكن إجراء العمليات الحسابية المطلقة مثل الجمع والطرح والضرب والقسمة على القيم </a:t>
            </a:r>
          </a:p>
        </p:txBody>
      </p:sp>
      <p:sp>
        <p:nvSpPr>
          <p:cNvPr id="3" name="Title 2"/>
          <p:cNvSpPr>
            <a:spLocks noGrp="1"/>
          </p:cNvSpPr>
          <p:nvPr>
            <p:ph type="title"/>
          </p:nvPr>
        </p:nvSpPr>
        <p:spPr/>
        <p:txBody>
          <a:bodyPr/>
          <a:lstStyle/>
          <a:p>
            <a:r>
              <a:rPr lang="ar-IQ" dirty="0"/>
              <a:t>المقياس النسبي </a:t>
            </a:r>
            <a:r>
              <a:rPr lang="en-US" dirty="0"/>
              <a:t>(Ratio Scale)</a:t>
            </a:r>
            <a:endParaRPr lang="ar-IQ" dirty="0"/>
          </a:p>
        </p:txBody>
      </p:sp>
    </p:spTree>
    <p:extLst>
      <p:ext uri="{BB962C8B-B14F-4D97-AF65-F5344CB8AC3E}">
        <p14:creationId xmlns:p14="http://schemas.microsoft.com/office/powerpoint/2010/main" val="1361456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r-IQ" dirty="0" smtClean="0"/>
              <a:t>يستخدم </a:t>
            </a:r>
            <a:r>
              <a:rPr lang="ar-IQ" dirty="0"/>
              <a:t>لقياس المتغيرات التي تتمتع بترتيب نسبي وتتيح تحديد الفروق المعينة في القيم وتوفر نقطة الصفر المطلقة، مما يسمح بالعمليات الحسابية المطلقة مثل النسبة. هنا بعض المواضيع التي يمكن استخدام المقياس النسبي فيها:</a:t>
            </a:r>
          </a:p>
          <a:p>
            <a:r>
              <a:rPr lang="ar-IQ" dirty="0"/>
              <a:t>الوزن: يمكن استخدام المقياس النسبي لقياس وزن الأشخاص أو الأشياء، حيث يتوفر الصفر المطلق الذي يمثل عدم وجود وزن. يمكن إجراء العمليات الحسابية المطلقة مثل حساب النسبة بين الأوزان.</a:t>
            </a:r>
          </a:p>
          <a:p>
            <a:r>
              <a:rPr lang="ar-IQ" dirty="0"/>
              <a:t>المسافة: يمكن استخدام المقياس النسبي لقياس المسافة، حيث يتوفر الصفر المطلق للمسافة العدمية. يمكن حساب النسبة بين المسافات المختلفة باستخدام العمليات الحسابية المطلقة.</a:t>
            </a:r>
          </a:p>
          <a:p>
            <a:r>
              <a:rPr lang="ar-IQ" dirty="0"/>
              <a:t>الزمن: يمكن استخدام المقياس النسبي لقياس الزمن، مثل عدد الساعات أو الدقائق أو الثواني. يتوفر الصفر المطلق للزمن ويمكن حساب النسبة بين الفترات الزمنية المختلفة.</a:t>
            </a:r>
          </a:p>
          <a:p>
            <a:r>
              <a:rPr lang="ar-IQ" dirty="0"/>
              <a:t>الإيرادات: يمكن استخدام المقياس النسبي لقياس الإيرادات المالية، حيث يتوفر الصفر المطلق لعدم وجود إيرادات. يمكن حساب النسبة بين الإيرادات المختلفة باستخدام العمليات الحسابية المطلقة.</a:t>
            </a:r>
          </a:p>
          <a:p>
            <a:r>
              <a:rPr lang="ar-IQ" dirty="0"/>
              <a:t>يرجى ملاحظة أن استخدام المقياس النسبي يتطلب وجود نقطة صفر مطلقة ويسمح بالعمليات الحسابية المطلقة، وهذا يحد من مجالات استخدامه مقارنةً بالمقاييس الفئوية والترتيبية.</a:t>
            </a:r>
          </a:p>
          <a:p>
            <a:endParaRPr lang="ar-IQ" dirty="0"/>
          </a:p>
        </p:txBody>
      </p:sp>
      <p:sp>
        <p:nvSpPr>
          <p:cNvPr id="3" name="Title 2"/>
          <p:cNvSpPr>
            <a:spLocks noGrp="1"/>
          </p:cNvSpPr>
          <p:nvPr>
            <p:ph type="title"/>
          </p:nvPr>
        </p:nvSpPr>
        <p:spPr/>
        <p:txBody>
          <a:bodyPr/>
          <a:lstStyle/>
          <a:p>
            <a:pPr algn="ctr"/>
            <a:r>
              <a:rPr lang="ar-IQ" dirty="0"/>
              <a:t>المقياس النسبي </a:t>
            </a:r>
            <a:r>
              <a:rPr lang="en-US" dirty="0" smtClean="0"/>
              <a:t>(Ratio </a:t>
            </a:r>
            <a:r>
              <a:rPr lang="en-US" dirty="0"/>
              <a:t>Scale)</a:t>
            </a:r>
            <a:endParaRPr lang="ar-IQ" dirty="0"/>
          </a:p>
        </p:txBody>
      </p:sp>
    </p:spTree>
    <p:extLst>
      <p:ext uri="{BB962C8B-B14F-4D97-AF65-F5344CB8AC3E}">
        <p14:creationId xmlns:p14="http://schemas.microsoft.com/office/powerpoint/2010/main" val="191212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90000"/>
              </a:lnSpc>
              <a:buFont typeface="Wingdings" pitchFamily="2" charset="2"/>
              <a:buNone/>
            </a:pPr>
            <a:r>
              <a:rPr lang="ar-SA" sz="3000" dirty="0">
                <a:latin typeface="Simplified Arabic" pitchFamily="18" charset="-78"/>
                <a:cs typeface="Simplified Arabic" pitchFamily="18" charset="-78"/>
              </a:rPr>
              <a:t>المقياس الترتيبي يتضمن القدرة علي وضع البيانات في نظام ترتيبي</a:t>
            </a:r>
            <a:r>
              <a:rPr lang="ar-SA" sz="3000" dirty="0" smtClean="0">
                <a:latin typeface="Simplified Arabic" pitchFamily="18" charset="-78"/>
                <a:cs typeface="Simplified Arabic" pitchFamily="18" charset="-78"/>
              </a:rPr>
              <a:t>.</a:t>
            </a:r>
            <a:endParaRPr lang="en-US" sz="3000" dirty="0" smtClean="0">
              <a:latin typeface="Simplified Arabic" pitchFamily="18" charset="-78"/>
              <a:cs typeface="Simplified Arabic" pitchFamily="18" charset="-78"/>
            </a:endParaRPr>
          </a:p>
          <a:p>
            <a:pPr algn="just">
              <a:lnSpc>
                <a:spcPct val="90000"/>
              </a:lnSpc>
              <a:buNone/>
            </a:pPr>
            <a:r>
              <a:rPr lang="ar-IQ" sz="3200" dirty="0"/>
              <a:t>قياس مستوى التفضيل للمنتجات: يمكن استخدام المقياس الترتيبي لطلب من المشاركين ترتيب تفضيلهم لمجموعة من المنتجات. يمكن ترتيب الخيارات من الأعلى إلى الأدنى وفقًا لتفضيل المشاركين.</a:t>
            </a:r>
          </a:p>
          <a:p>
            <a:pPr algn="just">
              <a:lnSpc>
                <a:spcPct val="90000"/>
              </a:lnSpc>
              <a:buNone/>
            </a:pPr>
            <a:r>
              <a:rPr lang="ar-IQ" sz="3200" dirty="0"/>
              <a:t>تقييم مستوى الأولويات: يمكن استخدام المقياس الترتيبي للسؤال عن أولويات الأفراد في مجالات مثل الأهداف المهنية أو الأنشطة اليومية. يمكن ترتيب الخيارات بناءً على الأولوية المعطاة من قبل الأفراد.</a:t>
            </a:r>
          </a:p>
          <a:p>
            <a:pPr algn="just">
              <a:lnSpc>
                <a:spcPct val="90000"/>
              </a:lnSpc>
              <a:buFont typeface="Wingdings" pitchFamily="2" charset="2"/>
              <a:buNone/>
            </a:pPr>
            <a:r>
              <a:rPr lang="ar-SA" sz="3000" dirty="0" smtClean="0">
                <a:latin typeface="Simplified Arabic" pitchFamily="18" charset="-78"/>
                <a:cs typeface="Simplified Arabic" pitchFamily="18" charset="-78"/>
              </a:rPr>
              <a:t>فقد </a:t>
            </a:r>
            <a:r>
              <a:rPr lang="ar-SA" sz="3000" dirty="0">
                <a:latin typeface="Simplified Arabic" pitchFamily="18" charset="-78"/>
                <a:cs typeface="Simplified Arabic" pitchFamily="18" charset="-78"/>
              </a:rPr>
              <a:t>يطلب من المبحوثين ترتيب 10 أشخاص يعجبون  بهم، عندئذ سوف يكون الشخص رقم 1 هو الشخص الأكثر إعجابا، </a:t>
            </a:r>
            <a:r>
              <a:rPr lang="ar-SA" sz="3000" dirty="0" smtClean="0">
                <a:latin typeface="Simplified Arabic" pitchFamily="18" charset="-78"/>
                <a:cs typeface="Simplified Arabic" pitchFamily="18" charset="-78"/>
              </a:rPr>
              <a:t>وهكذا.</a:t>
            </a:r>
            <a:endParaRPr lang="en-US" sz="3000" dirty="0" smtClean="0">
              <a:latin typeface="Simplified Arabic" pitchFamily="18" charset="-78"/>
              <a:cs typeface="Simplified Arabic" pitchFamily="18" charset="-78"/>
            </a:endParaRPr>
          </a:p>
          <a:p>
            <a:pPr algn="just">
              <a:lnSpc>
                <a:spcPct val="90000"/>
              </a:lnSpc>
              <a:buFont typeface="Wingdings" pitchFamily="2" charset="2"/>
              <a:buNone/>
            </a:pPr>
            <a:r>
              <a:rPr lang="ar-SA" sz="3000" dirty="0" smtClean="0">
                <a:latin typeface="Simplified Arabic" pitchFamily="18" charset="-78"/>
                <a:cs typeface="Simplified Arabic" pitchFamily="18" charset="-78"/>
              </a:rPr>
              <a:t>وقد </a:t>
            </a:r>
            <a:r>
              <a:rPr lang="ar-SA" sz="3000" dirty="0">
                <a:latin typeface="Simplified Arabic" pitchFamily="18" charset="-78"/>
                <a:cs typeface="Simplified Arabic" pitchFamily="18" charset="-78"/>
              </a:rPr>
              <a:t>ترتب التفضيلات من الأفضل إلي الأسوأ أو من الأول إلي الأخير أو ما شابه ذلك، باستخدام الأرقام 1، و2، و3، و.... الخ.</a:t>
            </a:r>
            <a:endParaRPr lang="en-US" sz="3000" dirty="0">
              <a:latin typeface="Simplified Arabic" pitchFamily="18" charset="-78"/>
              <a:cs typeface="Simplified Arabic" pitchFamily="18" charset="-78"/>
            </a:endParaRPr>
          </a:p>
          <a:p>
            <a:endParaRPr lang="ar-IQ" dirty="0"/>
          </a:p>
        </p:txBody>
      </p:sp>
      <p:sp>
        <p:nvSpPr>
          <p:cNvPr id="3" name="Title 2"/>
          <p:cNvSpPr>
            <a:spLocks noGrp="1"/>
          </p:cNvSpPr>
          <p:nvPr>
            <p:ph type="title"/>
          </p:nvPr>
        </p:nvSpPr>
        <p:spPr/>
        <p:txBody>
          <a:bodyPr>
            <a:normAutofit/>
          </a:bodyPr>
          <a:lstStyle/>
          <a:p>
            <a:pPr algn="ctr"/>
            <a:r>
              <a:rPr lang="ar-SA" sz="4400" dirty="0">
                <a:cs typeface="Monotype Koufi" pitchFamily="2" charset="-78"/>
              </a:rPr>
              <a:t>المقياس الترتيبي </a:t>
            </a:r>
            <a:r>
              <a:rPr lang="en-US" sz="4400" dirty="0">
                <a:cs typeface="Monotype Koufi" pitchFamily="2" charset="-78"/>
              </a:rPr>
              <a:t>Scale Ordinal </a:t>
            </a:r>
            <a:endParaRPr lang="ar-IQ" dirty="0"/>
          </a:p>
        </p:txBody>
      </p:sp>
    </p:spTree>
    <p:extLst>
      <p:ext uri="{BB962C8B-B14F-4D97-AF65-F5344CB8AC3E}">
        <p14:creationId xmlns:p14="http://schemas.microsoft.com/office/powerpoint/2010/main" val="55889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sz="2800" b="1" dirty="0"/>
              <a:t>مثال: قد يطلب من المبحوثين أن يرتبوا الخصائص الوظيفية الاَتية، حسب أهميتها بالنسبة لهم، بحيث يعطون أهمها رقم 1، والتى تليها في الأهمية رقم 2، وهكذا.</a:t>
            </a:r>
            <a:endParaRPr lang="ar-EG" sz="2800" b="1" dirty="0"/>
          </a:p>
          <a:p>
            <a:endParaRPr lang="ar-IQ" dirty="0"/>
          </a:p>
        </p:txBody>
      </p:sp>
      <p:graphicFrame>
        <p:nvGraphicFramePr>
          <p:cNvPr id="4" name="Table 3"/>
          <p:cNvGraphicFramePr>
            <a:graphicFrameLocks noGrp="1"/>
          </p:cNvGraphicFramePr>
          <p:nvPr>
            <p:extLst/>
          </p:nvPr>
        </p:nvGraphicFramePr>
        <p:xfrm>
          <a:off x="1763688" y="3284984"/>
          <a:ext cx="6096000" cy="1752608"/>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EG" sz="3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Monotype Koufi" pitchFamily="2" charset="-78"/>
                        </a:rPr>
                        <a:t> </a:t>
                      </a:r>
                      <a:r>
                        <a:rPr kumimoji="0" lang="ar-SA" sz="3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Monotype Koufi" pitchFamily="2" charset="-78"/>
                        </a:rPr>
                        <a:t>الخصائص الوظيفية</a:t>
                      </a:r>
                      <a:endParaRPr kumimoji="0" lang="en-US" sz="3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Monotype Koufi" pitchFamily="2" charset="-78"/>
                      </a:endParaRPr>
                    </a:p>
                  </a:txBody>
                  <a:tcPr marT="45724" marB="45724"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ar-SA" sz="3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Monotype Koufi" pitchFamily="2" charset="-78"/>
                        </a:rPr>
                        <a:t>الترتيب</a:t>
                      </a:r>
                      <a:endParaRPr kumimoji="0" lang="en-US" sz="3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Monotype Koufi" pitchFamily="2" charset="-78"/>
                      </a:endParaRPr>
                    </a:p>
                  </a:txBody>
                  <a:tcPr marT="45724" marB="45724" horzOverflow="overflow"/>
                </a:tc>
                <a:extLst>
                  <a:ext uri="{0D108BD9-81ED-4DB2-BD59-A6C34878D82A}">
                    <a16:rowId xmlns:a16="http://schemas.microsoft.com/office/drawing/2014/main" val="10000"/>
                  </a:ext>
                </a:extLst>
              </a:tr>
              <a:tr h="370840">
                <a:tc>
                  <a:txBody>
                    <a:bodyPr/>
                    <a:lstStyle/>
                    <a:p>
                      <a:pPr rtl="1"/>
                      <a:endParaRPr lang="ar-IQ"/>
                    </a:p>
                  </a:txBody>
                  <a:tcPr/>
                </a:tc>
                <a:tc>
                  <a:txBody>
                    <a:bodyPr/>
                    <a:lstStyle/>
                    <a:p>
                      <a:pPr rtl="1"/>
                      <a:endParaRPr lang="ar-IQ"/>
                    </a:p>
                  </a:txBody>
                  <a:tcPr/>
                </a:tc>
                <a:extLst>
                  <a:ext uri="{0D108BD9-81ED-4DB2-BD59-A6C34878D82A}">
                    <a16:rowId xmlns:a16="http://schemas.microsoft.com/office/drawing/2014/main" val="10001"/>
                  </a:ext>
                </a:extLst>
              </a:tr>
              <a:tr h="370840">
                <a:tc>
                  <a:txBody>
                    <a:bodyPr/>
                    <a:lstStyle/>
                    <a:p>
                      <a:pPr rtl="1"/>
                      <a:endParaRPr lang="ar-IQ"/>
                    </a:p>
                  </a:txBody>
                  <a:tcPr/>
                </a:tc>
                <a:tc>
                  <a:txBody>
                    <a:bodyPr/>
                    <a:lstStyle/>
                    <a:p>
                      <a:pPr rtl="1"/>
                      <a:endParaRPr lang="ar-IQ"/>
                    </a:p>
                  </a:txBody>
                  <a:tcPr/>
                </a:tc>
                <a:extLst>
                  <a:ext uri="{0D108BD9-81ED-4DB2-BD59-A6C34878D82A}">
                    <a16:rowId xmlns:a16="http://schemas.microsoft.com/office/drawing/2014/main" val="10002"/>
                  </a:ext>
                </a:extLst>
              </a:tr>
              <a:tr h="370840">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097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68275" indent="0" algn="just">
              <a:lnSpc>
                <a:spcPct val="90000"/>
              </a:lnSpc>
            </a:pPr>
            <a:r>
              <a:rPr lang="ar-EG" sz="2800" dirty="0">
                <a:latin typeface="Simplified Arabic" pitchFamily="18" charset="-78"/>
                <a:cs typeface="Simplified Arabic" pitchFamily="18" charset="-78"/>
              </a:rPr>
              <a:t>المقاييس الاسمية تسمح بالتمييز بين مجموعات المبحوثين عن طريق توزيعهم علي مجموعات متميزة تستطيع استيعاب جميع من تم استقصاؤهم.</a:t>
            </a:r>
          </a:p>
          <a:p>
            <a:pPr marL="168275" indent="0" algn="just">
              <a:lnSpc>
                <a:spcPct val="90000"/>
              </a:lnSpc>
            </a:pPr>
            <a:r>
              <a:rPr lang="ar-EG" sz="2800" dirty="0">
                <a:latin typeface="Simplified Arabic" pitchFamily="18" charset="-78"/>
                <a:cs typeface="Simplified Arabic" pitchFamily="18" charset="-78"/>
              </a:rPr>
              <a:t> المقاييس الترتيبية تسمح بترتيب  المبحوثين، وفقا لخصائص تفضيلية.</a:t>
            </a:r>
          </a:p>
          <a:p>
            <a:pPr marL="168275" indent="0" algn="just">
              <a:lnSpc>
                <a:spcPct val="90000"/>
              </a:lnSpc>
            </a:pPr>
            <a:r>
              <a:rPr lang="ar-EG" sz="2800" dirty="0">
                <a:latin typeface="Simplified Arabic" pitchFamily="18" charset="-78"/>
                <a:cs typeface="Simplified Arabic" pitchFamily="18" charset="-78"/>
              </a:rPr>
              <a:t> المقاييس الفئوية تسمح للباحث بحساب المتوسطات والانحرافات المعيارية لإجابات المبحوثين عن الأسئلة التي تقيس المتغيرات المختلفة محل الدراسة. وبتعبير أخر، المقاييس الفئوية لا تستخدم فقط لتوزيع المبحوثين علي مجموعات مختلفة أو القيام بترتيب المطلوب استقصاؤهم وفقا لصفات وخصائص يهتم بها الباحث، ولكنها أيضا تسمح بقياس عمق الاختلاف بين الأفراد والجماعات المختلفة.</a:t>
            </a:r>
            <a:endParaRPr lang="en-US" sz="2800" dirty="0">
              <a:latin typeface="Simplified Arabic" pitchFamily="18" charset="-78"/>
              <a:cs typeface="Simplified Arabic" pitchFamily="18" charset="-78"/>
            </a:endParaRPr>
          </a:p>
          <a:p>
            <a:endParaRPr lang="ar-IQ" dirty="0"/>
          </a:p>
        </p:txBody>
      </p:sp>
      <p:sp>
        <p:nvSpPr>
          <p:cNvPr id="3" name="Title 2"/>
          <p:cNvSpPr>
            <a:spLocks noGrp="1"/>
          </p:cNvSpPr>
          <p:nvPr>
            <p:ph type="title"/>
          </p:nvPr>
        </p:nvSpPr>
        <p:spPr/>
        <p:txBody>
          <a:bodyPr/>
          <a:lstStyle/>
          <a:p>
            <a:pPr algn="ctr"/>
            <a:r>
              <a:rPr lang="ar-SA" dirty="0">
                <a:cs typeface="Monotype Koufi" pitchFamily="2" charset="-78"/>
              </a:rPr>
              <a:t>المقاييس الفئوية </a:t>
            </a:r>
            <a:r>
              <a:rPr lang="en-US" dirty="0">
                <a:cs typeface="Monotype Koufi" pitchFamily="2" charset="-78"/>
              </a:rPr>
              <a:t>Interval Scale</a:t>
            </a:r>
            <a:endParaRPr lang="ar-IQ" dirty="0"/>
          </a:p>
        </p:txBody>
      </p:sp>
      <p:pic>
        <p:nvPicPr>
          <p:cNvPr id="16386" name="Picture 2" descr="C:\Users\baher\Desktop\sss\download (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5733256"/>
            <a:ext cx="4562475"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5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64904"/>
            <a:ext cx="8229600" cy="4032448"/>
          </a:xfrm>
        </p:spPr>
        <p:txBody>
          <a:bodyPr>
            <a:normAutofit/>
          </a:bodyPr>
          <a:lstStyle/>
          <a:p>
            <a:r>
              <a:rPr lang="ar-IQ" dirty="0" smtClean="0"/>
              <a:t>تم تسمية مقياس ليكرت على اسم منشئه، رينسيس ليكرت، الذي طوره في عام 1932. وفي الأبحاث المسحية، يعد هذا النوع من المقاييس الأكثر شيوعًا، والذي يستخدم لقياس المواقف والقيم والآراء لموقف حقيقي أو افتراضي في ظل ظروف معينة. يذاكر.</a:t>
            </a:r>
          </a:p>
          <a:p>
            <a:r>
              <a:rPr lang="ar-IQ" dirty="0" smtClean="0"/>
              <a:t>أحد </a:t>
            </a:r>
            <a:r>
              <a:rPr lang="ar-IQ" dirty="0"/>
              <a:t>المبادئ الأساسية لمنهجية قياس مقياس ليكرت هو أن الدرجات الناتجة عن مقياس ليكرت هي درجات مركبة (مجمعة) تنبثق من استجابات الفرد للعناصر المتعددة في المقياس. على سبيل المثال، يُطلب من المشاركين إظهار مستوى موافقتهم (من غير موافق بشدة إلى موافق بشدة) مع العبارة (العناصر) المحددة</a:t>
            </a:r>
          </a:p>
          <a:p>
            <a:endParaRPr lang="ar-IQ" dirty="0"/>
          </a:p>
        </p:txBody>
      </p:sp>
      <p:sp>
        <p:nvSpPr>
          <p:cNvPr id="3" name="Title 2"/>
          <p:cNvSpPr>
            <a:spLocks noGrp="1"/>
          </p:cNvSpPr>
          <p:nvPr>
            <p:ph type="title"/>
          </p:nvPr>
        </p:nvSpPr>
        <p:spPr/>
        <p:txBody>
          <a:bodyPr/>
          <a:lstStyle/>
          <a:p>
            <a:pPr algn="ctr"/>
            <a:r>
              <a:rPr lang="ar-IQ" dirty="0" smtClean="0"/>
              <a:t>مقياس ليكرت</a:t>
            </a:r>
            <a:endParaRPr lang="ar-IQ"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865" y="0"/>
            <a:ext cx="1940967"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75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r-IQ" dirty="0"/>
              <a:t>يتميز مقياس ليكرت بسهولة الاستخدام والفهم، كما أنه موثوق وصالح نسبيًا. وهذا يجعله خيارًا شائعًا للباحثين في مجموعة متنوعة من المجالات، بما في ذلك علم النفس وعلم الاجتماع والتعليم والتسويق.</a:t>
            </a:r>
          </a:p>
          <a:p>
            <a:r>
              <a:rPr lang="ar-IQ" dirty="0"/>
              <a:t>لماذا يعتبر مقياس ليكرت هو المقياس المفضل في البحث؟ فيما يلي بعض الأسباب وراء استخدام مقياس ليكرت على نطاق واسع:</a:t>
            </a:r>
          </a:p>
          <a:p>
            <a:r>
              <a:rPr lang="ar-IQ" dirty="0"/>
              <a:t>تؤثر المواقف على السلوكيات، ولكن لا يمكن ملاحظتها على الفور، بل يجب افتراضها من خلال تصرفات الشخص أو تصريحاته المتنوعة. ولهذا السبب تأتي استبيانات مقياس ليكرت لمعالجة جوانب مختلفة من المواقف.</a:t>
            </a:r>
          </a:p>
          <a:p>
            <a:r>
              <a:rPr lang="ar-IQ" dirty="0"/>
              <a:t>تقدم مقاييس ليكرت تنسيقًا موحدًا لجمع الإجابات، مما يضمن إجابة جميع المشاركين على نفس مجموعة الأسئلة بنفس الطريقة. ويعزز هذا التقييس موثوقية البيانات وقابليتها للمقارنة.</a:t>
            </a:r>
          </a:p>
          <a:p>
            <a:r>
              <a:rPr lang="ar-IQ" dirty="0"/>
              <a:t>تتميز مقاييس ليكرت بالكفاءة في جمع كمية كبيرة من البيانات من عدد كبير من المستجيبين، مما يجعلها مناسبة للبحث المسحي</a:t>
            </a:r>
          </a:p>
          <a:p>
            <a:endParaRPr lang="ar-IQ" dirty="0"/>
          </a:p>
        </p:txBody>
      </p:sp>
      <p:sp>
        <p:nvSpPr>
          <p:cNvPr id="3" name="Title 2"/>
          <p:cNvSpPr>
            <a:spLocks noGrp="1"/>
          </p:cNvSpPr>
          <p:nvPr>
            <p:ph type="title"/>
          </p:nvPr>
        </p:nvSpPr>
        <p:spPr/>
        <p:txBody>
          <a:bodyPr/>
          <a:lstStyle/>
          <a:p>
            <a:pPr algn="r"/>
            <a:r>
              <a:rPr lang="ar-IQ" dirty="0" smtClean="0"/>
              <a:t>اهمية مقياس لكيرت</a:t>
            </a:r>
            <a:endParaRPr lang="ar-IQ" dirty="0"/>
          </a:p>
        </p:txBody>
      </p:sp>
    </p:spTree>
    <p:extLst>
      <p:ext uri="{BB962C8B-B14F-4D97-AF65-F5344CB8AC3E}">
        <p14:creationId xmlns:p14="http://schemas.microsoft.com/office/powerpoint/2010/main" val="156414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r-IQ" b="1" dirty="0"/>
              <a:t>مقياس ليكرت</a:t>
            </a:r>
            <a:r>
              <a:rPr lang="ar-IQ" dirty="0"/>
              <a:t>:</a:t>
            </a:r>
          </a:p>
          <a:p>
            <a:pPr lvl="1"/>
            <a:r>
              <a:rPr lang="ar-IQ" dirty="0"/>
              <a:t>يطلب من المجيبين تقديم تصنيف للعبارات المطروحة.</a:t>
            </a:r>
          </a:p>
          <a:p>
            <a:pPr lvl="1"/>
            <a:r>
              <a:rPr lang="ar-IQ" dirty="0"/>
              <a:t>يتيح للمجيبين الاختيار بين خيارات مثل “أوافق بشدة”، “أوافق”، “محايد”، “غير موافق”، “غير موافق بشدة”.</a:t>
            </a:r>
          </a:p>
          <a:p>
            <a:pPr lvl="1"/>
            <a:r>
              <a:rPr lang="ar-IQ" dirty="0"/>
              <a:t>يستخدم لقياس الرضا، التفضيلات، والمواقف.</a:t>
            </a:r>
          </a:p>
          <a:p>
            <a:r>
              <a:rPr lang="ar-IQ" b="1" dirty="0"/>
              <a:t>أنواع مقياس ليكرت</a:t>
            </a:r>
            <a:r>
              <a:rPr lang="ar-IQ" dirty="0"/>
              <a:t>:</a:t>
            </a:r>
          </a:p>
          <a:p>
            <a:pPr lvl="1"/>
            <a:r>
              <a:rPr lang="ar-IQ" b="1" dirty="0"/>
              <a:t>الخماسي</a:t>
            </a:r>
            <a:r>
              <a:rPr lang="ar-IQ" dirty="0"/>
              <a:t>: يتضمن خمس خيارات كما ذكرتها.</a:t>
            </a:r>
          </a:p>
          <a:p>
            <a:pPr lvl="1"/>
            <a:r>
              <a:rPr lang="ar-IQ" b="1" dirty="0"/>
              <a:t>الثلاثي</a:t>
            </a:r>
            <a:r>
              <a:rPr lang="ar-IQ" dirty="0"/>
              <a:t>: يحتوي على ثلاث خيارات فقط (مثل “موافق”، “محايد”، “غير موافق”).</a:t>
            </a:r>
          </a:p>
          <a:p>
            <a:pPr lvl="1"/>
            <a:r>
              <a:rPr lang="ar-IQ" b="1" dirty="0"/>
              <a:t>السباعي</a:t>
            </a:r>
            <a:r>
              <a:rPr lang="ar-IQ" dirty="0"/>
              <a:t>: يحتوي على سبع خيارات.</a:t>
            </a:r>
          </a:p>
          <a:p>
            <a:r>
              <a:rPr lang="ar-IQ" b="1" dirty="0"/>
              <a:t>متى يجب استخدام مقياس ليكرت</a:t>
            </a:r>
            <a:r>
              <a:rPr lang="ar-IQ" dirty="0"/>
              <a:t>:</a:t>
            </a:r>
          </a:p>
          <a:p>
            <a:pPr lvl="1"/>
            <a:r>
              <a:rPr lang="ar-IQ" dirty="0"/>
              <a:t>عند قياس الرضا عن منتج أو خدمة.</a:t>
            </a:r>
          </a:p>
          <a:p>
            <a:pPr lvl="1"/>
            <a:r>
              <a:rPr lang="ar-IQ" dirty="0"/>
              <a:t>في استبيانات الرأي والتقييم.</a:t>
            </a:r>
          </a:p>
          <a:p>
            <a:pPr lvl="1"/>
            <a:r>
              <a:rPr lang="ar-IQ" dirty="0"/>
              <a:t>عند تقييم مواقف الأفراد تجاه موضوع معين.</a:t>
            </a:r>
          </a:p>
          <a:p>
            <a:endParaRPr lang="ar-IQ" dirty="0"/>
          </a:p>
        </p:txBody>
      </p:sp>
      <p:sp>
        <p:nvSpPr>
          <p:cNvPr id="3" name="Title 2"/>
          <p:cNvSpPr>
            <a:spLocks noGrp="1"/>
          </p:cNvSpPr>
          <p:nvPr>
            <p:ph type="title"/>
          </p:nvPr>
        </p:nvSpPr>
        <p:spPr/>
        <p:txBody>
          <a:bodyPr/>
          <a:lstStyle/>
          <a:p>
            <a:r>
              <a:rPr lang="ar-IQ" dirty="0" smtClean="0"/>
              <a:t>انواع تدرس المقايسس </a:t>
            </a:r>
            <a:endParaRPr lang="ar-IQ" dirty="0"/>
          </a:p>
        </p:txBody>
      </p:sp>
    </p:spTree>
    <p:extLst>
      <p:ext uri="{BB962C8B-B14F-4D97-AF65-F5344CB8AC3E}">
        <p14:creationId xmlns:p14="http://schemas.microsoft.com/office/powerpoint/2010/main" val="359134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457200" y="2060395"/>
          <a:ext cx="8229600" cy="1483360"/>
        </p:xfrm>
        <a:graphic>
          <a:graphicData uri="http://schemas.openxmlformats.org/drawingml/2006/table">
            <a:tbl>
              <a:tblPr rtl="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88290">
                <a:tc>
                  <a:txBody>
                    <a:bodyPr/>
                    <a:lstStyle/>
                    <a:p>
                      <a:pPr algn="ctr" rtl="0"/>
                      <a:r>
                        <a:rPr lang="en-US" sz="1600" b="1" dirty="0">
                          <a:solidFill>
                            <a:srgbClr val="000000"/>
                          </a:solidFill>
                          <a:effectLst/>
                        </a:rPr>
                        <a:t>(weight) </a:t>
                      </a:r>
                      <a:r>
                        <a:rPr lang="ar-IQ" sz="1600" b="1" dirty="0">
                          <a:solidFill>
                            <a:srgbClr val="000000"/>
                          </a:solidFill>
                          <a:effectLst/>
                          <a:cs typeface="times new roman"/>
                        </a:rPr>
                        <a:t>الوزن</a:t>
                      </a:r>
                      <a:endParaRPr lang="ar-IQ"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600" b="1">
                          <a:solidFill>
                            <a:srgbClr val="000000"/>
                          </a:solidFill>
                          <a:effectLst/>
                        </a:rPr>
                        <a:t>opinion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b="1">
                          <a:solidFill>
                            <a:srgbClr val="000000"/>
                          </a:solidFill>
                          <a:effectLst/>
                          <a:cs typeface="times new roman"/>
                        </a:rPr>
                        <a:t>الرأي</a:t>
                      </a:r>
                      <a:endParaRPr lang="ar-S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88290">
                <a:tc>
                  <a:txBody>
                    <a:bodyPr/>
                    <a:lstStyle/>
                    <a:p>
                      <a:pPr algn="ctr" rtl="1"/>
                      <a:r>
                        <a:rPr lang="ar-SA" sz="1600" dirty="0">
                          <a:solidFill>
                            <a:srgbClr val="000000"/>
                          </a:solidFill>
                          <a:effectLst/>
                          <a:cs typeface="times new roman"/>
                        </a:rPr>
                        <a:t>1</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600">
                          <a:solidFill>
                            <a:srgbClr val="000000"/>
                          </a:solidFill>
                          <a:effectLst/>
                        </a:rPr>
                        <a:t>Disagree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غير موافق</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88290">
                <a:tc>
                  <a:txBody>
                    <a:bodyPr/>
                    <a:lstStyle/>
                    <a:p>
                      <a:pPr algn="ctr" rtl="1"/>
                      <a:r>
                        <a:rPr lang="ar-SA" sz="1600" dirty="0">
                          <a:solidFill>
                            <a:srgbClr val="000000"/>
                          </a:solidFill>
                          <a:effectLst/>
                          <a:cs typeface="times new roman"/>
                        </a:rPr>
                        <a:t>2</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600" dirty="0" err="1">
                          <a:solidFill>
                            <a:srgbClr val="000000"/>
                          </a:solidFill>
                          <a:effectLst/>
                        </a:rPr>
                        <a:t>nutral</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a:solidFill>
                            <a:srgbClr val="000000"/>
                          </a:solidFill>
                          <a:effectLst/>
                          <a:cs typeface="times new roman"/>
                        </a:rPr>
                        <a:t>محايد</a:t>
                      </a:r>
                      <a:endParaRPr lang="ar-S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8290">
                <a:tc>
                  <a:txBody>
                    <a:bodyPr/>
                    <a:lstStyle/>
                    <a:p>
                      <a:pPr algn="ctr" rtl="1"/>
                      <a:r>
                        <a:rPr lang="ar-SA" sz="1600">
                          <a:solidFill>
                            <a:srgbClr val="000000"/>
                          </a:solidFill>
                          <a:effectLst/>
                          <a:cs typeface="times new roman"/>
                        </a:rPr>
                        <a:t>3</a:t>
                      </a:r>
                      <a:endParaRPr lang="ar-S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r>
                        <a:rPr lang="en-US" sz="1600" dirty="0">
                          <a:solidFill>
                            <a:srgbClr val="000000"/>
                          </a:solidFill>
                          <a:effectLst/>
                        </a:rPr>
                        <a:t>agree</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r>
                        <a:rPr lang="ar-SA" sz="1600" dirty="0">
                          <a:solidFill>
                            <a:srgbClr val="000000"/>
                          </a:solidFill>
                          <a:effectLst/>
                          <a:cs typeface="times new roman"/>
                        </a:rPr>
                        <a:t>موافق</a:t>
                      </a:r>
                      <a:endParaRPr lang="ar-SA"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pPr algn="r"/>
            <a:r>
              <a:rPr lang="ar-IQ" dirty="0">
                <a:effectLst/>
              </a:rPr>
              <a:t>1- مقياس ليكارت الثلاثي </a:t>
            </a:r>
            <a:endParaRPr lang="ar-IQ" dirty="0"/>
          </a:p>
        </p:txBody>
      </p:sp>
      <p:sp>
        <p:nvSpPr>
          <p:cNvPr id="8" name="Rectangle 2"/>
          <p:cNvSpPr>
            <a:spLocks noChangeArrowheads="1"/>
          </p:cNvSpPr>
          <p:nvPr/>
        </p:nvSpPr>
        <p:spPr bwMode="auto">
          <a:xfrm>
            <a:off x="457200" y="3167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800" b="0" i="0" u="none" strike="noStrike" cap="none" normalizeH="0" baseline="0" smtClean="0">
                <a:ln>
                  <a:noFill/>
                </a:ln>
                <a:solidFill>
                  <a:schemeClr val="tx1"/>
                </a:solidFill>
                <a:effectLst/>
                <a:latin typeface="Arial" pitchFamily="34" charset="0"/>
                <a:cs typeface="Arial" pitchFamily="34" charset="0"/>
              </a:rPr>
              <a:t/>
            </a:r>
            <a:br>
              <a:rPr kumimoji="0" lang="ar-IQ" sz="1800" b="0" i="0" u="none" strike="noStrike" cap="none" normalizeH="0" baseline="0" smtClean="0">
                <a:ln>
                  <a:noFill/>
                </a:ln>
                <a:solidFill>
                  <a:schemeClr val="tx1"/>
                </a:solidFill>
                <a:effectLst/>
                <a:latin typeface="Arial" pitchFamily="34" charset="0"/>
                <a:cs typeface="Arial" pitchFamily="34" charset="0"/>
              </a:rPr>
            </a:b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nvPr>
        </p:nvGraphicFramePr>
        <p:xfrm>
          <a:off x="457200" y="3645024"/>
          <a:ext cx="8229600" cy="2006600"/>
        </p:xfrm>
        <a:graphic>
          <a:graphicData uri="http://schemas.openxmlformats.org/drawingml/2006/table">
            <a:tbl>
              <a:tblPr rtl="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83381">
                <a:tc gridSpan="2">
                  <a:txBody>
                    <a:bodyPr/>
                    <a:lstStyle/>
                    <a:p>
                      <a:pPr algn="ctr" rtl="1"/>
                      <a:r>
                        <a:rPr lang="ar-SA" sz="1800" b="1" dirty="0">
                          <a:solidFill>
                            <a:srgbClr val="000000"/>
                          </a:solidFill>
                          <a:effectLst/>
                          <a:cs typeface="times new roman"/>
                        </a:rPr>
                        <a:t>اتجاه الرأي لمقياس ليكارت الثلاثي</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rtl="1"/>
                      <a:endParaRPr lang="ar-IQ"/>
                    </a:p>
                  </a:txBody>
                  <a:tcPr/>
                </a:tc>
                <a:extLst>
                  <a:ext uri="{0D108BD9-81ED-4DB2-BD59-A6C34878D82A}">
                    <a16:rowId xmlns:a16="http://schemas.microsoft.com/office/drawing/2014/main" val="10000"/>
                  </a:ext>
                </a:extLst>
              </a:tr>
              <a:tr h="0">
                <a:tc>
                  <a:txBody>
                    <a:bodyPr/>
                    <a:lstStyle/>
                    <a:p>
                      <a:pPr rtl="1"/>
                      <a:r>
                        <a:rPr lang="ar-SA" sz="1800" b="1" dirty="0">
                          <a:solidFill>
                            <a:srgbClr val="000000"/>
                          </a:solidFill>
                          <a:effectLst/>
                          <a:cs typeface="times new roman"/>
                        </a:rPr>
                        <a:t>المتوسط</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b="1">
                          <a:solidFill>
                            <a:srgbClr val="000000"/>
                          </a:solidFill>
                          <a:effectLst/>
                          <a:cs typeface="times new roman"/>
                        </a:rPr>
                        <a:t>اتجاه الرأي</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rtl="1"/>
                      <a:r>
                        <a:rPr lang="ar-SA" sz="1800" dirty="0">
                          <a:solidFill>
                            <a:srgbClr val="000000"/>
                          </a:solidFill>
                          <a:effectLst/>
                          <a:cs typeface="times new roman"/>
                        </a:rPr>
                        <a:t>من 1 إلى 1.66</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a:solidFill>
                            <a:srgbClr val="000000"/>
                          </a:solidFill>
                          <a:effectLst/>
                          <a:cs typeface="times new roman"/>
                        </a:rPr>
                        <a:t>غير موافق</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rtl="1"/>
                      <a:r>
                        <a:rPr lang="ar-SA" sz="1800" dirty="0">
                          <a:solidFill>
                            <a:srgbClr val="000000"/>
                          </a:solidFill>
                          <a:effectLst/>
                          <a:cs typeface="times new roman"/>
                        </a:rPr>
                        <a:t>من 1.67 إلى 2.33</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dirty="0">
                          <a:solidFill>
                            <a:srgbClr val="000000"/>
                          </a:solidFill>
                          <a:effectLst/>
                          <a:cs typeface="times new roman"/>
                        </a:rPr>
                        <a:t>محايد</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rtl="1"/>
                      <a:r>
                        <a:rPr lang="ar-SA" sz="1800">
                          <a:solidFill>
                            <a:srgbClr val="000000"/>
                          </a:solidFill>
                          <a:effectLst/>
                          <a:cs typeface="times new roman"/>
                        </a:rPr>
                        <a:t>من 2.34 إلى 3</a:t>
                      </a:r>
                      <a:endParaRPr lang="ar-SA"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1"/>
                      <a:r>
                        <a:rPr lang="ar-SA" sz="1800" dirty="0">
                          <a:solidFill>
                            <a:srgbClr val="000000"/>
                          </a:solidFill>
                          <a:effectLst/>
                          <a:cs typeface="times new roman"/>
                        </a:rPr>
                        <a:t>موافق</a:t>
                      </a:r>
                      <a:endParaRPr lang="ar-SA"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47287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2143</Words>
  <Application>Microsoft Office PowerPoint</Application>
  <PresentationFormat>On-screen Show (4:3)</PresentationFormat>
  <Paragraphs>198</Paragraphs>
  <Slides>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Calibri</vt:lpstr>
      <vt:lpstr>Lucida Sans Unicode</vt:lpstr>
      <vt:lpstr>Monotype Koufi</vt:lpstr>
      <vt:lpstr>Simplified Arabic</vt:lpstr>
      <vt:lpstr>times new roman</vt:lpstr>
      <vt:lpstr>Verdana</vt:lpstr>
      <vt:lpstr>Wingdings</vt:lpstr>
      <vt:lpstr>Wingdings 2</vt:lpstr>
      <vt:lpstr>Wingdings 3</vt:lpstr>
      <vt:lpstr>Concourse</vt:lpstr>
      <vt:lpstr>تصميم مقياس الدراسة في البحث العلمي الجزء2-2</vt:lpstr>
      <vt:lpstr>PowerPoint Presentation</vt:lpstr>
      <vt:lpstr>المقياس الترتيبي Scale Ordinal </vt:lpstr>
      <vt:lpstr>PowerPoint Presentation</vt:lpstr>
      <vt:lpstr>المقاييس الفئوية Interval Scale</vt:lpstr>
      <vt:lpstr>مقياس ليكرت</vt:lpstr>
      <vt:lpstr>اهمية مقياس لكيرت</vt:lpstr>
      <vt:lpstr>انواع تدرس المقايسس </vt:lpstr>
      <vt:lpstr>1- مقياس ليكارت الثلاثي </vt:lpstr>
      <vt:lpstr>هناك عدة أسباب يمكن أن تدفع لاختيار استخدام مقياس ليكرت الثلاثي بدلاً من المقياس الخماسي. هذه الأسباب قد تشمل: </vt:lpstr>
      <vt:lpstr>2- مقياس ليكارت الرباعي :</vt:lpstr>
      <vt:lpstr>المقياس الرابع يُشير إلى وجود خيار إضافي بين خيارات المقياس الثلاثي الرئيسية. قد يتم تفضيل استخدام المقياس الرابع على المقياس الثلاثي في بعض الحالات التالية: </vt:lpstr>
      <vt:lpstr>3- مقياس ليكارت الخماسي :</vt:lpstr>
      <vt:lpstr>انواع تدرج المصطلح</vt:lpstr>
      <vt:lpstr>يمكن استخدام المقياس الخماسي في مجموعة متنوعة من المواضيع والمجالات، بما في ذلك: </vt:lpstr>
      <vt:lpstr>تفصيلات الاستجابة: إذا كنت ترغب في جمع مزيد من المعلومات والتفاصيل حول آراء الأفراد، فقد يكون المقياس الخماسي أكثر مناسبة. يوفر الخيار الإضافيين إمكانية تمييز الفروق الدقيقة في التفضيلات والمشاعر. </vt:lpstr>
      <vt:lpstr>لا توجد شروط صارمة لاستخدام المقياس الخماسي، ومع ذلك، هناك بعض النقاط التي يمكن أن تؤثر في اختيار استخدام المقياس الخماسي: </vt:lpstr>
      <vt:lpstr>PowerPoint Presentation</vt:lpstr>
      <vt:lpstr>PowerPoint Presentation</vt:lpstr>
      <vt:lpstr>PowerPoint Presentation</vt:lpstr>
      <vt:lpstr>PowerPoint Presentation</vt:lpstr>
      <vt:lpstr>PowerPoint Presentation</vt:lpstr>
      <vt:lpstr>PowerPoint Presentation</vt:lpstr>
      <vt:lpstr>المقياس النسبي (Ratio Scale)</vt:lpstr>
      <vt:lpstr>المقياس النسبي (Ratio 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تصميم الاستبانة في البحث العلمي ج 1 تصميم مقياس الدراسة في البحث العلمي ج2</dc:title>
  <dc:creator>Walaa Albader</dc:creator>
  <cp:lastModifiedBy>Lenovo</cp:lastModifiedBy>
  <cp:revision>4</cp:revision>
  <dcterms:modified xsi:type="dcterms:W3CDTF">2024-03-10T10:16:24Z</dcterms:modified>
</cp:coreProperties>
</file>