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9" r:id="rId3"/>
    <p:sldId id="258" r:id="rId4"/>
    <p:sldId id="257"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6664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0934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1415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5039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3/18/2024</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2998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497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2861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5201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5999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0453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3/18/2024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021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3/18/2024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267773386"/>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asnimnews.com/ar/news/2017/09/14/1518066/%D8%A3%D8%AA%D8%B9%D8%B1%D9%81-%DA%A9%D9%85-%DB%8C%D8%B3%D8%B1%D9%82-%D8%AA%D9%84%D9%88%D8%AB-%D8%A7%D9%84%D9%87%D9%88%D8%A7%D8%A1-%D9%85%D9%86-%D8%B3%D9%86%D9%88%D8%A7%D8%AA-%D8%B9%D9%85%D8%B1%DA%A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oonpost.com/content/3003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oonpost.com/content/2036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cute.cc/%D8%B5%D9%88%D8%B1_%D8%B4%D9%83%D8%B1_%D9%88%D8%AA%D9%82%D8%AF%D9%8A%D8%B1_%D8%A7%D8%B1%D9%82_%D9%88%D8%A7%D8%AD%D9%84%D9%8A_%D8%B5%D9%88%D8%B1_%D9%84%D9%84%D8%B4%D9%83%D8%B1_%D9%88%D8%A7%D9%84/"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106BA-57B8-45CB-85A6-1CA80E48E91B}"/>
              </a:ext>
            </a:extLst>
          </p:cNvPr>
          <p:cNvSpPr>
            <a:spLocks noGrp="1"/>
          </p:cNvSpPr>
          <p:nvPr>
            <p:ph type="ctrTitle"/>
          </p:nvPr>
        </p:nvSpPr>
        <p:spPr>
          <a:xfrm>
            <a:off x="6801162" y="907690"/>
            <a:ext cx="4500561" cy="2521309"/>
          </a:xfrm>
        </p:spPr>
        <p:txBody>
          <a:bodyPr>
            <a:normAutofit/>
          </a:bodyPr>
          <a:lstStyle/>
          <a:p>
            <a:pPr algn="ctr" rtl="1"/>
            <a:r>
              <a:rPr lang="ar-IQ" sz="6000" b="1" dirty="0">
                <a:latin typeface="Times New Roman" panose="02020603050405020304" pitchFamily="18" charset="0"/>
                <a:cs typeface="Times New Roman" panose="02020603050405020304" pitchFamily="18" charset="0"/>
              </a:rPr>
              <a:t>تصنيف التلوث البيئي</a:t>
            </a:r>
            <a:endParaRPr lang="en-US" sz="6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B534182-ACEA-4767-8B62-49EA4B7FD87D}"/>
              </a:ext>
            </a:extLst>
          </p:cNvPr>
          <p:cNvSpPr>
            <a:spLocks noGrp="1"/>
          </p:cNvSpPr>
          <p:nvPr>
            <p:ph type="subTitle" idx="1"/>
          </p:nvPr>
        </p:nvSpPr>
        <p:spPr>
          <a:xfrm>
            <a:off x="7153200" y="4988476"/>
            <a:ext cx="4500561" cy="1320249"/>
          </a:xfrm>
        </p:spPr>
        <p:txBody>
          <a:bodyPr>
            <a:normAutofit/>
          </a:bodyPr>
          <a:lstStyle/>
          <a:p>
            <a:pPr algn="ctr" rtl="1"/>
            <a:r>
              <a:rPr lang="ar-IQ" sz="4000" b="1" i="0" dirty="0">
                <a:latin typeface="Times New Roman" panose="02020603050405020304" pitchFamily="18" charset="0"/>
                <a:cs typeface="Times New Roman" panose="02020603050405020304" pitchFamily="18" charset="0"/>
              </a:rPr>
              <a:t>ا.م.د. مها كامل جواد</a:t>
            </a:r>
            <a:endParaRPr lang="en-US" sz="4000" b="1" i="0" dirty="0">
              <a:latin typeface="Times New Roman" panose="02020603050405020304" pitchFamily="18" charset="0"/>
              <a:cs typeface="Times New Roman" panose="02020603050405020304" pitchFamily="18" charset="0"/>
            </a:endParaRPr>
          </a:p>
        </p:txBody>
      </p:sp>
      <p:grpSp>
        <p:nvGrpSpPr>
          <p:cNvPr id="25" name="Group 17">
            <a:extLst>
              <a:ext uri="{FF2B5EF4-FFF2-40B4-BE49-F238E27FC236}">
                <a16:creationId xmlns:a16="http://schemas.microsoft.com/office/drawing/2014/main" id="{4B7AF231-444C-44D0-B791-BAFE395E3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1" y="3600"/>
            <a:ext cx="7266875" cy="6854400"/>
            <a:chOff x="4925125" y="3600"/>
            <a:chExt cx="7266875" cy="6854400"/>
          </a:xfrm>
        </p:grpSpPr>
        <p:sp>
          <p:nvSpPr>
            <p:cNvPr id="19" name="Oval 18">
              <a:extLst>
                <a:ext uri="{FF2B5EF4-FFF2-40B4-BE49-F238E27FC236}">
                  <a16:creationId xmlns:a16="http://schemas.microsoft.com/office/drawing/2014/main" id="{6152793A-5125-41FA-AEF6-96C5463D0A7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9">
              <a:extLst>
                <a:ext uri="{FF2B5EF4-FFF2-40B4-BE49-F238E27FC236}">
                  <a16:creationId xmlns:a16="http://schemas.microsoft.com/office/drawing/2014/main" id="{63C1632F-098D-4A05-B248-04B7ABFE00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85C0F5-DDEB-454E-A0E4-B6F0FB4CAB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6F73CD5A-37B8-E82B-CF7A-34EF528678E7}"/>
              </a:ext>
            </a:extLst>
          </p:cNvPr>
          <p:cNvPicPr>
            <a:picLocks noChangeAspect="1"/>
          </p:cNvPicPr>
          <p:nvPr/>
        </p:nvPicPr>
        <p:blipFill rotWithShape="1">
          <a:blip r:embed="rId2"/>
          <a:srcRect/>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46652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B6D0-79CA-4473-90B0-BF3D5B7CE1C2}"/>
              </a:ext>
            </a:extLst>
          </p:cNvPr>
          <p:cNvSpPr>
            <a:spLocks noGrp="1"/>
          </p:cNvSpPr>
          <p:nvPr>
            <p:ph type="title"/>
          </p:nvPr>
        </p:nvSpPr>
        <p:spPr>
          <a:xfrm>
            <a:off x="540000" y="540000"/>
            <a:ext cx="11101135" cy="1078938"/>
          </a:xfrm>
        </p:spPr>
        <p:txBody>
          <a:bodyPr/>
          <a:lstStyle/>
          <a:p>
            <a:pPr algn="ctr" rtl="1"/>
            <a:r>
              <a:rPr lang="ar-IQ" dirty="0"/>
              <a:t>التلوث البيئي </a:t>
            </a:r>
            <a:endParaRPr lang="en-US" dirty="0"/>
          </a:p>
        </p:txBody>
      </p:sp>
      <p:sp>
        <p:nvSpPr>
          <p:cNvPr id="3" name="Content Placeholder 2">
            <a:extLst>
              <a:ext uri="{FF2B5EF4-FFF2-40B4-BE49-F238E27FC236}">
                <a16:creationId xmlns:a16="http://schemas.microsoft.com/office/drawing/2014/main" id="{0745C6C7-DB40-4BF4-81D6-323973833E39}"/>
              </a:ext>
            </a:extLst>
          </p:cNvPr>
          <p:cNvSpPr>
            <a:spLocks noGrp="1"/>
          </p:cNvSpPr>
          <p:nvPr>
            <p:ph idx="1"/>
          </p:nvPr>
        </p:nvSpPr>
        <p:spPr>
          <a:xfrm>
            <a:off x="539999" y="1717906"/>
            <a:ext cx="11101136" cy="3779837"/>
          </a:xfrm>
        </p:spPr>
        <p:txBody>
          <a:bodyPr>
            <a:noAutofit/>
          </a:bodyPr>
          <a:lstStyle/>
          <a:p>
            <a:pPr algn="just" rtl="1"/>
            <a:r>
              <a:rPr lang="ar-IQ" sz="3600" dirty="0">
                <a:latin typeface="Times New Roman" panose="02020603050405020304" pitchFamily="18" charset="0"/>
                <a:cs typeface="Times New Roman" panose="02020603050405020304" pitchFamily="18" charset="0"/>
              </a:rPr>
              <a:t>يختلف علماء البيئة والمناخ في تعريف دقيق ومحدد للمفهوم العلمي للتلوث البيئي، وأيا كان التعريف فإن المفهوم العلمي للتلوث البيئي مرتبط بالدرجة الأولى بالنظام الإيكولوجي، اذ أن كفاءة هذا النظام تقل بدرجة كبيرة وتصاب بشلل تام عند حدوث تغير في الحركة التوافقية بين العناصر المختلفة.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16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B6D0-79CA-4473-90B0-BF3D5B7CE1C2}"/>
              </a:ext>
            </a:extLst>
          </p:cNvPr>
          <p:cNvSpPr>
            <a:spLocks noGrp="1"/>
          </p:cNvSpPr>
          <p:nvPr>
            <p:ph type="title"/>
          </p:nvPr>
        </p:nvSpPr>
        <p:spPr>
          <a:xfrm>
            <a:off x="540000" y="540000"/>
            <a:ext cx="11101135" cy="1078938"/>
          </a:xfrm>
        </p:spPr>
        <p:txBody>
          <a:bodyPr/>
          <a:lstStyle/>
          <a:p>
            <a:pPr algn="ctr" rtl="1"/>
            <a:r>
              <a:rPr lang="ar-IQ" dirty="0"/>
              <a:t>التلوث البيئي </a:t>
            </a:r>
            <a:endParaRPr lang="en-US" dirty="0"/>
          </a:p>
        </p:txBody>
      </p:sp>
      <p:sp>
        <p:nvSpPr>
          <p:cNvPr id="3" name="Content Placeholder 2">
            <a:extLst>
              <a:ext uri="{FF2B5EF4-FFF2-40B4-BE49-F238E27FC236}">
                <a16:creationId xmlns:a16="http://schemas.microsoft.com/office/drawing/2014/main" id="{0745C6C7-DB40-4BF4-81D6-323973833E39}"/>
              </a:ext>
            </a:extLst>
          </p:cNvPr>
          <p:cNvSpPr>
            <a:spLocks noGrp="1"/>
          </p:cNvSpPr>
          <p:nvPr>
            <p:ph idx="1"/>
          </p:nvPr>
        </p:nvSpPr>
        <p:spPr>
          <a:xfrm>
            <a:off x="539999" y="1717906"/>
            <a:ext cx="11101136" cy="3779837"/>
          </a:xfrm>
        </p:spPr>
        <p:txBody>
          <a:bodyPr>
            <a:noAutofit/>
          </a:bodyPr>
          <a:lstStyle/>
          <a:p>
            <a:pPr algn="just" rtl="1"/>
            <a:r>
              <a:rPr lang="ar-IQ" sz="3600" dirty="0">
                <a:latin typeface="Times New Roman" panose="02020603050405020304" pitchFamily="18" charset="0"/>
                <a:cs typeface="Times New Roman" panose="02020603050405020304" pitchFamily="18" charset="0"/>
              </a:rPr>
              <a:t>التغير الكمي أو النوعي الذي يطرأ على تركيب عناصر هذا النظام يؤدي إلى الخلل في هذا النظام، ومن هنا نجد أن التلوث البيئي يعمل على إضافة عنصر غير موجود في النظام البيئي أو انه يزيد أو يقلل وجود أحد عناصره بشكل يؤدي إلى عدم استطاعة النظام البيئي على قبول هذا الأمر الذي يؤدي إلى أحداث خلل في هذا النظام.</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6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B6D0-79CA-4473-90B0-BF3D5B7CE1C2}"/>
              </a:ext>
            </a:extLst>
          </p:cNvPr>
          <p:cNvSpPr>
            <a:spLocks noGrp="1"/>
          </p:cNvSpPr>
          <p:nvPr>
            <p:ph type="title"/>
          </p:nvPr>
        </p:nvSpPr>
        <p:spPr>
          <a:xfrm>
            <a:off x="540000" y="540000"/>
            <a:ext cx="11101135" cy="1078938"/>
          </a:xfrm>
        </p:spPr>
        <p:txBody>
          <a:bodyPr/>
          <a:lstStyle/>
          <a:p>
            <a:pPr algn="ctr" rtl="1"/>
            <a:r>
              <a:rPr lang="ar-IQ" dirty="0"/>
              <a:t>التلوث البيئي </a:t>
            </a:r>
            <a:endParaRPr lang="en-US" dirty="0"/>
          </a:p>
        </p:txBody>
      </p:sp>
      <p:sp>
        <p:nvSpPr>
          <p:cNvPr id="3" name="Content Placeholder 2">
            <a:extLst>
              <a:ext uri="{FF2B5EF4-FFF2-40B4-BE49-F238E27FC236}">
                <a16:creationId xmlns:a16="http://schemas.microsoft.com/office/drawing/2014/main" id="{0745C6C7-DB40-4BF4-81D6-323973833E39}"/>
              </a:ext>
            </a:extLst>
          </p:cNvPr>
          <p:cNvSpPr>
            <a:spLocks noGrp="1"/>
          </p:cNvSpPr>
          <p:nvPr>
            <p:ph idx="1"/>
          </p:nvPr>
        </p:nvSpPr>
        <p:spPr>
          <a:xfrm>
            <a:off x="539999" y="1717906"/>
            <a:ext cx="11101136" cy="3779837"/>
          </a:xfrm>
        </p:spPr>
        <p:txBody>
          <a:bodyPr>
            <a:noAutofit/>
          </a:bodyPr>
          <a:lstStyle/>
          <a:p>
            <a:pPr algn="just" rtl="1"/>
            <a:r>
              <a:rPr lang="ar-IQ" sz="3600" dirty="0">
                <a:latin typeface="Times New Roman" panose="02020603050405020304" pitchFamily="18" charset="0"/>
                <a:cs typeface="Times New Roman" panose="02020603050405020304" pitchFamily="18" charset="0"/>
              </a:rPr>
              <a:t>يمكن تقسيم التلوث إلى ثلاث درجات متميزة</a:t>
            </a:r>
          </a:p>
          <a:p>
            <a:pPr algn="just" rtl="1"/>
            <a:r>
              <a:rPr lang="ar-IQ" sz="3600" dirty="0">
                <a:latin typeface="Times New Roman" panose="02020603050405020304" pitchFamily="18" charset="0"/>
                <a:cs typeface="Times New Roman" panose="02020603050405020304" pitchFamily="18" charset="0"/>
              </a:rPr>
              <a:t>التلوث المقبول</a:t>
            </a:r>
          </a:p>
          <a:p>
            <a:pPr algn="just" rtl="1"/>
            <a:r>
              <a:rPr lang="ar-IQ" sz="3600" dirty="0">
                <a:latin typeface="Times New Roman" panose="02020603050405020304" pitchFamily="18" charset="0"/>
                <a:cs typeface="Times New Roman" panose="02020603050405020304" pitchFamily="18" charset="0"/>
              </a:rPr>
              <a:t>التلوث الخطر</a:t>
            </a:r>
          </a:p>
          <a:p>
            <a:pPr algn="just" rtl="1"/>
            <a:r>
              <a:rPr lang="ar-IQ" sz="3600" dirty="0">
                <a:latin typeface="Times New Roman" panose="02020603050405020304" pitchFamily="18" charset="0"/>
                <a:cs typeface="Times New Roman" panose="02020603050405020304" pitchFamily="18" charset="0"/>
              </a:rPr>
              <a:t>التلوث المدمر</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44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E1FA-1B98-4D88-AA87-4A8250FC93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BDC8A8-232B-4CE3-BD6A-D19F3827DB7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000" y="419726"/>
            <a:ext cx="11101135" cy="5889000"/>
          </a:xfrm>
        </p:spPr>
      </p:pic>
    </p:spTree>
    <p:extLst>
      <p:ext uri="{BB962C8B-B14F-4D97-AF65-F5344CB8AC3E}">
        <p14:creationId xmlns:p14="http://schemas.microsoft.com/office/powerpoint/2010/main" val="381457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B505-B78E-4700-AB08-2500E9CA80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750EF6-0567-4B5B-ACC3-0CC04FFCA4B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0F9E459-3204-4600-B2C8-758390B455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000" y="540000"/>
            <a:ext cx="11101135" cy="5768724"/>
          </a:xfrm>
          <a:prstGeom prst="rect">
            <a:avLst/>
          </a:prstGeom>
        </p:spPr>
      </p:pic>
    </p:spTree>
    <p:extLst>
      <p:ext uri="{BB962C8B-B14F-4D97-AF65-F5344CB8AC3E}">
        <p14:creationId xmlns:p14="http://schemas.microsoft.com/office/powerpoint/2010/main" val="90953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C631-87B3-4EE4-B999-92FD7982FF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9C2816-96E9-48CD-95AB-586E3B421EE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6458C50-4EC4-41F7-ACCE-E658C12DEF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864" y="489314"/>
            <a:ext cx="10946591" cy="5828685"/>
          </a:xfrm>
          <a:prstGeom prst="rect">
            <a:avLst/>
          </a:prstGeom>
        </p:spPr>
      </p:pic>
    </p:spTree>
    <p:extLst>
      <p:ext uri="{BB962C8B-B14F-4D97-AF65-F5344CB8AC3E}">
        <p14:creationId xmlns:p14="http://schemas.microsoft.com/office/powerpoint/2010/main" val="427392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585F-3043-4E6F-83DA-0A7A82A6D42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3346EC3-D004-46AB-9F82-E8F14E41FE8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000" y="540000"/>
            <a:ext cx="11101134" cy="5768725"/>
          </a:xfrm>
        </p:spPr>
      </p:pic>
    </p:spTree>
    <p:extLst>
      <p:ext uri="{BB962C8B-B14F-4D97-AF65-F5344CB8AC3E}">
        <p14:creationId xmlns:p14="http://schemas.microsoft.com/office/powerpoint/2010/main" val="880122221"/>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10</TotalTime>
  <Words>140</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Bell MT</vt:lpstr>
      <vt:lpstr>Times New Roman</vt:lpstr>
      <vt:lpstr>GlowVTI</vt:lpstr>
      <vt:lpstr>تصنيف التلوث البيئي</vt:lpstr>
      <vt:lpstr>التلوث البيئي </vt:lpstr>
      <vt:lpstr>التلوث البيئي </vt:lpstr>
      <vt:lpstr>التلوث البيئي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تصنيف التلوث البيئي</dc:title>
  <dc:creator>ryzn rip</dc:creator>
  <cp:lastModifiedBy>ryzn rip</cp:lastModifiedBy>
  <cp:revision>1</cp:revision>
  <dcterms:created xsi:type="dcterms:W3CDTF">2024-03-17T21:16:52Z</dcterms:created>
  <dcterms:modified xsi:type="dcterms:W3CDTF">2024-03-17T21:27:06Z</dcterms:modified>
</cp:coreProperties>
</file>