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58"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4" d="100"/>
          <a:sy n="64" d="100"/>
        </p:scale>
        <p:origin x="17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63208-5905-420F-9607-C71FEB4059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30DCCA6-89B1-47DB-AD75-CBB51F7C1C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CDA70F7-F4EF-453B-82BF-5A560B60F45A}"/>
              </a:ext>
            </a:extLst>
          </p:cNvPr>
          <p:cNvSpPr>
            <a:spLocks noGrp="1"/>
          </p:cNvSpPr>
          <p:nvPr>
            <p:ph type="dt" sz="half" idx="10"/>
          </p:nvPr>
        </p:nvSpPr>
        <p:spPr/>
        <p:txBody>
          <a:bodyPr/>
          <a:lstStyle/>
          <a:p>
            <a:fld id="{FCBF05AC-77D6-41AF-A014-C8F2C5959AC9}" type="datetimeFigureOut">
              <a:rPr lang="en-US" smtClean="0"/>
              <a:t>3/17/2024</a:t>
            </a:fld>
            <a:endParaRPr lang="en-US"/>
          </a:p>
        </p:txBody>
      </p:sp>
      <p:sp>
        <p:nvSpPr>
          <p:cNvPr id="5" name="Footer Placeholder 4">
            <a:extLst>
              <a:ext uri="{FF2B5EF4-FFF2-40B4-BE49-F238E27FC236}">
                <a16:creationId xmlns:a16="http://schemas.microsoft.com/office/drawing/2014/main" id="{B94A3D6A-1AF3-48F1-86B2-CA050CDE41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9D9B18-78D1-4D69-9369-BF18E2D64386}"/>
              </a:ext>
            </a:extLst>
          </p:cNvPr>
          <p:cNvSpPr>
            <a:spLocks noGrp="1"/>
          </p:cNvSpPr>
          <p:nvPr>
            <p:ph type="sldNum" sz="quarter" idx="12"/>
          </p:nvPr>
        </p:nvSpPr>
        <p:spPr/>
        <p:txBody>
          <a:bodyPr/>
          <a:lstStyle/>
          <a:p>
            <a:fld id="{5E073468-FC35-43A8-8AFD-91F4D1867695}" type="slidenum">
              <a:rPr lang="en-US" smtClean="0"/>
              <a:t>‹#›</a:t>
            </a:fld>
            <a:endParaRPr lang="en-US"/>
          </a:p>
        </p:txBody>
      </p:sp>
    </p:spTree>
    <p:extLst>
      <p:ext uri="{BB962C8B-B14F-4D97-AF65-F5344CB8AC3E}">
        <p14:creationId xmlns:p14="http://schemas.microsoft.com/office/powerpoint/2010/main" val="2819244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B0F77-CCAD-4C25-9242-ECD5AE15DF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D13673-5423-4940-A498-570BC8CC01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CDEE31-4319-47F9-966F-2029DD183252}"/>
              </a:ext>
            </a:extLst>
          </p:cNvPr>
          <p:cNvSpPr>
            <a:spLocks noGrp="1"/>
          </p:cNvSpPr>
          <p:nvPr>
            <p:ph type="dt" sz="half" idx="10"/>
          </p:nvPr>
        </p:nvSpPr>
        <p:spPr/>
        <p:txBody>
          <a:bodyPr/>
          <a:lstStyle/>
          <a:p>
            <a:fld id="{FCBF05AC-77D6-41AF-A014-C8F2C5959AC9}" type="datetimeFigureOut">
              <a:rPr lang="en-US" smtClean="0"/>
              <a:t>3/17/2024</a:t>
            </a:fld>
            <a:endParaRPr lang="en-US"/>
          </a:p>
        </p:txBody>
      </p:sp>
      <p:sp>
        <p:nvSpPr>
          <p:cNvPr id="5" name="Footer Placeholder 4">
            <a:extLst>
              <a:ext uri="{FF2B5EF4-FFF2-40B4-BE49-F238E27FC236}">
                <a16:creationId xmlns:a16="http://schemas.microsoft.com/office/drawing/2014/main" id="{9E36A6FD-49C3-4D22-A03E-B7C6065453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03A1A3-DF0E-451A-AF82-65A5D5A23D38}"/>
              </a:ext>
            </a:extLst>
          </p:cNvPr>
          <p:cNvSpPr>
            <a:spLocks noGrp="1"/>
          </p:cNvSpPr>
          <p:nvPr>
            <p:ph type="sldNum" sz="quarter" idx="12"/>
          </p:nvPr>
        </p:nvSpPr>
        <p:spPr/>
        <p:txBody>
          <a:bodyPr/>
          <a:lstStyle/>
          <a:p>
            <a:fld id="{5E073468-FC35-43A8-8AFD-91F4D1867695}" type="slidenum">
              <a:rPr lang="en-US" smtClean="0"/>
              <a:t>‹#›</a:t>
            </a:fld>
            <a:endParaRPr lang="en-US"/>
          </a:p>
        </p:txBody>
      </p:sp>
    </p:spTree>
    <p:extLst>
      <p:ext uri="{BB962C8B-B14F-4D97-AF65-F5344CB8AC3E}">
        <p14:creationId xmlns:p14="http://schemas.microsoft.com/office/powerpoint/2010/main" val="3595325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11BB40-9C04-4932-AC97-5FED31E84D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48BAC7D-48E9-4CE4-B7FC-C7D67201E81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151188-35BD-45E7-95AE-5E9B8AF843DC}"/>
              </a:ext>
            </a:extLst>
          </p:cNvPr>
          <p:cNvSpPr>
            <a:spLocks noGrp="1"/>
          </p:cNvSpPr>
          <p:nvPr>
            <p:ph type="dt" sz="half" idx="10"/>
          </p:nvPr>
        </p:nvSpPr>
        <p:spPr/>
        <p:txBody>
          <a:bodyPr/>
          <a:lstStyle/>
          <a:p>
            <a:fld id="{FCBF05AC-77D6-41AF-A014-C8F2C5959AC9}" type="datetimeFigureOut">
              <a:rPr lang="en-US" smtClean="0"/>
              <a:t>3/17/2024</a:t>
            </a:fld>
            <a:endParaRPr lang="en-US"/>
          </a:p>
        </p:txBody>
      </p:sp>
      <p:sp>
        <p:nvSpPr>
          <p:cNvPr id="5" name="Footer Placeholder 4">
            <a:extLst>
              <a:ext uri="{FF2B5EF4-FFF2-40B4-BE49-F238E27FC236}">
                <a16:creationId xmlns:a16="http://schemas.microsoft.com/office/drawing/2014/main" id="{0FE325EB-AF51-439C-9B88-A4208ED7B1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067EF1-B69E-4469-978B-7414044AFCE3}"/>
              </a:ext>
            </a:extLst>
          </p:cNvPr>
          <p:cNvSpPr>
            <a:spLocks noGrp="1"/>
          </p:cNvSpPr>
          <p:nvPr>
            <p:ph type="sldNum" sz="quarter" idx="12"/>
          </p:nvPr>
        </p:nvSpPr>
        <p:spPr/>
        <p:txBody>
          <a:bodyPr/>
          <a:lstStyle/>
          <a:p>
            <a:fld id="{5E073468-FC35-43A8-8AFD-91F4D1867695}" type="slidenum">
              <a:rPr lang="en-US" smtClean="0"/>
              <a:t>‹#›</a:t>
            </a:fld>
            <a:endParaRPr lang="en-US"/>
          </a:p>
        </p:txBody>
      </p:sp>
    </p:spTree>
    <p:extLst>
      <p:ext uri="{BB962C8B-B14F-4D97-AF65-F5344CB8AC3E}">
        <p14:creationId xmlns:p14="http://schemas.microsoft.com/office/powerpoint/2010/main" val="1859815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252C0-840E-47BD-93CF-83605F2097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9558C5-268C-47E0-B199-73E8CA1E01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9AC4F6-A204-4638-A7CC-DB506B89AD83}"/>
              </a:ext>
            </a:extLst>
          </p:cNvPr>
          <p:cNvSpPr>
            <a:spLocks noGrp="1"/>
          </p:cNvSpPr>
          <p:nvPr>
            <p:ph type="dt" sz="half" idx="10"/>
          </p:nvPr>
        </p:nvSpPr>
        <p:spPr/>
        <p:txBody>
          <a:bodyPr/>
          <a:lstStyle/>
          <a:p>
            <a:fld id="{FCBF05AC-77D6-41AF-A014-C8F2C5959AC9}" type="datetimeFigureOut">
              <a:rPr lang="en-US" smtClean="0"/>
              <a:t>3/17/2024</a:t>
            </a:fld>
            <a:endParaRPr lang="en-US"/>
          </a:p>
        </p:txBody>
      </p:sp>
      <p:sp>
        <p:nvSpPr>
          <p:cNvPr id="5" name="Footer Placeholder 4">
            <a:extLst>
              <a:ext uri="{FF2B5EF4-FFF2-40B4-BE49-F238E27FC236}">
                <a16:creationId xmlns:a16="http://schemas.microsoft.com/office/drawing/2014/main" id="{BD38B229-0F4A-415D-9C5E-8697446DAE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D00880-E403-4574-8F8E-A95221634634}"/>
              </a:ext>
            </a:extLst>
          </p:cNvPr>
          <p:cNvSpPr>
            <a:spLocks noGrp="1"/>
          </p:cNvSpPr>
          <p:nvPr>
            <p:ph type="sldNum" sz="quarter" idx="12"/>
          </p:nvPr>
        </p:nvSpPr>
        <p:spPr/>
        <p:txBody>
          <a:bodyPr/>
          <a:lstStyle/>
          <a:p>
            <a:fld id="{5E073468-FC35-43A8-8AFD-91F4D1867695}" type="slidenum">
              <a:rPr lang="en-US" smtClean="0"/>
              <a:t>‹#›</a:t>
            </a:fld>
            <a:endParaRPr lang="en-US"/>
          </a:p>
        </p:txBody>
      </p:sp>
    </p:spTree>
    <p:extLst>
      <p:ext uri="{BB962C8B-B14F-4D97-AF65-F5344CB8AC3E}">
        <p14:creationId xmlns:p14="http://schemas.microsoft.com/office/powerpoint/2010/main" val="3207935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1782D-587F-498E-BDA8-E70885128A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4670B01-EDFD-4193-92CA-9E2D8CDEDC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CA1DF8-EDB9-4EEE-9316-75047DB41147}"/>
              </a:ext>
            </a:extLst>
          </p:cNvPr>
          <p:cNvSpPr>
            <a:spLocks noGrp="1"/>
          </p:cNvSpPr>
          <p:nvPr>
            <p:ph type="dt" sz="half" idx="10"/>
          </p:nvPr>
        </p:nvSpPr>
        <p:spPr/>
        <p:txBody>
          <a:bodyPr/>
          <a:lstStyle/>
          <a:p>
            <a:fld id="{FCBF05AC-77D6-41AF-A014-C8F2C5959AC9}" type="datetimeFigureOut">
              <a:rPr lang="en-US" smtClean="0"/>
              <a:t>3/17/2024</a:t>
            </a:fld>
            <a:endParaRPr lang="en-US"/>
          </a:p>
        </p:txBody>
      </p:sp>
      <p:sp>
        <p:nvSpPr>
          <p:cNvPr id="5" name="Footer Placeholder 4">
            <a:extLst>
              <a:ext uri="{FF2B5EF4-FFF2-40B4-BE49-F238E27FC236}">
                <a16:creationId xmlns:a16="http://schemas.microsoft.com/office/drawing/2014/main" id="{50302E80-08BD-45EF-94A0-7925FB1E18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B880AC-A454-47DE-A81A-3E695FC06C9E}"/>
              </a:ext>
            </a:extLst>
          </p:cNvPr>
          <p:cNvSpPr>
            <a:spLocks noGrp="1"/>
          </p:cNvSpPr>
          <p:nvPr>
            <p:ph type="sldNum" sz="quarter" idx="12"/>
          </p:nvPr>
        </p:nvSpPr>
        <p:spPr/>
        <p:txBody>
          <a:bodyPr/>
          <a:lstStyle/>
          <a:p>
            <a:fld id="{5E073468-FC35-43A8-8AFD-91F4D1867695}" type="slidenum">
              <a:rPr lang="en-US" smtClean="0"/>
              <a:t>‹#›</a:t>
            </a:fld>
            <a:endParaRPr lang="en-US"/>
          </a:p>
        </p:txBody>
      </p:sp>
    </p:spTree>
    <p:extLst>
      <p:ext uri="{BB962C8B-B14F-4D97-AF65-F5344CB8AC3E}">
        <p14:creationId xmlns:p14="http://schemas.microsoft.com/office/powerpoint/2010/main" val="2207614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1E47F-C168-4962-A86B-971EE18EE7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6F05A8-54A1-4DEC-9D15-6A37A1F63E8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4B7DA97-B583-4007-A198-3CF3FA4254A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50D14E-D22E-4FDC-B737-28915B825A0E}"/>
              </a:ext>
            </a:extLst>
          </p:cNvPr>
          <p:cNvSpPr>
            <a:spLocks noGrp="1"/>
          </p:cNvSpPr>
          <p:nvPr>
            <p:ph type="dt" sz="half" idx="10"/>
          </p:nvPr>
        </p:nvSpPr>
        <p:spPr/>
        <p:txBody>
          <a:bodyPr/>
          <a:lstStyle/>
          <a:p>
            <a:fld id="{FCBF05AC-77D6-41AF-A014-C8F2C5959AC9}" type="datetimeFigureOut">
              <a:rPr lang="en-US" smtClean="0"/>
              <a:t>3/17/2024</a:t>
            </a:fld>
            <a:endParaRPr lang="en-US"/>
          </a:p>
        </p:txBody>
      </p:sp>
      <p:sp>
        <p:nvSpPr>
          <p:cNvPr id="6" name="Footer Placeholder 5">
            <a:extLst>
              <a:ext uri="{FF2B5EF4-FFF2-40B4-BE49-F238E27FC236}">
                <a16:creationId xmlns:a16="http://schemas.microsoft.com/office/drawing/2014/main" id="{4BB47485-FF9B-4366-8113-4D831E204E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CFB611-B31E-46F7-80D4-3565DB7E9B14}"/>
              </a:ext>
            </a:extLst>
          </p:cNvPr>
          <p:cNvSpPr>
            <a:spLocks noGrp="1"/>
          </p:cNvSpPr>
          <p:nvPr>
            <p:ph type="sldNum" sz="quarter" idx="12"/>
          </p:nvPr>
        </p:nvSpPr>
        <p:spPr/>
        <p:txBody>
          <a:bodyPr/>
          <a:lstStyle/>
          <a:p>
            <a:fld id="{5E073468-FC35-43A8-8AFD-91F4D1867695}" type="slidenum">
              <a:rPr lang="en-US" smtClean="0"/>
              <a:t>‹#›</a:t>
            </a:fld>
            <a:endParaRPr lang="en-US"/>
          </a:p>
        </p:txBody>
      </p:sp>
    </p:spTree>
    <p:extLst>
      <p:ext uri="{BB962C8B-B14F-4D97-AF65-F5344CB8AC3E}">
        <p14:creationId xmlns:p14="http://schemas.microsoft.com/office/powerpoint/2010/main" val="1834668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CC7DA-5FEA-4B5B-8365-8B3FE5F4224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DFC0F25-88CA-4492-AAE0-3FD2DA0CEA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52B4DB2-B12B-49AA-9957-25394556B12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67A1323-919B-458A-A21B-1D4AC2F24A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D36A9C-F9D8-472D-BDC6-31F1CFEA5B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C5417DC-5BE2-4017-B3BF-5F0D71530933}"/>
              </a:ext>
            </a:extLst>
          </p:cNvPr>
          <p:cNvSpPr>
            <a:spLocks noGrp="1"/>
          </p:cNvSpPr>
          <p:nvPr>
            <p:ph type="dt" sz="half" idx="10"/>
          </p:nvPr>
        </p:nvSpPr>
        <p:spPr/>
        <p:txBody>
          <a:bodyPr/>
          <a:lstStyle/>
          <a:p>
            <a:fld id="{FCBF05AC-77D6-41AF-A014-C8F2C5959AC9}" type="datetimeFigureOut">
              <a:rPr lang="en-US" smtClean="0"/>
              <a:t>3/17/2024</a:t>
            </a:fld>
            <a:endParaRPr lang="en-US"/>
          </a:p>
        </p:txBody>
      </p:sp>
      <p:sp>
        <p:nvSpPr>
          <p:cNvPr id="8" name="Footer Placeholder 7">
            <a:extLst>
              <a:ext uri="{FF2B5EF4-FFF2-40B4-BE49-F238E27FC236}">
                <a16:creationId xmlns:a16="http://schemas.microsoft.com/office/drawing/2014/main" id="{7B3251A5-DBC9-4F2C-95B9-D57119D76E9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565AE44-06D4-4A5C-B7DE-9B6FDBFD7948}"/>
              </a:ext>
            </a:extLst>
          </p:cNvPr>
          <p:cNvSpPr>
            <a:spLocks noGrp="1"/>
          </p:cNvSpPr>
          <p:nvPr>
            <p:ph type="sldNum" sz="quarter" idx="12"/>
          </p:nvPr>
        </p:nvSpPr>
        <p:spPr/>
        <p:txBody>
          <a:bodyPr/>
          <a:lstStyle/>
          <a:p>
            <a:fld id="{5E073468-FC35-43A8-8AFD-91F4D1867695}" type="slidenum">
              <a:rPr lang="en-US" smtClean="0"/>
              <a:t>‹#›</a:t>
            </a:fld>
            <a:endParaRPr lang="en-US"/>
          </a:p>
        </p:txBody>
      </p:sp>
    </p:spTree>
    <p:extLst>
      <p:ext uri="{BB962C8B-B14F-4D97-AF65-F5344CB8AC3E}">
        <p14:creationId xmlns:p14="http://schemas.microsoft.com/office/powerpoint/2010/main" val="2068957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6A546-7FB2-4BEC-9FDB-CBEFDA43180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50340AC-2984-47D2-9155-596EEBCD0A5D}"/>
              </a:ext>
            </a:extLst>
          </p:cNvPr>
          <p:cNvSpPr>
            <a:spLocks noGrp="1"/>
          </p:cNvSpPr>
          <p:nvPr>
            <p:ph type="dt" sz="half" idx="10"/>
          </p:nvPr>
        </p:nvSpPr>
        <p:spPr/>
        <p:txBody>
          <a:bodyPr/>
          <a:lstStyle/>
          <a:p>
            <a:fld id="{FCBF05AC-77D6-41AF-A014-C8F2C5959AC9}" type="datetimeFigureOut">
              <a:rPr lang="en-US" smtClean="0"/>
              <a:t>3/17/2024</a:t>
            </a:fld>
            <a:endParaRPr lang="en-US"/>
          </a:p>
        </p:txBody>
      </p:sp>
      <p:sp>
        <p:nvSpPr>
          <p:cNvPr id="4" name="Footer Placeholder 3">
            <a:extLst>
              <a:ext uri="{FF2B5EF4-FFF2-40B4-BE49-F238E27FC236}">
                <a16:creationId xmlns:a16="http://schemas.microsoft.com/office/drawing/2014/main" id="{B3BD24B6-0F80-41DB-8D81-568220149E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695697-6C3D-4F33-9BE0-296880A1E749}"/>
              </a:ext>
            </a:extLst>
          </p:cNvPr>
          <p:cNvSpPr>
            <a:spLocks noGrp="1"/>
          </p:cNvSpPr>
          <p:nvPr>
            <p:ph type="sldNum" sz="quarter" idx="12"/>
          </p:nvPr>
        </p:nvSpPr>
        <p:spPr/>
        <p:txBody>
          <a:bodyPr/>
          <a:lstStyle/>
          <a:p>
            <a:fld id="{5E073468-FC35-43A8-8AFD-91F4D1867695}" type="slidenum">
              <a:rPr lang="en-US" smtClean="0"/>
              <a:t>‹#›</a:t>
            </a:fld>
            <a:endParaRPr lang="en-US"/>
          </a:p>
        </p:txBody>
      </p:sp>
    </p:spTree>
    <p:extLst>
      <p:ext uri="{BB962C8B-B14F-4D97-AF65-F5344CB8AC3E}">
        <p14:creationId xmlns:p14="http://schemas.microsoft.com/office/powerpoint/2010/main" val="3761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D66212-4CC7-4944-8666-F0F993A10EB6}"/>
              </a:ext>
            </a:extLst>
          </p:cNvPr>
          <p:cNvSpPr>
            <a:spLocks noGrp="1"/>
          </p:cNvSpPr>
          <p:nvPr>
            <p:ph type="dt" sz="half" idx="10"/>
          </p:nvPr>
        </p:nvSpPr>
        <p:spPr/>
        <p:txBody>
          <a:bodyPr/>
          <a:lstStyle/>
          <a:p>
            <a:fld id="{FCBF05AC-77D6-41AF-A014-C8F2C5959AC9}" type="datetimeFigureOut">
              <a:rPr lang="en-US" smtClean="0"/>
              <a:t>3/17/2024</a:t>
            </a:fld>
            <a:endParaRPr lang="en-US"/>
          </a:p>
        </p:txBody>
      </p:sp>
      <p:sp>
        <p:nvSpPr>
          <p:cNvPr id="3" name="Footer Placeholder 2">
            <a:extLst>
              <a:ext uri="{FF2B5EF4-FFF2-40B4-BE49-F238E27FC236}">
                <a16:creationId xmlns:a16="http://schemas.microsoft.com/office/drawing/2014/main" id="{132AA253-9479-4C71-886C-81B17887F9F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546BED8-C7BE-468B-956B-EA7D618B41AB}"/>
              </a:ext>
            </a:extLst>
          </p:cNvPr>
          <p:cNvSpPr>
            <a:spLocks noGrp="1"/>
          </p:cNvSpPr>
          <p:nvPr>
            <p:ph type="sldNum" sz="quarter" idx="12"/>
          </p:nvPr>
        </p:nvSpPr>
        <p:spPr/>
        <p:txBody>
          <a:bodyPr/>
          <a:lstStyle/>
          <a:p>
            <a:fld id="{5E073468-FC35-43A8-8AFD-91F4D1867695}" type="slidenum">
              <a:rPr lang="en-US" smtClean="0"/>
              <a:t>‹#›</a:t>
            </a:fld>
            <a:endParaRPr lang="en-US"/>
          </a:p>
        </p:txBody>
      </p:sp>
    </p:spTree>
    <p:extLst>
      <p:ext uri="{BB962C8B-B14F-4D97-AF65-F5344CB8AC3E}">
        <p14:creationId xmlns:p14="http://schemas.microsoft.com/office/powerpoint/2010/main" val="3407143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583D0-4976-43B9-A06F-E094F05A11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47D2589-E0D6-4C58-8B20-410C1AF674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3FEBF5F-B847-4891-A605-4EEFC72C1F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ECA82F-77B0-4C6A-9859-0919DC1505ED}"/>
              </a:ext>
            </a:extLst>
          </p:cNvPr>
          <p:cNvSpPr>
            <a:spLocks noGrp="1"/>
          </p:cNvSpPr>
          <p:nvPr>
            <p:ph type="dt" sz="half" idx="10"/>
          </p:nvPr>
        </p:nvSpPr>
        <p:spPr/>
        <p:txBody>
          <a:bodyPr/>
          <a:lstStyle/>
          <a:p>
            <a:fld id="{FCBF05AC-77D6-41AF-A014-C8F2C5959AC9}" type="datetimeFigureOut">
              <a:rPr lang="en-US" smtClean="0"/>
              <a:t>3/17/2024</a:t>
            </a:fld>
            <a:endParaRPr lang="en-US"/>
          </a:p>
        </p:txBody>
      </p:sp>
      <p:sp>
        <p:nvSpPr>
          <p:cNvPr id="6" name="Footer Placeholder 5">
            <a:extLst>
              <a:ext uri="{FF2B5EF4-FFF2-40B4-BE49-F238E27FC236}">
                <a16:creationId xmlns:a16="http://schemas.microsoft.com/office/drawing/2014/main" id="{89988F39-0E99-4F91-91A8-E71E6FAF80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94DD65-3112-4B32-B300-053F65588129}"/>
              </a:ext>
            </a:extLst>
          </p:cNvPr>
          <p:cNvSpPr>
            <a:spLocks noGrp="1"/>
          </p:cNvSpPr>
          <p:nvPr>
            <p:ph type="sldNum" sz="quarter" idx="12"/>
          </p:nvPr>
        </p:nvSpPr>
        <p:spPr/>
        <p:txBody>
          <a:bodyPr/>
          <a:lstStyle/>
          <a:p>
            <a:fld id="{5E073468-FC35-43A8-8AFD-91F4D1867695}" type="slidenum">
              <a:rPr lang="en-US" smtClean="0"/>
              <a:t>‹#›</a:t>
            </a:fld>
            <a:endParaRPr lang="en-US"/>
          </a:p>
        </p:txBody>
      </p:sp>
    </p:spTree>
    <p:extLst>
      <p:ext uri="{BB962C8B-B14F-4D97-AF65-F5344CB8AC3E}">
        <p14:creationId xmlns:p14="http://schemas.microsoft.com/office/powerpoint/2010/main" val="3100495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6EADE-DE24-48B7-B669-92BEF36640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1E7D48-05C9-41F9-9819-4C392ADC9D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546CD9-3F20-4080-9DDC-73304C723C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140AA0-4B27-4F1E-AB80-92A58CE1B3A8}"/>
              </a:ext>
            </a:extLst>
          </p:cNvPr>
          <p:cNvSpPr>
            <a:spLocks noGrp="1"/>
          </p:cNvSpPr>
          <p:nvPr>
            <p:ph type="dt" sz="half" idx="10"/>
          </p:nvPr>
        </p:nvSpPr>
        <p:spPr/>
        <p:txBody>
          <a:bodyPr/>
          <a:lstStyle/>
          <a:p>
            <a:fld id="{FCBF05AC-77D6-41AF-A014-C8F2C5959AC9}" type="datetimeFigureOut">
              <a:rPr lang="en-US" smtClean="0"/>
              <a:t>3/17/2024</a:t>
            </a:fld>
            <a:endParaRPr lang="en-US"/>
          </a:p>
        </p:txBody>
      </p:sp>
      <p:sp>
        <p:nvSpPr>
          <p:cNvPr id="6" name="Footer Placeholder 5">
            <a:extLst>
              <a:ext uri="{FF2B5EF4-FFF2-40B4-BE49-F238E27FC236}">
                <a16:creationId xmlns:a16="http://schemas.microsoft.com/office/drawing/2014/main" id="{6ABAD0AA-8CCD-4964-9FF5-73F305058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BA56BC-F65D-4E19-BABE-02795AEACB0A}"/>
              </a:ext>
            </a:extLst>
          </p:cNvPr>
          <p:cNvSpPr>
            <a:spLocks noGrp="1"/>
          </p:cNvSpPr>
          <p:nvPr>
            <p:ph type="sldNum" sz="quarter" idx="12"/>
          </p:nvPr>
        </p:nvSpPr>
        <p:spPr/>
        <p:txBody>
          <a:bodyPr/>
          <a:lstStyle/>
          <a:p>
            <a:fld id="{5E073468-FC35-43A8-8AFD-91F4D1867695}" type="slidenum">
              <a:rPr lang="en-US" smtClean="0"/>
              <a:t>‹#›</a:t>
            </a:fld>
            <a:endParaRPr lang="en-US"/>
          </a:p>
        </p:txBody>
      </p:sp>
    </p:spTree>
    <p:extLst>
      <p:ext uri="{BB962C8B-B14F-4D97-AF65-F5344CB8AC3E}">
        <p14:creationId xmlns:p14="http://schemas.microsoft.com/office/powerpoint/2010/main" val="110566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285EF1-2BEC-42DF-8217-D177E11B11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544FA69-0544-434B-BA1A-90B2838962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5D65E1-B16B-44A6-8128-85060669AA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F05AC-77D6-41AF-A014-C8F2C5959AC9}" type="datetimeFigureOut">
              <a:rPr lang="en-US" smtClean="0"/>
              <a:t>3/17/2024</a:t>
            </a:fld>
            <a:endParaRPr lang="en-US"/>
          </a:p>
        </p:txBody>
      </p:sp>
      <p:sp>
        <p:nvSpPr>
          <p:cNvPr id="5" name="Footer Placeholder 4">
            <a:extLst>
              <a:ext uri="{FF2B5EF4-FFF2-40B4-BE49-F238E27FC236}">
                <a16:creationId xmlns:a16="http://schemas.microsoft.com/office/drawing/2014/main" id="{536F5811-B9D7-4B43-BA94-C88D426566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44A6B8F-BBFD-473D-BC84-97133DE57C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073468-FC35-43A8-8AFD-91F4D1867695}" type="slidenum">
              <a:rPr lang="en-US" smtClean="0"/>
              <a:t>‹#›</a:t>
            </a:fld>
            <a:endParaRPr lang="en-US"/>
          </a:p>
        </p:txBody>
      </p:sp>
    </p:spTree>
    <p:extLst>
      <p:ext uri="{BB962C8B-B14F-4D97-AF65-F5344CB8AC3E}">
        <p14:creationId xmlns:p14="http://schemas.microsoft.com/office/powerpoint/2010/main" val="4105245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svgsilh.com/ar/image/394201.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15000">
              <a:schemeClr val="accent6">
                <a:lumMod val="0"/>
                <a:lumOff val="100000"/>
              </a:schemeClr>
            </a:gs>
            <a:gs pos="15000">
              <a:srgbClr val="92D050"/>
            </a:gs>
          </a:gsLst>
          <a:lin ang="108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FAEBA-B1BA-4AFA-A0E6-CC2BC1E7F5C0}"/>
              </a:ext>
            </a:extLst>
          </p:cNvPr>
          <p:cNvSpPr>
            <a:spLocks noGrp="1"/>
          </p:cNvSpPr>
          <p:nvPr>
            <p:ph type="ctrTitle"/>
          </p:nvPr>
        </p:nvSpPr>
        <p:spPr>
          <a:xfrm>
            <a:off x="1524000" y="1600201"/>
            <a:ext cx="9144000" cy="2001838"/>
          </a:xfrm>
        </p:spPr>
        <p:txBody>
          <a:bodyPr>
            <a:normAutofit/>
          </a:bodyPr>
          <a:lstStyle/>
          <a:p>
            <a:r>
              <a:rPr lang="ar-IQ" dirty="0"/>
              <a:t>تصنيف كارفن لتعريف الجودة</a:t>
            </a:r>
            <a:br>
              <a:rPr lang="en-US" dirty="0"/>
            </a:br>
            <a:endParaRPr lang="en-US" dirty="0"/>
          </a:p>
        </p:txBody>
      </p:sp>
      <p:sp>
        <p:nvSpPr>
          <p:cNvPr id="3" name="Subtitle 2">
            <a:extLst>
              <a:ext uri="{FF2B5EF4-FFF2-40B4-BE49-F238E27FC236}">
                <a16:creationId xmlns:a16="http://schemas.microsoft.com/office/drawing/2014/main" id="{8E06B89D-1B1F-47A2-98EB-675BCD45E590}"/>
              </a:ext>
            </a:extLst>
          </p:cNvPr>
          <p:cNvSpPr>
            <a:spLocks noGrp="1"/>
          </p:cNvSpPr>
          <p:nvPr>
            <p:ph type="subTitle" idx="1"/>
          </p:nvPr>
        </p:nvSpPr>
        <p:spPr>
          <a:xfrm>
            <a:off x="1299148" y="4921173"/>
            <a:ext cx="9144000" cy="984952"/>
          </a:xfrm>
        </p:spPr>
        <p:txBody>
          <a:bodyPr>
            <a:normAutofit/>
          </a:bodyPr>
          <a:lstStyle/>
          <a:p>
            <a:r>
              <a:rPr lang="ar-IQ" sz="3600" b="1" dirty="0">
                <a:cs typeface="+mj-cs"/>
              </a:rPr>
              <a:t>ا.م.د. مها كامل جواد</a:t>
            </a:r>
            <a:endParaRPr lang="en-US" sz="3600" b="1" dirty="0">
              <a:cs typeface="+mj-cs"/>
            </a:endParaRPr>
          </a:p>
        </p:txBody>
      </p:sp>
    </p:spTree>
    <p:extLst>
      <p:ext uri="{BB962C8B-B14F-4D97-AF65-F5344CB8AC3E}">
        <p14:creationId xmlns:p14="http://schemas.microsoft.com/office/powerpoint/2010/main" val="2322548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6D7C3-5149-45DC-AFB8-AD8EF5B6F51A}"/>
              </a:ext>
            </a:extLst>
          </p:cNvPr>
          <p:cNvSpPr>
            <a:spLocks noGrp="1"/>
          </p:cNvSpPr>
          <p:nvPr>
            <p:ph type="title"/>
          </p:nvPr>
        </p:nvSpPr>
        <p:spPr/>
        <p:txBody>
          <a:bodyPr/>
          <a:lstStyle/>
          <a:p>
            <a:pPr algn="r" rtl="1"/>
            <a:r>
              <a:rPr lang="ar-IQ" dirty="0"/>
              <a:t>تصنيف </a:t>
            </a:r>
            <a:r>
              <a:rPr lang="en-US" dirty="0"/>
              <a:t>Garvin </a:t>
            </a:r>
            <a:r>
              <a:rPr lang="ar-IQ" dirty="0"/>
              <a:t> لتعريف الجودة</a:t>
            </a:r>
            <a:endParaRPr lang="en-US" dirty="0"/>
          </a:p>
        </p:txBody>
      </p:sp>
      <p:sp>
        <p:nvSpPr>
          <p:cNvPr id="3" name="Content Placeholder 2">
            <a:extLst>
              <a:ext uri="{FF2B5EF4-FFF2-40B4-BE49-F238E27FC236}">
                <a16:creationId xmlns:a16="http://schemas.microsoft.com/office/drawing/2014/main" id="{ED5B899C-9DB2-4788-B615-0600DBB6AA87}"/>
              </a:ext>
            </a:extLst>
          </p:cNvPr>
          <p:cNvSpPr>
            <a:spLocks noGrp="1"/>
          </p:cNvSpPr>
          <p:nvPr>
            <p:ph idx="1"/>
          </p:nvPr>
        </p:nvSpPr>
        <p:spPr/>
        <p:txBody>
          <a:bodyPr>
            <a:normAutofit/>
          </a:bodyPr>
          <a:lstStyle/>
          <a:p>
            <a:pPr algn="just" rtl="1"/>
            <a:r>
              <a:rPr lang="ar-IQ" b="1" dirty="0"/>
              <a:t>قام كارفن </a:t>
            </a:r>
            <a:r>
              <a:rPr lang="en-US" b="1" dirty="0"/>
              <a:t>(David Garvin)</a:t>
            </a:r>
            <a:r>
              <a:rPr lang="ar-IQ" b="1" dirty="0"/>
              <a:t> بتصنيف تعاريف الجودة في خمسة مداخل وكالآتي:-</a:t>
            </a:r>
          </a:p>
          <a:p>
            <a:pPr marL="0" indent="0" algn="just" rtl="1">
              <a:buNone/>
            </a:pPr>
            <a:endParaRPr lang="en-US" dirty="0"/>
          </a:p>
          <a:p>
            <a:pPr lvl="0" algn="just" rtl="1"/>
            <a:r>
              <a:rPr lang="ar-IQ" b="1" dirty="0"/>
              <a:t>المدخل المثالي        </a:t>
            </a:r>
            <a:r>
              <a:rPr lang="ar-IQ" dirty="0"/>
              <a:t> </a:t>
            </a:r>
            <a:r>
              <a:rPr lang="en-US" b="1" dirty="0"/>
              <a:t>Transcendent Approach</a:t>
            </a:r>
            <a:endParaRPr lang="en-US" dirty="0"/>
          </a:p>
          <a:p>
            <a:pPr algn="just" rtl="1"/>
            <a:r>
              <a:rPr lang="ar-IQ" dirty="0"/>
              <a:t>ينظر للجودة بإنها مرادفة للإمتياز </a:t>
            </a:r>
            <a:r>
              <a:rPr lang="en-US" dirty="0"/>
              <a:t>Excellence</a:t>
            </a:r>
            <a:r>
              <a:rPr lang="ar-IQ" dirty="0"/>
              <a:t> بدلالة مواصفات المنتوج وهذا ما يقارب تعريف فايجنباوم بأن الجودة تعني الأفضل وكان ذلك مع انتشار مفهوم ضبط الجودة الشامل  </a:t>
            </a:r>
            <a:r>
              <a:rPr lang="en-US" dirty="0"/>
              <a:t>Total Quality Control (TQC)</a:t>
            </a:r>
            <a:r>
              <a:rPr lang="ar-IQ" dirty="0"/>
              <a:t> في ستينيات القرن الماضي.</a:t>
            </a:r>
            <a:endParaRPr lang="en-US" dirty="0"/>
          </a:p>
          <a:p>
            <a:pPr algn="just" rtl="1"/>
            <a:endParaRPr lang="en-US" dirty="0"/>
          </a:p>
        </p:txBody>
      </p:sp>
    </p:spTree>
    <p:extLst>
      <p:ext uri="{BB962C8B-B14F-4D97-AF65-F5344CB8AC3E}">
        <p14:creationId xmlns:p14="http://schemas.microsoft.com/office/powerpoint/2010/main" val="2797008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6D7C3-5149-45DC-AFB8-AD8EF5B6F51A}"/>
              </a:ext>
            </a:extLst>
          </p:cNvPr>
          <p:cNvSpPr>
            <a:spLocks noGrp="1"/>
          </p:cNvSpPr>
          <p:nvPr>
            <p:ph type="title"/>
          </p:nvPr>
        </p:nvSpPr>
        <p:spPr/>
        <p:txBody>
          <a:bodyPr/>
          <a:lstStyle/>
          <a:p>
            <a:pPr algn="r" rtl="1"/>
            <a:r>
              <a:rPr lang="ar-IQ" dirty="0"/>
              <a:t>تصنيف </a:t>
            </a:r>
            <a:r>
              <a:rPr lang="en-US" dirty="0"/>
              <a:t>Garvin </a:t>
            </a:r>
            <a:r>
              <a:rPr lang="ar-IQ" dirty="0"/>
              <a:t> لتعريف الجودة</a:t>
            </a:r>
            <a:endParaRPr lang="en-US" dirty="0"/>
          </a:p>
        </p:txBody>
      </p:sp>
      <p:sp>
        <p:nvSpPr>
          <p:cNvPr id="3" name="Content Placeholder 2">
            <a:extLst>
              <a:ext uri="{FF2B5EF4-FFF2-40B4-BE49-F238E27FC236}">
                <a16:creationId xmlns:a16="http://schemas.microsoft.com/office/drawing/2014/main" id="{ED5B899C-9DB2-4788-B615-0600DBB6AA87}"/>
              </a:ext>
            </a:extLst>
          </p:cNvPr>
          <p:cNvSpPr>
            <a:spLocks noGrp="1"/>
          </p:cNvSpPr>
          <p:nvPr>
            <p:ph idx="1"/>
          </p:nvPr>
        </p:nvSpPr>
        <p:spPr/>
        <p:txBody>
          <a:bodyPr>
            <a:normAutofit/>
          </a:bodyPr>
          <a:lstStyle/>
          <a:p>
            <a:pPr lvl="0" algn="just" rtl="1"/>
            <a:r>
              <a:rPr lang="ar-IQ" b="1" dirty="0"/>
              <a:t>مدخل الزبون                 </a:t>
            </a:r>
            <a:r>
              <a:rPr lang="en-US" b="1" dirty="0"/>
              <a:t>Customer Approach</a:t>
            </a:r>
            <a:endParaRPr lang="en-US" dirty="0"/>
          </a:p>
          <a:p>
            <a:pPr algn="just" rtl="1"/>
            <a:r>
              <a:rPr lang="ar-IQ" dirty="0"/>
              <a:t>ويعني مدى ملائمة المنتوج للاستعمال، أي قدرته على تحقيق رضا الزبون من خلال تقديم أفضل أداء وأدق صفات، وهنا لا يكون تأكيد الالتزام بالمواصفات فحسب بل ملائمة تلك المواصفات للزبون. وهذا التعريف يؤكده خبير الجودة جوران من إن الجودة تعني الملائمة للإستعمال </a:t>
            </a:r>
            <a:r>
              <a:rPr lang="en-US" dirty="0"/>
              <a:t>Fitness for Use</a:t>
            </a:r>
            <a:r>
              <a:rPr lang="ar-IQ" dirty="0"/>
              <a:t>.</a:t>
            </a:r>
            <a:endParaRPr lang="en-US" dirty="0"/>
          </a:p>
          <a:p>
            <a:pPr algn="just" rtl="1"/>
            <a:endParaRPr lang="en-US" dirty="0"/>
          </a:p>
        </p:txBody>
      </p:sp>
    </p:spTree>
    <p:extLst>
      <p:ext uri="{BB962C8B-B14F-4D97-AF65-F5344CB8AC3E}">
        <p14:creationId xmlns:p14="http://schemas.microsoft.com/office/powerpoint/2010/main" val="2950076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6D7C3-5149-45DC-AFB8-AD8EF5B6F51A}"/>
              </a:ext>
            </a:extLst>
          </p:cNvPr>
          <p:cNvSpPr>
            <a:spLocks noGrp="1"/>
          </p:cNvSpPr>
          <p:nvPr>
            <p:ph type="title"/>
          </p:nvPr>
        </p:nvSpPr>
        <p:spPr/>
        <p:txBody>
          <a:bodyPr/>
          <a:lstStyle/>
          <a:p>
            <a:pPr algn="r" rtl="1"/>
            <a:r>
              <a:rPr lang="ar-IQ" dirty="0"/>
              <a:t>تصنيف </a:t>
            </a:r>
            <a:r>
              <a:rPr lang="en-US" dirty="0"/>
              <a:t>Garvin </a:t>
            </a:r>
            <a:r>
              <a:rPr lang="ar-IQ" dirty="0"/>
              <a:t> لتعريف الجودة</a:t>
            </a:r>
            <a:endParaRPr lang="en-US" dirty="0"/>
          </a:p>
        </p:txBody>
      </p:sp>
      <p:sp>
        <p:nvSpPr>
          <p:cNvPr id="3" name="Content Placeholder 2">
            <a:extLst>
              <a:ext uri="{FF2B5EF4-FFF2-40B4-BE49-F238E27FC236}">
                <a16:creationId xmlns:a16="http://schemas.microsoft.com/office/drawing/2014/main" id="{ED5B899C-9DB2-4788-B615-0600DBB6AA87}"/>
              </a:ext>
            </a:extLst>
          </p:cNvPr>
          <p:cNvSpPr>
            <a:spLocks noGrp="1"/>
          </p:cNvSpPr>
          <p:nvPr>
            <p:ph idx="1"/>
          </p:nvPr>
        </p:nvSpPr>
        <p:spPr/>
        <p:txBody>
          <a:bodyPr>
            <a:normAutofit/>
          </a:bodyPr>
          <a:lstStyle/>
          <a:p>
            <a:pPr lvl="0" algn="r" rtl="1"/>
            <a:r>
              <a:rPr lang="ar-IQ" b="1" dirty="0"/>
              <a:t>مدخل التصنيع</a:t>
            </a:r>
            <a:r>
              <a:rPr lang="ar-IQ" dirty="0"/>
              <a:t>           </a:t>
            </a:r>
            <a:r>
              <a:rPr lang="en-US" b="1" dirty="0"/>
              <a:t>Manufacture Approach</a:t>
            </a:r>
            <a:endParaRPr lang="en-US" dirty="0"/>
          </a:p>
          <a:p>
            <a:pPr algn="r" rtl="1"/>
            <a:r>
              <a:rPr lang="ar-IQ" dirty="0"/>
              <a:t>هي صنع منتوجات أو تقديم خدمات خالية من العيوب من خلال مطابقتها لمواصفات التصميم، وهذا ما يتفق مع الشعار الذي رفعه اليابانيون "اعمل الشئ صحيحا من أول مرة </a:t>
            </a:r>
            <a:r>
              <a:rPr lang="en-US" dirty="0"/>
              <a:t>Do it right the first time</a:t>
            </a:r>
            <a:r>
              <a:rPr lang="ar-IQ" dirty="0"/>
              <a:t>"، ومفهوم المعيب الصفري الذي قدمه كروسبي في ستينيات القرن الماضي وانتشر بشكل واسع في اليابان.</a:t>
            </a:r>
            <a:endParaRPr lang="en-US" dirty="0"/>
          </a:p>
          <a:p>
            <a:pPr lvl="0" algn="r" rtl="1"/>
            <a:r>
              <a:rPr lang="en-US" b="1" dirty="0"/>
              <a:t> </a:t>
            </a:r>
            <a:endParaRPr lang="en-US" dirty="0"/>
          </a:p>
        </p:txBody>
      </p:sp>
    </p:spTree>
    <p:extLst>
      <p:ext uri="{BB962C8B-B14F-4D97-AF65-F5344CB8AC3E}">
        <p14:creationId xmlns:p14="http://schemas.microsoft.com/office/powerpoint/2010/main" val="1949711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6D7C3-5149-45DC-AFB8-AD8EF5B6F51A}"/>
              </a:ext>
            </a:extLst>
          </p:cNvPr>
          <p:cNvSpPr>
            <a:spLocks noGrp="1"/>
          </p:cNvSpPr>
          <p:nvPr>
            <p:ph type="title"/>
          </p:nvPr>
        </p:nvSpPr>
        <p:spPr/>
        <p:txBody>
          <a:bodyPr/>
          <a:lstStyle/>
          <a:p>
            <a:pPr algn="r" rtl="1"/>
            <a:r>
              <a:rPr lang="ar-IQ" dirty="0"/>
              <a:t>تصنيف </a:t>
            </a:r>
            <a:r>
              <a:rPr lang="en-US" dirty="0"/>
              <a:t>Garvin </a:t>
            </a:r>
            <a:r>
              <a:rPr lang="ar-IQ" dirty="0"/>
              <a:t> لتعريف الجودة</a:t>
            </a:r>
            <a:endParaRPr lang="en-US" dirty="0"/>
          </a:p>
        </p:txBody>
      </p:sp>
      <p:sp>
        <p:nvSpPr>
          <p:cNvPr id="3" name="Content Placeholder 2">
            <a:extLst>
              <a:ext uri="{FF2B5EF4-FFF2-40B4-BE49-F238E27FC236}">
                <a16:creationId xmlns:a16="http://schemas.microsoft.com/office/drawing/2014/main" id="{ED5B899C-9DB2-4788-B615-0600DBB6AA87}"/>
              </a:ext>
            </a:extLst>
          </p:cNvPr>
          <p:cNvSpPr>
            <a:spLocks noGrp="1"/>
          </p:cNvSpPr>
          <p:nvPr>
            <p:ph idx="1"/>
          </p:nvPr>
        </p:nvSpPr>
        <p:spPr/>
        <p:txBody>
          <a:bodyPr>
            <a:normAutofit/>
          </a:bodyPr>
          <a:lstStyle/>
          <a:p>
            <a:pPr lvl="0" algn="just" rtl="1"/>
            <a:r>
              <a:rPr lang="ar-IQ" b="1" dirty="0"/>
              <a:t>مدخل التصنيع</a:t>
            </a:r>
            <a:r>
              <a:rPr lang="ar-IQ" dirty="0"/>
              <a:t>           </a:t>
            </a:r>
            <a:r>
              <a:rPr lang="en-US" b="1" dirty="0"/>
              <a:t>Manufacture Approach</a:t>
            </a:r>
            <a:endParaRPr lang="en-US" dirty="0"/>
          </a:p>
          <a:p>
            <a:pPr algn="just" rtl="1"/>
            <a:r>
              <a:rPr lang="ar-IQ" dirty="0"/>
              <a:t>هي صنع منتوجات أو تقديم خدمات خالية من العيوب من خلال مطابقتها لمواصفات التصميم، وهذا ما يتفق مع الشعار الذي رفعه اليابانيون "اعمل الشئ صحيحا من أول مرة </a:t>
            </a:r>
            <a:r>
              <a:rPr lang="en-US" dirty="0"/>
              <a:t>Do it right the first time</a:t>
            </a:r>
            <a:r>
              <a:rPr lang="ar-IQ" dirty="0"/>
              <a:t>"، ومفهوم المعيب الصفري الذي قدمه كروسبي في ستينيات القرن الماضي وانتشر بشكل واسع في اليابان.</a:t>
            </a:r>
            <a:endParaRPr lang="en-US" dirty="0"/>
          </a:p>
          <a:p>
            <a:pPr lvl="0" algn="just" rtl="1"/>
            <a:r>
              <a:rPr lang="en-US" b="1" dirty="0"/>
              <a:t> </a:t>
            </a:r>
            <a:endParaRPr lang="en-US" dirty="0"/>
          </a:p>
        </p:txBody>
      </p:sp>
    </p:spTree>
    <p:extLst>
      <p:ext uri="{BB962C8B-B14F-4D97-AF65-F5344CB8AC3E}">
        <p14:creationId xmlns:p14="http://schemas.microsoft.com/office/powerpoint/2010/main" val="330879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6D7C3-5149-45DC-AFB8-AD8EF5B6F51A}"/>
              </a:ext>
            </a:extLst>
          </p:cNvPr>
          <p:cNvSpPr>
            <a:spLocks noGrp="1"/>
          </p:cNvSpPr>
          <p:nvPr>
            <p:ph type="title"/>
          </p:nvPr>
        </p:nvSpPr>
        <p:spPr/>
        <p:txBody>
          <a:bodyPr/>
          <a:lstStyle/>
          <a:p>
            <a:pPr algn="r" rtl="1"/>
            <a:r>
              <a:rPr lang="ar-IQ" dirty="0"/>
              <a:t>تصنيف </a:t>
            </a:r>
            <a:r>
              <a:rPr lang="en-US" dirty="0"/>
              <a:t>Garvin </a:t>
            </a:r>
            <a:r>
              <a:rPr lang="ar-IQ" dirty="0"/>
              <a:t> لتعريف الجودة</a:t>
            </a:r>
            <a:endParaRPr lang="en-US" dirty="0"/>
          </a:p>
        </p:txBody>
      </p:sp>
      <p:sp>
        <p:nvSpPr>
          <p:cNvPr id="3" name="Content Placeholder 2">
            <a:extLst>
              <a:ext uri="{FF2B5EF4-FFF2-40B4-BE49-F238E27FC236}">
                <a16:creationId xmlns:a16="http://schemas.microsoft.com/office/drawing/2014/main" id="{ED5B899C-9DB2-4788-B615-0600DBB6AA87}"/>
              </a:ext>
            </a:extLst>
          </p:cNvPr>
          <p:cNvSpPr>
            <a:spLocks noGrp="1"/>
          </p:cNvSpPr>
          <p:nvPr>
            <p:ph idx="1"/>
          </p:nvPr>
        </p:nvSpPr>
        <p:spPr/>
        <p:txBody>
          <a:bodyPr>
            <a:normAutofit/>
          </a:bodyPr>
          <a:lstStyle/>
          <a:p>
            <a:pPr algn="r" rtl="1"/>
            <a:r>
              <a:rPr lang="ar-IQ" b="1" dirty="0"/>
              <a:t>مدخل المنتوج</a:t>
            </a:r>
            <a:r>
              <a:rPr lang="ar-IQ" dirty="0"/>
              <a:t>                </a:t>
            </a:r>
            <a:r>
              <a:rPr lang="en-US" b="1" dirty="0"/>
              <a:t>Product Approach</a:t>
            </a:r>
            <a:endParaRPr lang="en-US" dirty="0"/>
          </a:p>
          <a:p>
            <a:pPr algn="r" rtl="1"/>
            <a:r>
              <a:rPr lang="ar-IQ" dirty="0"/>
              <a:t> تمثل الجودة هنا الدقة والقدرة في قياس خصائص المنتوج لإشباع حاجات ورغبات الزبون. وهذا ما يطابق المبدأ الأول من الأسس التي اقترحها كروسبي ضمن ثوابت إدارة الجودة التي حددها بنفسه حيث يؤكد فيها على مطابقة المواصفات بدقة.  على الرغم من إن الزبائن يقومون بتقييم السلعة أو الخدمة التي يتلّقونها، ولكن ما يقوم الزبائن بتقييمه فعلا هو العمليات التي أنتجت السلع أو قدمت الخدمات لان فشل العمليات يمثل عدم قدرة المنتوج على تأدية وظائفه الضمنية والمعلنة ضمن المواصفة الخاصة به. وهذا ما يُشار إليه بمطابقة المواصفات </a:t>
            </a:r>
            <a:r>
              <a:rPr lang="en-US" dirty="0"/>
              <a:t>Conformance to Specifications </a:t>
            </a:r>
            <a:r>
              <a:rPr lang="ar-IQ" dirty="0"/>
              <a:t>.</a:t>
            </a:r>
            <a:endParaRPr lang="en-US" dirty="0"/>
          </a:p>
          <a:p>
            <a:pPr algn="r" rtl="1"/>
            <a:endParaRPr lang="en-US" dirty="0"/>
          </a:p>
        </p:txBody>
      </p:sp>
    </p:spTree>
    <p:extLst>
      <p:ext uri="{BB962C8B-B14F-4D97-AF65-F5344CB8AC3E}">
        <p14:creationId xmlns:p14="http://schemas.microsoft.com/office/powerpoint/2010/main" val="2512695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6D7C3-5149-45DC-AFB8-AD8EF5B6F51A}"/>
              </a:ext>
            </a:extLst>
          </p:cNvPr>
          <p:cNvSpPr>
            <a:spLocks noGrp="1"/>
          </p:cNvSpPr>
          <p:nvPr>
            <p:ph type="title"/>
          </p:nvPr>
        </p:nvSpPr>
        <p:spPr/>
        <p:txBody>
          <a:bodyPr/>
          <a:lstStyle/>
          <a:p>
            <a:pPr algn="r" rtl="1"/>
            <a:r>
              <a:rPr lang="ar-IQ" dirty="0"/>
              <a:t>تصنيف </a:t>
            </a:r>
            <a:r>
              <a:rPr lang="en-US" dirty="0"/>
              <a:t>Garvin </a:t>
            </a:r>
            <a:r>
              <a:rPr lang="ar-IQ" dirty="0"/>
              <a:t> لتعريف الجودة</a:t>
            </a:r>
            <a:endParaRPr lang="en-US" dirty="0"/>
          </a:p>
        </p:txBody>
      </p:sp>
      <p:sp>
        <p:nvSpPr>
          <p:cNvPr id="3" name="Content Placeholder 2">
            <a:extLst>
              <a:ext uri="{FF2B5EF4-FFF2-40B4-BE49-F238E27FC236}">
                <a16:creationId xmlns:a16="http://schemas.microsoft.com/office/drawing/2014/main" id="{ED5B899C-9DB2-4788-B615-0600DBB6AA87}"/>
              </a:ext>
            </a:extLst>
          </p:cNvPr>
          <p:cNvSpPr>
            <a:spLocks noGrp="1"/>
          </p:cNvSpPr>
          <p:nvPr>
            <p:ph idx="1"/>
          </p:nvPr>
        </p:nvSpPr>
        <p:spPr/>
        <p:txBody>
          <a:bodyPr>
            <a:normAutofit/>
          </a:bodyPr>
          <a:lstStyle/>
          <a:p>
            <a:pPr lvl="0" algn="just" rtl="1"/>
            <a:r>
              <a:rPr lang="ar-IQ" b="1" dirty="0"/>
              <a:t>مدخل القيمة</a:t>
            </a:r>
            <a:r>
              <a:rPr lang="ar-SA" dirty="0"/>
              <a:t>         </a:t>
            </a:r>
            <a:r>
              <a:rPr lang="ar-IQ" dirty="0"/>
              <a:t>    </a:t>
            </a:r>
            <a:r>
              <a:rPr lang="en-US" b="1" dirty="0"/>
              <a:t>Value Approach</a:t>
            </a:r>
            <a:endParaRPr lang="en-US" dirty="0"/>
          </a:p>
          <a:p>
            <a:pPr algn="just" rtl="1"/>
            <a:r>
              <a:rPr lang="ar-IQ" dirty="0"/>
              <a:t>تفهم الجودة هنا بدلالة السعر، إذ تعني مدى إدراك الزبون لقيمة المنتوج الذي يرغب بالحصول عليه من خلال مقارنة خصائصه ومدى ملائمته لحاجاته ورغباته وطلباته مع سعر الشراء الذي يرغب ويتمكن من دفعه، ومتى ما تحقق ذلك أصبح المنتوج بنظر الزبون ذا قيمة له، وهذا يتفق مع مفهوم كروسبي ضمن المبدأ الرابع لثوابت إدارة الجودة اذ يشير الى إن الجودة تعني السعر المتحقق جراء مطابقة المواصفات. </a:t>
            </a:r>
            <a:endParaRPr lang="en-US" dirty="0"/>
          </a:p>
          <a:p>
            <a:pPr algn="just" rtl="1"/>
            <a:endParaRPr lang="en-US" dirty="0"/>
          </a:p>
        </p:txBody>
      </p:sp>
    </p:spTree>
    <p:extLst>
      <p:ext uri="{BB962C8B-B14F-4D97-AF65-F5344CB8AC3E}">
        <p14:creationId xmlns:p14="http://schemas.microsoft.com/office/powerpoint/2010/main" val="3301320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D37760D-69B5-46F9-A703-6864BE7584DB}"/>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 uri="{837473B0-CC2E-450A-ABE3-18F120FF3D39}">
                <a1611:picAttrSrcUrl xmlns:a1611="http://schemas.microsoft.com/office/drawing/2016/11/main" r:id="rId4"/>
              </a:ext>
            </a:extLst>
          </a:blip>
          <a:stretch>
            <a:fillRect/>
          </a:stretch>
        </p:blipFill>
        <p:spPr>
          <a:xfrm>
            <a:off x="164893" y="365125"/>
            <a:ext cx="11752288" cy="6335478"/>
          </a:xfrm>
        </p:spPr>
      </p:pic>
    </p:spTree>
    <p:extLst>
      <p:ext uri="{BB962C8B-B14F-4D97-AF65-F5344CB8AC3E}">
        <p14:creationId xmlns:p14="http://schemas.microsoft.com/office/powerpoint/2010/main" val="23108485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434</Words>
  <Application>Microsoft Office PowerPoint</Application>
  <PresentationFormat>Widescreen</PresentationFormat>
  <Paragraphs>24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تصنيف كارفن لتعريف الجودة </vt:lpstr>
      <vt:lpstr>تصنيف Garvin  لتعريف الجودة</vt:lpstr>
      <vt:lpstr>تصنيف Garvin  لتعريف الجودة</vt:lpstr>
      <vt:lpstr>تصنيف Garvin  لتعريف الجودة</vt:lpstr>
      <vt:lpstr>تصنيف Garvin  لتعريف الجودة</vt:lpstr>
      <vt:lpstr>تصنيف Garvin  لتعريف الجودة</vt:lpstr>
      <vt:lpstr>تصنيف Garvin  لتعريف الجودة</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تصنيف كارفن لتعريف الجودة </dc:title>
  <dc:creator>ryzn rip</dc:creator>
  <cp:lastModifiedBy>ryzn rip</cp:lastModifiedBy>
  <cp:revision>1</cp:revision>
  <dcterms:created xsi:type="dcterms:W3CDTF">2024-03-17T19:32:30Z</dcterms:created>
  <dcterms:modified xsi:type="dcterms:W3CDTF">2024-03-17T19:49:59Z</dcterms:modified>
</cp:coreProperties>
</file>