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8" r:id="rId3"/>
    <p:sldId id="261"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0E35B-F4C6-4A54-A541-C729A6A2DDA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5F45F0E-6545-489F-9778-C9CD5C64348E}">
      <dgm:prSet custT="1"/>
      <dgm:spPr/>
      <dgm:t>
        <a:bodyPr/>
        <a:lstStyle/>
        <a:p>
          <a:r>
            <a:rPr lang="ar-SA" sz="1400" b="1" u="sng" dirty="0">
              <a:latin typeface="Simplified Arabic" panose="02020603050405020304" pitchFamily="18" charset="-78"/>
              <a:cs typeface="Simplified Arabic" panose="02020603050405020304" pitchFamily="18" charset="-78"/>
            </a:rPr>
            <a:t>مواصفة الأيزو 9001</a:t>
          </a:r>
          <a:r>
            <a:rPr lang="ar-SA" sz="1400" dirty="0">
              <a:latin typeface="Simplified Arabic" panose="02020603050405020304" pitchFamily="18" charset="-78"/>
              <a:cs typeface="Simplified Arabic" panose="02020603050405020304" pitchFamily="18" charset="-78"/>
            </a:rPr>
            <a:t> وهي أحد أفضل المعايير لكافة المنظمات والمؤسسات التي تسعى لتحسين نظام إدارة الجودة لديها بما يتوافق وتحسين جودة منتجاتها وخدماتها، واستمرار تلبية توقعات الزبون، ويعتمد هذا المعيار على عدد من مبادئ إدارة الجودة بما في ذلك التركيز على الزبون، وتأثير الإدارة العليا، ونهج العملية والتحسين المستمر.</a:t>
          </a:r>
          <a:endParaRPr lang="en-US" sz="1400" dirty="0">
            <a:latin typeface="Simplified Arabic" panose="02020603050405020304" pitchFamily="18" charset="-78"/>
            <a:cs typeface="Simplified Arabic" panose="02020603050405020304" pitchFamily="18" charset="-78"/>
          </a:endParaRPr>
        </a:p>
      </dgm:t>
    </dgm:pt>
    <dgm:pt modelId="{06E27DD1-778E-4C2C-BA8C-DFC79BEF393F}" type="parTrans" cxnId="{ABC1EA37-1EF7-413C-A1B7-F5B1F282ECA6}">
      <dgm:prSet/>
      <dgm:spPr/>
      <dgm:t>
        <a:bodyPr/>
        <a:lstStyle/>
        <a:p>
          <a:endParaRPr lang="en-US"/>
        </a:p>
      </dgm:t>
    </dgm:pt>
    <dgm:pt modelId="{DA1ACB9A-EE2E-45B4-B5D1-5977BBFD1132}" type="sibTrans" cxnId="{ABC1EA37-1EF7-413C-A1B7-F5B1F282ECA6}">
      <dgm:prSet/>
      <dgm:spPr/>
      <dgm:t>
        <a:bodyPr/>
        <a:lstStyle/>
        <a:p>
          <a:endParaRPr lang="en-US"/>
        </a:p>
      </dgm:t>
    </dgm:pt>
    <dgm:pt modelId="{DED5B0F1-D1AB-4A3F-9A13-61AEF07923CC}">
      <dgm:prSet/>
      <dgm:spPr/>
      <dgm:t>
        <a:bodyPr/>
        <a:lstStyle/>
        <a:p>
          <a:r>
            <a:rPr lang="ar-SA" b="1" u="sng" dirty="0">
              <a:latin typeface="Simplified Arabic" panose="02020603050405020304" pitchFamily="18" charset="-78"/>
              <a:cs typeface="Simplified Arabic" panose="02020603050405020304" pitchFamily="18" charset="-78"/>
            </a:rPr>
            <a:t>الأيزو 14001 معايير نظام إدارة البيئة</a:t>
          </a:r>
          <a:r>
            <a:rPr lang="ar-SA" u="sng" dirty="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 ويوفر هذا المعيار الإرشادات للجهات والمؤسسات لتحديد الأثار البيئية المترتبة على أنشطتها وكيفية السيطرة عليه، ويمكن تطبيقها على مختلف المنظمات بما يضمن بناء نظام الإدارة البيئة، بما يطمئن أصحاب المصلحة من الحد من الآثار البيئية المترتبة عن عمليات الإنتاج أو الخدمات  وتحديد التحديات البيئية</a:t>
          </a:r>
          <a:r>
            <a:rPr lang="en-US" dirty="0"/>
            <a:t>.</a:t>
          </a:r>
        </a:p>
      </dgm:t>
    </dgm:pt>
    <dgm:pt modelId="{5F5BF435-4563-44C4-9E59-8C65A9E45111}" type="parTrans" cxnId="{70B10931-8446-4FEE-A9CE-4CE1AFDA112F}">
      <dgm:prSet/>
      <dgm:spPr/>
      <dgm:t>
        <a:bodyPr/>
        <a:lstStyle/>
        <a:p>
          <a:endParaRPr lang="en-US"/>
        </a:p>
      </dgm:t>
    </dgm:pt>
    <dgm:pt modelId="{1A426899-91A3-44D4-816A-8CF7F89F5D4B}" type="sibTrans" cxnId="{70B10931-8446-4FEE-A9CE-4CE1AFDA112F}">
      <dgm:prSet/>
      <dgm:spPr/>
      <dgm:t>
        <a:bodyPr/>
        <a:lstStyle/>
        <a:p>
          <a:endParaRPr lang="en-US"/>
        </a:p>
      </dgm:t>
    </dgm:pt>
    <dgm:pt modelId="{49094689-3C4A-43D1-A9CC-568AD3769704}">
      <dgm:prSet/>
      <dgm:spPr/>
      <dgm:t>
        <a:bodyPr/>
        <a:lstStyle/>
        <a:p>
          <a:r>
            <a:rPr lang="ar-IQ" b="1" u="sng" dirty="0">
              <a:latin typeface="Simplified Arabic" panose="02020603050405020304" pitchFamily="18" charset="-78"/>
              <a:cs typeface="Simplified Arabic" panose="02020603050405020304" pitchFamily="18" charset="-78"/>
            </a:rPr>
            <a:t>ا</a:t>
          </a:r>
          <a:r>
            <a:rPr lang="ar-SA" b="1" u="sng" dirty="0">
              <a:latin typeface="Simplified Arabic" panose="02020603050405020304" pitchFamily="18" charset="-78"/>
              <a:cs typeface="Simplified Arabic" panose="02020603050405020304" pitchFamily="18" charset="-78"/>
            </a:rPr>
            <a:t>لأيزو 27001 أمن المعلومات : </a:t>
          </a:r>
          <a:r>
            <a:rPr lang="ar-SA" dirty="0">
              <a:latin typeface="Simplified Arabic" panose="02020603050405020304" pitchFamily="18" charset="-78"/>
              <a:cs typeface="Simplified Arabic" panose="02020603050405020304" pitchFamily="18" charset="-78"/>
            </a:rPr>
            <a:t>وهو معيار لأمن المعلومات، وجاء ذلك نتيجة ازدياد استخدام التقنية والحاجة إلى إطار عام لتأمين النظام وتقليل المخاطر، وهو أحد أكثر المعايير شيوعا، ويعمل على ضمان إنشاء وتنفيذ وتشغيل ومراقبة ومراجعة وتحسين نظام إدارة أمن المعلومات</a:t>
          </a:r>
          <a:r>
            <a:rPr lang="en-US" dirty="0"/>
            <a:t>.</a:t>
          </a:r>
        </a:p>
      </dgm:t>
    </dgm:pt>
    <dgm:pt modelId="{9507C764-F497-4175-B454-2AFEB9B9FCCA}" type="parTrans" cxnId="{757BF045-5E6C-4CED-B123-84E59D210BB5}">
      <dgm:prSet/>
      <dgm:spPr/>
      <dgm:t>
        <a:bodyPr/>
        <a:lstStyle/>
        <a:p>
          <a:endParaRPr lang="en-US"/>
        </a:p>
      </dgm:t>
    </dgm:pt>
    <dgm:pt modelId="{591E2739-7FEA-47D8-8878-16AF43F0262B}" type="sibTrans" cxnId="{757BF045-5E6C-4CED-B123-84E59D210BB5}">
      <dgm:prSet/>
      <dgm:spPr/>
      <dgm:t>
        <a:bodyPr/>
        <a:lstStyle/>
        <a:p>
          <a:endParaRPr lang="en-US"/>
        </a:p>
      </dgm:t>
    </dgm:pt>
    <dgm:pt modelId="{C0E1ADF1-B077-4044-9E43-D3711CCDC3A9}">
      <dgm:prSet custT="1"/>
      <dgm:spPr/>
      <dgm:t>
        <a:bodyPr/>
        <a:lstStyle/>
        <a:p>
          <a:pPr algn="ctr"/>
          <a:r>
            <a:rPr lang="ar-SA" sz="1600" b="1" u="sng" dirty="0">
              <a:latin typeface="Simplified Arabic" panose="02020603050405020304" pitchFamily="18" charset="-78"/>
              <a:cs typeface="Simplified Arabic" panose="02020603050405020304" pitchFamily="18" charset="-78"/>
            </a:rPr>
            <a:t>الأيزو 26000 للمسؤولية الاجتماعية:</a:t>
          </a:r>
          <a:r>
            <a:rPr lang="ar-SA" sz="1600" dirty="0">
              <a:latin typeface="Simplified Arabic" panose="02020603050405020304" pitchFamily="18" charset="-78"/>
              <a:cs typeface="Simplified Arabic" panose="02020603050405020304" pitchFamily="18" charset="-78"/>
            </a:rPr>
            <a:t> يوفر إطار إرشادي للمؤسسات التي ترغب تحسين صورتها بالمجتمع من خلال بناء نظام فاعل للمسؤولية الاجتماعية</a:t>
          </a:r>
          <a:endParaRPr lang="en-US" sz="1600" dirty="0">
            <a:latin typeface="Simplified Arabic" panose="02020603050405020304" pitchFamily="18" charset="-78"/>
            <a:cs typeface="Simplified Arabic" panose="02020603050405020304" pitchFamily="18" charset="-78"/>
          </a:endParaRPr>
        </a:p>
      </dgm:t>
    </dgm:pt>
    <dgm:pt modelId="{79AE4C94-909B-4EED-A7D5-9E2D87BB64E9}" type="parTrans" cxnId="{76D5D505-F7B1-41BB-A46D-B7B2241833BF}">
      <dgm:prSet/>
      <dgm:spPr/>
      <dgm:t>
        <a:bodyPr/>
        <a:lstStyle/>
        <a:p>
          <a:endParaRPr lang="en-US"/>
        </a:p>
      </dgm:t>
    </dgm:pt>
    <dgm:pt modelId="{37591CF9-F04C-4D79-A7CF-EEB89059B0A4}" type="sibTrans" cxnId="{76D5D505-F7B1-41BB-A46D-B7B2241833BF}">
      <dgm:prSet/>
      <dgm:spPr/>
      <dgm:t>
        <a:bodyPr/>
        <a:lstStyle/>
        <a:p>
          <a:endParaRPr lang="en-US"/>
        </a:p>
      </dgm:t>
    </dgm:pt>
    <dgm:pt modelId="{A4BBB4CC-DD4A-418C-AEFE-C08ADB038ADA}">
      <dgm:prSet custT="1"/>
      <dgm:spPr/>
      <dgm:t>
        <a:bodyPr/>
        <a:lstStyle/>
        <a:p>
          <a:pPr algn="ctr"/>
          <a:r>
            <a:rPr lang="ar-SA" sz="1600" b="1" u="sng" dirty="0"/>
            <a:t>الأيزو 31000 إدارة المخاطر:</a:t>
          </a:r>
          <a:r>
            <a:rPr lang="ar-SA" sz="1600" u="sng" dirty="0"/>
            <a:t> </a:t>
          </a:r>
          <a:r>
            <a:rPr lang="ar-SA" sz="1600" dirty="0"/>
            <a:t>وهي معايير خاصة تساعد المنظمات والمؤسسات في بناء نظام إدارة مخاطر فاعل من خلال تحديد الخطر وتقييمه ورصد أدوات السيطرة والتحكم ومعالجته</a:t>
          </a:r>
          <a:r>
            <a:rPr lang="en-US" sz="1400" dirty="0"/>
            <a:t>.</a:t>
          </a:r>
        </a:p>
      </dgm:t>
    </dgm:pt>
    <dgm:pt modelId="{339DAA5E-DC74-4170-9C2D-29A728CF1453}" type="parTrans" cxnId="{546E6B4C-5338-4902-BE66-F6D977E56B4D}">
      <dgm:prSet/>
      <dgm:spPr/>
      <dgm:t>
        <a:bodyPr/>
        <a:lstStyle/>
        <a:p>
          <a:endParaRPr lang="en-US"/>
        </a:p>
      </dgm:t>
    </dgm:pt>
    <dgm:pt modelId="{F01B2B29-B84E-45DC-85AA-DD30C40C2959}" type="sibTrans" cxnId="{546E6B4C-5338-4902-BE66-F6D977E56B4D}">
      <dgm:prSet/>
      <dgm:spPr/>
      <dgm:t>
        <a:bodyPr/>
        <a:lstStyle/>
        <a:p>
          <a:endParaRPr lang="en-US"/>
        </a:p>
      </dgm:t>
    </dgm:pt>
    <dgm:pt modelId="{4D121B51-4385-446E-B066-83B1C2E46223}">
      <dgm:prSet custT="1"/>
      <dgm:spPr/>
      <dgm:t>
        <a:bodyPr/>
        <a:lstStyle/>
        <a:p>
          <a:r>
            <a:rPr lang="ar-SA" sz="1600" b="1" u="sng" dirty="0">
              <a:latin typeface="Simplified Arabic" panose="02020603050405020304" pitchFamily="18" charset="-78"/>
              <a:cs typeface="Simplified Arabic" panose="02020603050405020304" pitchFamily="18" charset="-78"/>
            </a:rPr>
            <a:t>الأيزو 50001 إدارة الطاقة:</a:t>
          </a:r>
          <a:r>
            <a:rPr lang="ar-SA" sz="1600" dirty="0">
              <a:latin typeface="Simplified Arabic" panose="02020603050405020304" pitchFamily="18" charset="-78"/>
              <a:cs typeface="Simplified Arabic" panose="02020603050405020304" pitchFamily="18" charset="-78"/>
            </a:rPr>
            <a:t> معيار يزود مؤسسات القطاعين العام والخاص باستراتيجيات إدارية لزيادة كفاءة الطاقة، وتقليل التكاليف وتحسين أدائها</a:t>
          </a:r>
          <a:endParaRPr lang="en-US" sz="1600" dirty="0">
            <a:latin typeface="Simplified Arabic" panose="02020603050405020304" pitchFamily="18" charset="-78"/>
            <a:cs typeface="Simplified Arabic" panose="02020603050405020304" pitchFamily="18" charset="-78"/>
          </a:endParaRPr>
        </a:p>
      </dgm:t>
    </dgm:pt>
    <dgm:pt modelId="{D8E45BF5-F347-41F8-9B7D-52B9C3733361}" type="parTrans" cxnId="{CDB9A40D-19D7-4B81-BABB-9129D05AC7BD}">
      <dgm:prSet/>
      <dgm:spPr/>
      <dgm:t>
        <a:bodyPr/>
        <a:lstStyle/>
        <a:p>
          <a:endParaRPr lang="en-US"/>
        </a:p>
      </dgm:t>
    </dgm:pt>
    <dgm:pt modelId="{BBDA11F8-1F3E-4D18-BC89-7D6C2D3A53D7}" type="sibTrans" cxnId="{CDB9A40D-19D7-4B81-BABB-9129D05AC7BD}">
      <dgm:prSet/>
      <dgm:spPr/>
      <dgm:t>
        <a:bodyPr/>
        <a:lstStyle/>
        <a:p>
          <a:endParaRPr lang="en-US"/>
        </a:p>
      </dgm:t>
    </dgm:pt>
    <dgm:pt modelId="{005D84AE-FECE-4854-A2BA-58F4BBCCA9F2}" type="pres">
      <dgm:prSet presAssocID="{74B0E35B-F4C6-4A54-A541-C729A6A2DDA6}" presName="diagram" presStyleCnt="0">
        <dgm:presLayoutVars>
          <dgm:dir/>
          <dgm:resizeHandles val="exact"/>
        </dgm:presLayoutVars>
      </dgm:prSet>
      <dgm:spPr/>
    </dgm:pt>
    <dgm:pt modelId="{0C69AC9A-6E7E-41E0-AA3B-B051E27FFE7F}" type="pres">
      <dgm:prSet presAssocID="{15F45F0E-6545-489F-9778-C9CD5C64348E}" presName="node" presStyleLbl="node1" presStyleIdx="0" presStyleCnt="6" custLinFactX="100000" custLinFactNeighborX="115362" custLinFactNeighborY="7055">
        <dgm:presLayoutVars>
          <dgm:bulletEnabled val="1"/>
        </dgm:presLayoutVars>
      </dgm:prSet>
      <dgm:spPr/>
    </dgm:pt>
    <dgm:pt modelId="{4D7F97B0-15CF-442B-B06A-A0D850D8CE28}" type="pres">
      <dgm:prSet presAssocID="{DA1ACB9A-EE2E-45B4-B5D1-5977BBFD1132}" presName="sibTrans" presStyleCnt="0"/>
      <dgm:spPr/>
    </dgm:pt>
    <dgm:pt modelId="{790237D4-52EE-47BE-B6ED-78F00B8A9C9D}" type="pres">
      <dgm:prSet presAssocID="{DED5B0F1-D1AB-4A3F-9A13-61AEF07923CC}" presName="node" presStyleLbl="node1" presStyleIdx="1" presStyleCnt="6" custLinFactNeighborX="386" custLinFactNeighborY="6411">
        <dgm:presLayoutVars>
          <dgm:bulletEnabled val="1"/>
        </dgm:presLayoutVars>
      </dgm:prSet>
      <dgm:spPr/>
    </dgm:pt>
    <dgm:pt modelId="{375517B0-F659-4DF1-9C0A-0463AA441523}" type="pres">
      <dgm:prSet presAssocID="{1A426899-91A3-44D4-816A-8CF7F89F5D4B}" presName="sibTrans" presStyleCnt="0"/>
      <dgm:spPr/>
    </dgm:pt>
    <dgm:pt modelId="{44B7BAEA-71FF-4384-80A5-7F3260E52BEE}" type="pres">
      <dgm:prSet presAssocID="{49094689-3C4A-43D1-A9CC-568AD3769704}" presName="node" presStyleLbl="node1" presStyleIdx="2" presStyleCnt="6" custLinFactX="-100000" custLinFactNeighborX="-116039" custLinFactNeighborY="3865">
        <dgm:presLayoutVars>
          <dgm:bulletEnabled val="1"/>
        </dgm:presLayoutVars>
      </dgm:prSet>
      <dgm:spPr/>
    </dgm:pt>
    <dgm:pt modelId="{24B75E50-72EE-4613-B023-7282335DED16}" type="pres">
      <dgm:prSet presAssocID="{591E2739-7FEA-47D8-8878-16AF43F0262B}" presName="sibTrans" presStyleCnt="0"/>
      <dgm:spPr/>
    </dgm:pt>
    <dgm:pt modelId="{B69F4A14-8A7E-4028-9AD5-BDE454C71459}" type="pres">
      <dgm:prSet presAssocID="{C0E1ADF1-B077-4044-9E43-D3711CCDC3A9}" presName="node" presStyleLbl="node1" presStyleIdx="3" presStyleCnt="6" custLinFactX="100000" custLinFactNeighborX="115362" custLinFactNeighborY="-533">
        <dgm:presLayoutVars>
          <dgm:bulletEnabled val="1"/>
        </dgm:presLayoutVars>
      </dgm:prSet>
      <dgm:spPr/>
    </dgm:pt>
    <dgm:pt modelId="{22708D4D-D023-47C2-BD0C-4779ED37599F}" type="pres">
      <dgm:prSet presAssocID="{37591CF9-F04C-4D79-A7CF-EEB89059B0A4}" presName="sibTrans" presStyleCnt="0"/>
      <dgm:spPr/>
    </dgm:pt>
    <dgm:pt modelId="{F5004E15-CF85-49FB-B3FC-A6D0125F5F9F}" type="pres">
      <dgm:prSet presAssocID="{A4BBB4CC-DD4A-418C-AEFE-C08ADB038ADA}" presName="node" presStyleLbl="node1" presStyleIdx="4" presStyleCnt="6">
        <dgm:presLayoutVars>
          <dgm:bulletEnabled val="1"/>
        </dgm:presLayoutVars>
      </dgm:prSet>
      <dgm:spPr/>
    </dgm:pt>
    <dgm:pt modelId="{870FAB75-E5B0-46C6-A0C2-8F89BB6FC7FC}" type="pres">
      <dgm:prSet presAssocID="{F01B2B29-B84E-45DC-85AA-DD30C40C2959}" presName="sibTrans" presStyleCnt="0"/>
      <dgm:spPr/>
    </dgm:pt>
    <dgm:pt modelId="{AAA396DB-D9B1-43E6-AE80-CA834EFD54A9}" type="pres">
      <dgm:prSet presAssocID="{4D121B51-4385-446E-B066-83B1C2E46223}" presName="node" presStyleLbl="node1" presStyleIdx="5" presStyleCnt="6" custLinFactX="-100000" custLinFactNeighborX="-115652" custLinFactNeighborY="-644">
        <dgm:presLayoutVars>
          <dgm:bulletEnabled val="1"/>
        </dgm:presLayoutVars>
      </dgm:prSet>
      <dgm:spPr/>
    </dgm:pt>
  </dgm:ptLst>
  <dgm:cxnLst>
    <dgm:cxn modelId="{76D5D505-F7B1-41BB-A46D-B7B2241833BF}" srcId="{74B0E35B-F4C6-4A54-A541-C729A6A2DDA6}" destId="{C0E1ADF1-B077-4044-9E43-D3711CCDC3A9}" srcOrd="3" destOrd="0" parTransId="{79AE4C94-909B-4EED-A7D5-9E2D87BB64E9}" sibTransId="{37591CF9-F04C-4D79-A7CF-EEB89059B0A4}"/>
    <dgm:cxn modelId="{CDB9A40D-19D7-4B81-BABB-9129D05AC7BD}" srcId="{74B0E35B-F4C6-4A54-A541-C729A6A2DDA6}" destId="{4D121B51-4385-446E-B066-83B1C2E46223}" srcOrd="5" destOrd="0" parTransId="{D8E45BF5-F347-41F8-9B7D-52B9C3733361}" sibTransId="{BBDA11F8-1F3E-4D18-BC89-7D6C2D3A53D7}"/>
    <dgm:cxn modelId="{8EAA5315-E900-425B-B638-C24D098052B4}" type="presOf" srcId="{C0E1ADF1-B077-4044-9E43-D3711CCDC3A9}" destId="{B69F4A14-8A7E-4028-9AD5-BDE454C71459}" srcOrd="0" destOrd="0" presId="urn:microsoft.com/office/officeart/2005/8/layout/default"/>
    <dgm:cxn modelId="{70B10931-8446-4FEE-A9CE-4CE1AFDA112F}" srcId="{74B0E35B-F4C6-4A54-A541-C729A6A2DDA6}" destId="{DED5B0F1-D1AB-4A3F-9A13-61AEF07923CC}" srcOrd="1" destOrd="0" parTransId="{5F5BF435-4563-44C4-9E59-8C65A9E45111}" sibTransId="{1A426899-91A3-44D4-816A-8CF7F89F5D4B}"/>
    <dgm:cxn modelId="{ABC1EA37-1EF7-413C-A1B7-F5B1F282ECA6}" srcId="{74B0E35B-F4C6-4A54-A541-C729A6A2DDA6}" destId="{15F45F0E-6545-489F-9778-C9CD5C64348E}" srcOrd="0" destOrd="0" parTransId="{06E27DD1-778E-4C2C-BA8C-DFC79BEF393F}" sibTransId="{DA1ACB9A-EE2E-45B4-B5D1-5977BBFD1132}"/>
    <dgm:cxn modelId="{542C4D39-E7B8-4FC7-B101-A6AA6FE4D05D}" type="presOf" srcId="{DED5B0F1-D1AB-4A3F-9A13-61AEF07923CC}" destId="{790237D4-52EE-47BE-B6ED-78F00B8A9C9D}" srcOrd="0" destOrd="0" presId="urn:microsoft.com/office/officeart/2005/8/layout/default"/>
    <dgm:cxn modelId="{757BF045-5E6C-4CED-B123-84E59D210BB5}" srcId="{74B0E35B-F4C6-4A54-A541-C729A6A2DDA6}" destId="{49094689-3C4A-43D1-A9CC-568AD3769704}" srcOrd="2" destOrd="0" parTransId="{9507C764-F497-4175-B454-2AFEB9B9FCCA}" sibTransId="{591E2739-7FEA-47D8-8878-16AF43F0262B}"/>
    <dgm:cxn modelId="{546E6B4C-5338-4902-BE66-F6D977E56B4D}" srcId="{74B0E35B-F4C6-4A54-A541-C729A6A2DDA6}" destId="{A4BBB4CC-DD4A-418C-AEFE-C08ADB038ADA}" srcOrd="4" destOrd="0" parTransId="{339DAA5E-DC74-4170-9C2D-29A728CF1453}" sibTransId="{F01B2B29-B84E-45DC-85AA-DD30C40C2959}"/>
    <dgm:cxn modelId="{EE0AE996-EC25-4C0B-B315-DC737193A55B}" type="presOf" srcId="{49094689-3C4A-43D1-A9CC-568AD3769704}" destId="{44B7BAEA-71FF-4384-80A5-7F3260E52BEE}" srcOrd="0" destOrd="0" presId="urn:microsoft.com/office/officeart/2005/8/layout/default"/>
    <dgm:cxn modelId="{E08BA4A8-2F09-4C2E-AD5E-FA2351F413AD}" type="presOf" srcId="{A4BBB4CC-DD4A-418C-AEFE-C08ADB038ADA}" destId="{F5004E15-CF85-49FB-B3FC-A6D0125F5F9F}" srcOrd="0" destOrd="0" presId="urn:microsoft.com/office/officeart/2005/8/layout/default"/>
    <dgm:cxn modelId="{D2F85FC3-4C9B-4CD5-80E0-D0FE956B47BC}" type="presOf" srcId="{4D121B51-4385-446E-B066-83B1C2E46223}" destId="{AAA396DB-D9B1-43E6-AE80-CA834EFD54A9}" srcOrd="0" destOrd="0" presId="urn:microsoft.com/office/officeart/2005/8/layout/default"/>
    <dgm:cxn modelId="{09C1F5C6-04ED-42AA-8793-D59C8D446E5B}" type="presOf" srcId="{15F45F0E-6545-489F-9778-C9CD5C64348E}" destId="{0C69AC9A-6E7E-41E0-AA3B-B051E27FFE7F}" srcOrd="0" destOrd="0" presId="urn:microsoft.com/office/officeart/2005/8/layout/default"/>
    <dgm:cxn modelId="{58AE35FC-5CC0-4BD3-8705-36E6D392902A}" type="presOf" srcId="{74B0E35B-F4C6-4A54-A541-C729A6A2DDA6}" destId="{005D84AE-FECE-4854-A2BA-58F4BBCCA9F2}" srcOrd="0" destOrd="0" presId="urn:microsoft.com/office/officeart/2005/8/layout/default"/>
    <dgm:cxn modelId="{FBC3ADC8-BB6A-4AE1-828D-8DDF8837D835}" type="presParOf" srcId="{005D84AE-FECE-4854-A2BA-58F4BBCCA9F2}" destId="{0C69AC9A-6E7E-41E0-AA3B-B051E27FFE7F}" srcOrd="0" destOrd="0" presId="urn:microsoft.com/office/officeart/2005/8/layout/default"/>
    <dgm:cxn modelId="{7303C5E5-16D0-4709-ACB1-2C6B2B7A823D}" type="presParOf" srcId="{005D84AE-FECE-4854-A2BA-58F4BBCCA9F2}" destId="{4D7F97B0-15CF-442B-B06A-A0D850D8CE28}" srcOrd="1" destOrd="0" presId="urn:microsoft.com/office/officeart/2005/8/layout/default"/>
    <dgm:cxn modelId="{262C97B8-BB23-46AF-98B9-C44E0479CD03}" type="presParOf" srcId="{005D84AE-FECE-4854-A2BA-58F4BBCCA9F2}" destId="{790237D4-52EE-47BE-B6ED-78F00B8A9C9D}" srcOrd="2" destOrd="0" presId="urn:microsoft.com/office/officeart/2005/8/layout/default"/>
    <dgm:cxn modelId="{A3C4B4D0-1C13-4F37-A55F-9EA7B1BFC6BF}" type="presParOf" srcId="{005D84AE-FECE-4854-A2BA-58F4BBCCA9F2}" destId="{375517B0-F659-4DF1-9C0A-0463AA441523}" srcOrd="3" destOrd="0" presId="urn:microsoft.com/office/officeart/2005/8/layout/default"/>
    <dgm:cxn modelId="{63132C9A-D43C-4666-80B5-12A2F36012CF}" type="presParOf" srcId="{005D84AE-FECE-4854-A2BA-58F4BBCCA9F2}" destId="{44B7BAEA-71FF-4384-80A5-7F3260E52BEE}" srcOrd="4" destOrd="0" presId="urn:microsoft.com/office/officeart/2005/8/layout/default"/>
    <dgm:cxn modelId="{E77891F7-5A3C-411E-A948-7EA43FEF26F9}" type="presParOf" srcId="{005D84AE-FECE-4854-A2BA-58F4BBCCA9F2}" destId="{24B75E50-72EE-4613-B023-7282335DED16}" srcOrd="5" destOrd="0" presId="urn:microsoft.com/office/officeart/2005/8/layout/default"/>
    <dgm:cxn modelId="{02AADFDB-3BF8-4AB5-9C32-3BB50A4E4332}" type="presParOf" srcId="{005D84AE-FECE-4854-A2BA-58F4BBCCA9F2}" destId="{B69F4A14-8A7E-4028-9AD5-BDE454C71459}" srcOrd="6" destOrd="0" presId="urn:microsoft.com/office/officeart/2005/8/layout/default"/>
    <dgm:cxn modelId="{97C24F7B-A1FB-4190-8B8B-539106138965}" type="presParOf" srcId="{005D84AE-FECE-4854-A2BA-58F4BBCCA9F2}" destId="{22708D4D-D023-47C2-BD0C-4779ED37599F}" srcOrd="7" destOrd="0" presId="urn:microsoft.com/office/officeart/2005/8/layout/default"/>
    <dgm:cxn modelId="{57466C55-63CD-443C-BA26-57EFEB5968C2}" type="presParOf" srcId="{005D84AE-FECE-4854-A2BA-58F4BBCCA9F2}" destId="{F5004E15-CF85-49FB-B3FC-A6D0125F5F9F}" srcOrd="8" destOrd="0" presId="urn:microsoft.com/office/officeart/2005/8/layout/default"/>
    <dgm:cxn modelId="{964624D4-9F7A-441D-A553-098D49F54226}" type="presParOf" srcId="{005D84AE-FECE-4854-A2BA-58F4BBCCA9F2}" destId="{870FAB75-E5B0-46C6-A0C2-8F89BB6FC7FC}" srcOrd="9" destOrd="0" presId="urn:microsoft.com/office/officeart/2005/8/layout/default"/>
    <dgm:cxn modelId="{28C73EB4-2D4B-4B39-B5B5-626AE6F54FF3}" type="presParOf" srcId="{005D84AE-FECE-4854-A2BA-58F4BBCCA9F2}" destId="{AAA396DB-D9B1-43E6-AE80-CA834EFD54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9AC9A-6E7E-41E0-AA3B-B051E27FFE7F}">
      <dsp:nvSpPr>
        <dsp:cNvPr id="0" name=""/>
        <dsp:cNvSpPr/>
      </dsp:nvSpPr>
      <dsp:spPr>
        <a:xfrm>
          <a:off x="7077064" y="276420"/>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ar-SA" sz="1400" b="1" u="sng" kern="1200" dirty="0">
              <a:latin typeface="Simplified Arabic" panose="02020603050405020304" pitchFamily="18" charset="-78"/>
              <a:cs typeface="Simplified Arabic" panose="02020603050405020304" pitchFamily="18" charset="-78"/>
            </a:rPr>
            <a:t>مواصفة الأيزو 9001</a:t>
          </a:r>
          <a:r>
            <a:rPr lang="ar-SA" sz="1400" kern="1200" dirty="0">
              <a:latin typeface="Simplified Arabic" panose="02020603050405020304" pitchFamily="18" charset="-78"/>
              <a:cs typeface="Simplified Arabic" panose="02020603050405020304" pitchFamily="18" charset="-78"/>
            </a:rPr>
            <a:t> وهي أحد أفضل المعايير لكافة المنظمات والمؤسسات التي تسعى لتحسين نظام إدارة الجودة لديها بما يتوافق وتحسين جودة منتجاتها وخدماتها، واستمرار تلبية توقعات الزبون، ويعتمد هذا المعيار على عدد من مبادئ إدارة الجودة بما في ذلك التركيز على الزبون، وتأثير الإدارة العليا، ونهج العملية والتحسين المستمر.</a:t>
          </a:r>
          <a:endParaRPr lang="en-US" sz="1400" kern="1200" dirty="0">
            <a:latin typeface="Simplified Arabic" panose="02020603050405020304" pitchFamily="18" charset="-78"/>
            <a:cs typeface="Simplified Arabic" panose="02020603050405020304" pitchFamily="18" charset="-78"/>
          </a:endParaRPr>
        </a:p>
      </dsp:txBody>
      <dsp:txXfrm>
        <a:off x="7077064" y="276420"/>
        <a:ext cx="3286125" cy="1971675"/>
      </dsp:txXfrm>
    </dsp:sp>
    <dsp:sp modelId="{790237D4-52EE-47BE-B6ED-78F00B8A9C9D}">
      <dsp:nvSpPr>
        <dsp:cNvPr id="0" name=""/>
        <dsp:cNvSpPr/>
      </dsp:nvSpPr>
      <dsp:spPr>
        <a:xfrm>
          <a:off x="3627421" y="263722"/>
          <a:ext cx="3286125" cy="1971675"/>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ar-SA" sz="1400" b="1" u="sng" kern="1200" dirty="0">
              <a:latin typeface="Simplified Arabic" panose="02020603050405020304" pitchFamily="18" charset="-78"/>
              <a:cs typeface="Simplified Arabic" panose="02020603050405020304" pitchFamily="18" charset="-78"/>
            </a:rPr>
            <a:t>الأيزو 14001 معايير نظام إدارة البيئة</a:t>
          </a:r>
          <a:r>
            <a:rPr lang="ar-SA" sz="1400" u="sng" kern="1200" dirty="0">
              <a:latin typeface="Simplified Arabic" panose="02020603050405020304" pitchFamily="18" charset="-78"/>
              <a:cs typeface="Simplified Arabic" panose="02020603050405020304" pitchFamily="18" charset="-78"/>
            </a:rPr>
            <a:t> :</a:t>
          </a:r>
          <a:r>
            <a:rPr lang="ar-SA" sz="1400" kern="1200" dirty="0">
              <a:latin typeface="Simplified Arabic" panose="02020603050405020304" pitchFamily="18" charset="-78"/>
              <a:cs typeface="Simplified Arabic" panose="02020603050405020304" pitchFamily="18" charset="-78"/>
            </a:rPr>
            <a:t> ويوفر هذا المعيار الإرشادات للجهات والمؤسسات لتحديد الأثار البيئية المترتبة على أنشطتها وكيفية السيطرة عليه، ويمكن تطبيقها على مختلف المنظمات بما يضمن بناء نظام الإدارة البيئة، بما يطمئن أصحاب المصلحة من الحد من الآثار البيئية المترتبة عن عمليات الإنتاج أو الخدمات  وتحديد التحديات البيئية</a:t>
          </a:r>
          <a:r>
            <a:rPr lang="en-US" sz="1400" kern="1200" dirty="0"/>
            <a:t>.</a:t>
          </a:r>
        </a:p>
      </dsp:txBody>
      <dsp:txXfrm>
        <a:off x="3627421" y="263722"/>
        <a:ext cx="3286125" cy="1971675"/>
      </dsp:txXfrm>
    </dsp:sp>
    <dsp:sp modelId="{44B7BAEA-71FF-4384-80A5-7F3260E52BEE}">
      <dsp:nvSpPr>
        <dsp:cNvPr id="0" name=""/>
        <dsp:cNvSpPr/>
      </dsp:nvSpPr>
      <dsp:spPr>
        <a:xfrm>
          <a:off x="130163" y="213523"/>
          <a:ext cx="3286125" cy="1971675"/>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ar-IQ" sz="1400" b="1" u="sng" kern="1200" dirty="0">
              <a:latin typeface="Simplified Arabic" panose="02020603050405020304" pitchFamily="18" charset="-78"/>
              <a:cs typeface="Simplified Arabic" panose="02020603050405020304" pitchFamily="18" charset="-78"/>
            </a:rPr>
            <a:t>ا</a:t>
          </a:r>
          <a:r>
            <a:rPr lang="ar-SA" sz="1400" b="1" u="sng" kern="1200" dirty="0">
              <a:latin typeface="Simplified Arabic" panose="02020603050405020304" pitchFamily="18" charset="-78"/>
              <a:cs typeface="Simplified Arabic" panose="02020603050405020304" pitchFamily="18" charset="-78"/>
            </a:rPr>
            <a:t>لأيزو 27001 أمن المعلومات : </a:t>
          </a:r>
          <a:r>
            <a:rPr lang="ar-SA" sz="1400" kern="1200" dirty="0">
              <a:latin typeface="Simplified Arabic" panose="02020603050405020304" pitchFamily="18" charset="-78"/>
              <a:cs typeface="Simplified Arabic" panose="02020603050405020304" pitchFamily="18" charset="-78"/>
            </a:rPr>
            <a:t>وهو معيار لأمن المعلومات، وجاء ذلك نتيجة ازدياد استخدام التقنية والحاجة إلى إطار عام لتأمين النظام وتقليل المخاطر، وهو أحد أكثر المعايير شيوعا، ويعمل على ضمان إنشاء وتنفيذ وتشغيل ومراقبة ومراجعة وتحسين نظام إدارة أمن المعلومات</a:t>
          </a:r>
          <a:r>
            <a:rPr lang="en-US" sz="1400" kern="1200" dirty="0"/>
            <a:t>.</a:t>
          </a:r>
        </a:p>
      </dsp:txBody>
      <dsp:txXfrm>
        <a:off x="130163" y="213523"/>
        <a:ext cx="3286125" cy="1971675"/>
      </dsp:txXfrm>
    </dsp:sp>
    <dsp:sp modelId="{B69F4A14-8A7E-4028-9AD5-BDE454C71459}">
      <dsp:nvSpPr>
        <dsp:cNvPr id="0" name=""/>
        <dsp:cNvSpPr/>
      </dsp:nvSpPr>
      <dsp:spPr>
        <a:xfrm>
          <a:off x="7077064" y="2427097"/>
          <a:ext cx="3286125" cy="1971675"/>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1" u="sng" kern="1200" dirty="0">
              <a:latin typeface="Simplified Arabic" panose="02020603050405020304" pitchFamily="18" charset="-78"/>
              <a:cs typeface="Simplified Arabic" panose="02020603050405020304" pitchFamily="18" charset="-78"/>
            </a:rPr>
            <a:t>الأيزو 26000 للمسؤولية الاجتماعية:</a:t>
          </a:r>
          <a:r>
            <a:rPr lang="ar-SA" sz="1600" kern="1200" dirty="0">
              <a:latin typeface="Simplified Arabic" panose="02020603050405020304" pitchFamily="18" charset="-78"/>
              <a:cs typeface="Simplified Arabic" panose="02020603050405020304" pitchFamily="18" charset="-78"/>
            </a:rPr>
            <a:t> يوفر إطار إرشادي للمؤسسات التي ترغب تحسين صورتها بالمجتمع من خلال بناء نظام فاعل للمسؤولية الاجتماعية</a:t>
          </a:r>
          <a:endParaRPr lang="en-US" sz="1600" kern="1200" dirty="0">
            <a:latin typeface="Simplified Arabic" panose="02020603050405020304" pitchFamily="18" charset="-78"/>
            <a:cs typeface="Simplified Arabic" panose="02020603050405020304" pitchFamily="18" charset="-78"/>
          </a:endParaRPr>
        </a:p>
      </dsp:txBody>
      <dsp:txXfrm>
        <a:off x="7077064" y="2427097"/>
        <a:ext cx="3286125" cy="1971675"/>
      </dsp:txXfrm>
    </dsp:sp>
    <dsp:sp modelId="{F5004E15-CF85-49FB-B3FC-A6D0125F5F9F}">
      <dsp:nvSpPr>
        <dsp:cNvPr id="0" name=""/>
        <dsp:cNvSpPr/>
      </dsp:nvSpPr>
      <dsp:spPr>
        <a:xfrm>
          <a:off x="3614737" y="2437606"/>
          <a:ext cx="3286125" cy="1971675"/>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1" u="sng" kern="1200" dirty="0"/>
            <a:t>الأيزو 31000 إدارة المخاطر:</a:t>
          </a:r>
          <a:r>
            <a:rPr lang="ar-SA" sz="1600" u="sng" kern="1200" dirty="0"/>
            <a:t> </a:t>
          </a:r>
          <a:r>
            <a:rPr lang="ar-SA" sz="1600" kern="1200" dirty="0"/>
            <a:t>وهي معايير خاصة تساعد المنظمات والمؤسسات في بناء نظام إدارة مخاطر فاعل من خلال تحديد الخطر وتقييمه ورصد أدوات السيطرة والتحكم ومعالجته</a:t>
          </a:r>
          <a:r>
            <a:rPr lang="en-US" sz="1400" kern="1200" dirty="0"/>
            <a:t>.</a:t>
          </a:r>
        </a:p>
      </dsp:txBody>
      <dsp:txXfrm>
        <a:off x="3614737" y="2437606"/>
        <a:ext cx="3286125" cy="1971675"/>
      </dsp:txXfrm>
    </dsp:sp>
    <dsp:sp modelId="{AAA396DB-D9B1-43E6-AE80-CA834EFD54A9}">
      <dsp:nvSpPr>
        <dsp:cNvPr id="0" name=""/>
        <dsp:cNvSpPr/>
      </dsp:nvSpPr>
      <dsp:spPr>
        <a:xfrm>
          <a:off x="142880" y="2424908"/>
          <a:ext cx="3286125" cy="1971675"/>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1" u="sng" kern="1200" dirty="0">
              <a:latin typeface="Simplified Arabic" panose="02020603050405020304" pitchFamily="18" charset="-78"/>
              <a:cs typeface="Simplified Arabic" panose="02020603050405020304" pitchFamily="18" charset="-78"/>
            </a:rPr>
            <a:t>الأيزو 50001 إدارة الطاقة:</a:t>
          </a:r>
          <a:r>
            <a:rPr lang="ar-SA" sz="1600" kern="1200" dirty="0">
              <a:latin typeface="Simplified Arabic" panose="02020603050405020304" pitchFamily="18" charset="-78"/>
              <a:cs typeface="Simplified Arabic" panose="02020603050405020304" pitchFamily="18" charset="-78"/>
            </a:rPr>
            <a:t> معيار يزود مؤسسات القطاعين العام والخاص باستراتيجيات إدارية لزيادة كفاءة الطاقة، وتقليل التكاليف وتحسين أدائها</a:t>
          </a:r>
          <a:endParaRPr lang="en-US" sz="1600" kern="1200" dirty="0">
            <a:latin typeface="Simplified Arabic" panose="02020603050405020304" pitchFamily="18" charset="-78"/>
            <a:cs typeface="Simplified Arabic" panose="02020603050405020304" pitchFamily="18" charset="-78"/>
          </a:endParaRPr>
        </a:p>
      </dsp:txBody>
      <dsp:txXfrm>
        <a:off x="142880" y="242490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74708563-1D0D-4AE2-B760-6DC8AE480893}"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222116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4708563-1D0D-4AE2-B760-6DC8AE480893}"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261521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4708563-1D0D-4AE2-B760-6DC8AE480893}"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66376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4708563-1D0D-4AE2-B760-6DC8AE480893}"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301453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4708563-1D0D-4AE2-B760-6DC8AE480893}"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109968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4708563-1D0D-4AE2-B760-6DC8AE480893}" type="datetimeFigureOut">
              <a:rPr lang="ar-IQ" smtClean="0"/>
              <a:t>27/08/1445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329469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4708563-1D0D-4AE2-B760-6DC8AE480893}" type="datetimeFigureOut">
              <a:rPr lang="ar-IQ" smtClean="0"/>
              <a:t>27/08/1445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285500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4708563-1D0D-4AE2-B760-6DC8AE480893}" type="datetimeFigureOut">
              <a:rPr lang="ar-IQ" smtClean="0"/>
              <a:t>27/08/1445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151119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08563-1D0D-4AE2-B760-6DC8AE480893}" type="datetimeFigureOut">
              <a:rPr lang="ar-IQ" smtClean="0"/>
              <a:t>27/08/1445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96321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4708563-1D0D-4AE2-B760-6DC8AE480893}" type="datetimeFigureOut">
              <a:rPr lang="ar-IQ" smtClean="0"/>
              <a:t>27/08/1445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27751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4708563-1D0D-4AE2-B760-6DC8AE480893}" type="datetimeFigureOut">
              <a:rPr lang="ar-IQ" smtClean="0"/>
              <a:t>27/08/1445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70F4098-8F28-4FCB-9309-2F930DE13791}" type="slidenum">
              <a:rPr lang="ar-IQ" smtClean="0"/>
              <a:t>‹#›</a:t>
            </a:fld>
            <a:endParaRPr lang="ar-IQ"/>
          </a:p>
        </p:txBody>
      </p:sp>
    </p:spTree>
    <p:extLst>
      <p:ext uri="{BB962C8B-B14F-4D97-AF65-F5344CB8AC3E}">
        <p14:creationId xmlns:p14="http://schemas.microsoft.com/office/powerpoint/2010/main" val="243034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708563-1D0D-4AE2-B760-6DC8AE480893}" type="datetimeFigureOut">
              <a:rPr lang="ar-IQ" smtClean="0"/>
              <a:t>27/08/1445</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0F4098-8F28-4FCB-9309-2F930DE13791}" type="slidenum">
              <a:rPr lang="ar-IQ" smtClean="0"/>
              <a:t>‹#›</a:t>
            </a:fld>
            <a:endParaRPr lang="ar-IQ"/>
          </a:p>
        </p:txBody>
      </p:sp>
    </p:spTree>
    <p:extLst>
      <p:ext uri="{BB962C8B-B14F-4D97-AF65-F5344CB8AC3E}">
        <p14:creationId xmlns:p14="http://schemas.microsoft.com/office/powerpoint/2010/main" val="1859626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صورة 15" descr="صورة تحتوي على ساعة حائط, نص, ساعة, لقطة شاشة&#10;&#10;تم إنشاء الوصف تلقائياً">
            <a:extLst>
              <a:ext uri="{FF2B5EF4-FFF2-40B4-BE49-F238E27FC236}">
                <a16:creationId xmlns:a16="http://schemas.microsoft.com/office/drawing/2014/main" id="{3E5EC2F9-4383-4A6C-2A8E-D8113EACA5F4}"/>
              </a:ext>
            </a:extLst>
          </p:cNvPr>
          <p:cNvPicPr>
            <a:picLocks noChangeAspect="1"/>
          </p:cNvPicPr>
          <p:nvPr/>
        </p:nvPicPr>
        <p:blipFill rotWithShape="1">
          <a:blip r:embed="rId2">
            <a:extLst>
              <a:ext uri="{28A0092B-C50C-407E-A947-70E740481C1C}">
                <a14:useLocalDpi xmlns:a14="http://schemas.microsoft.com/office/drawing/2010/main" val="0"/>
              </a:ext>
            </a:extLst>
          </a:blip>
          <a:srcRect l="8305" r="19080" b="-1"/>
          <a:stretch/>
        </p:blipFill>
        <p:spPr>
          <a:xfrm>
            <a:off x="2522356" y="10"/>
            <a:ext cx="9669642" cy="6857990"/>
          </a:xfrm>
          <a:prstGeom prst="rect">
            <a:avLst/>
          </a:prstGeom>
        </p:spPr>
      </p:pic>
      <p:sp>
        <p:nvSpPr>
          <p:cNvPr id="45" name="Rectangle 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E79098D9-6BE9-4EB9-F68C-771E11BC5687}"/>
              </a:ext>
            </a:extLst>
          </p:cNvPr>
          <p:cNvSpPr>
            <a:spLocks noGrp="1"/>
          </p:cNvSpPr>
          <p:nvPr>
            <p:ph type="ctrTitle"/>
          </p:nvPr>
        </p:nvSpPr>
        <p:spPr>
          <a:xfrm>
            <a:off x="152400" y="974154"/>
            <a:ext cx="4279389" cy="1565275"/>
          </a:xfrm>
          <a:prstGeom prst="ellipse">
            <a:avLst/>
          </a:prstGeom>
        </p:spPr>
        <p:txBody>
          <a:bodyPr vert="horz" lIns="91440" tIns="45720" rIns="91440" bIns="45720" rtlCol="0" anchor="ctr">
            <a:normAutofit/>
          </a:bodyPr>
          <a:lstStyle/>
          <a:p>
            <a:pPr algn="r"/>
            <a:r>
              <a:rPr lang="en-US" b="1" dirty="0" err="1">
                <a:solidFill>
                  <a:srgbClr val="002060"/>
                </a:solidFill>
                <a:effectLst/>
                <a:latin typeface="Arabic Typesetting" panose="03020402040406030203" pitchFamily="66" charset="-78"/>
                <a:cs typeface="Arabic Typesetting" panose="03020402040406030203" pitchFamily="66" charset="-78"/>
              </a:rPr>
              <a:t>مواصفات</a:t>
            </a:r>
            <a:r>
              <a:rPr lang="en-US" b="1" dirty="0">
                <a:solidFill>
                  <a:srgbClr val="002060"/>
                </a:solidFill>
                <a:effectLst/>
                <a:latin typeface="Arabic Typesetting" panose="03020402040406030203" pitchFamily="66" charset="-78"/>
                <a:cs typeface="Arabic Typesetting" panose="03020402040406030203" pitchFamily="66" charset="-78"/>
              </a:rPr>
              <a:t> </a:t>
            </a:r>
            <a:r>
              <a:rPr lang="en-US" b="1" dirty="0" err="1">
                <a:solidFill>
                  <a:srgbClr val="002060"/>
                </a:solidFill>
                <a:effectLst/>
                <a:latin typeface="Arabic Typesetting" panose="03020402040406030203" pitchFamily="66" charset="-78"/>
                <a:cs typeface="Arabic Typesetting" panose="03020402040406030203" pitchFamily="66" charset="-78"/>
              </a:rPr>
              <a:t>الجودة</a:t>
            </a:r>
            <a:r>
              <a:rPr lang="en-US" b="1" dirty="0">
                <a:solidFill>
                  <a:srgbClr val="002060"/>
                </a:solidFill>
                <a:effectLst/>
                <a:latin typeface="Arabic Typesetting" panose="03020402040406030203" pitchFamily="66" charset="-78"/>
                <a:cs typeface="Arabic Typesetting" panose="03020402040406030203" pitchFamily="66" charset="-78"/>
              </a:rPr>
              <a:t> </a:t>
            </a:r>
            <a:endParaRPr lang="en-US" dirty="0">
              <a:solidFill>
                <a:srgbClr val="002060"/>
              </a:solidFill>
              <a:latin typeface="Arabic Typesetting" panose="03020402040406030203" pitchFamily="66" charset="-78"/>
              <a:cs typeface="Arabic Typesetting" panose="03020402040406030203" pitchFamily="66" charset="-78"/>
            </a:endParaRPr>
          </a:p>
        </p:txBody>
      </p:sp>
      <p:sp>
        <p:nvSpPr>
          <p:cNvPr id="6" name="مربع نص 5">
            <a:extLst>
              <a:ext uri="{FF2B5EF4-FFF2-40B4-BE49-F238E27FC236}">
                <a16:creationId xmlns:a16="http://schemas.microsoft.com/office/drawing/2014/main" id="{146F86C3-8040-0717-22AA-1AC0AABBA8B7}"/>
              </a:ext>
            </a:extLst>
          </p:cNvPr>
          <p:cNvSpPr txBox="1"/>
          <p:nvPr/>
        </p:nvSpPr>
        <p:spPr>
          <a:xfrm>
            <a:off x="495300" y="3513582"/>
            <a:ext cx="2552189" cy="2158763"/>
          </a:xfrm>
          <a:prstGeom prst="rect">
            <a:avLst/>
          </a:prstGeom>
        </p:spPr>
        <p:txBody>
          <a:bodyPr vert="horz" lIns="91440" tIns="45720" rIns="91440" bIns="45720" rtlCol="0">
            <a:normAutofit/>
          </a:bodyPr>
          <a:lstStyle/>
          <a:p>
            <a:pPr algn="r" defTabSz="914400" rtl="1">
              <a:lnSpc>
                <a:spcPct val="90000"/>
              </a:lnSpc>
              <a:spcAft>
                <a:spcPts val="800"/>
              </a:spcAft>
            </a:pPr>
            <a:r>
              <a:rPr lang="en-US" sz="4000" b="1" u="sng" dirty="0" err="1">
                <a:solidFill>
                  <a:srgbClr val="0070C0"/>
                </a:solidFill>
                <a:effectLst/>
                <a:latin typeface="Arabic Typesetting" panose="03020402040406030203" pitchFamily="66" charset="-78"/>
                <a:cs typeface="Arabic Typesetting" panose="03020402040406030203" pitchFamily="66" charset="-78"/>
              </a:rPr>
              <a:t>اعداد</a:t>
            </a:r>
            <a:endParaRPr lang="en-US" sz="4000" b="1" dirty="0">
              <a:solidFill>
                <a:srgbClr val="0070C0"/>
              </a:solidFill>
              <a:effectLst/>
              <a:latin typeface="Arabic Typesetting" panose="03020402040406030203" pitchFamily="66" charset="-78"/>
              <a:cs typeface="Arabic Typesetting" panose="03020402040406030203" pitchFamily="66" charset="-78"/>
            </a:endParaRPr>
          </a:p>
          <a:p>
            <a:pPr algn="r" defTabSz="914400" rtl="1">
              <a:lnSpc>
                <a:spcPct val="90000"/>
              </a:lnSpc>
              <a:spcAft>
                <a:spcPts val="800"/>
              </a:spcAft>
            </a:pPr>
            <a:r>
              <a:rPr lang="en-US" sz="4000" b="1" dirty="0" err="1">
                <a:solidFill>
                  <a:srgbClr val="0070C0"/>
                </a:solidFill>
                <a:effectLst/>
                <a:latin typeface="Arabic Typesetting" panose="03020402040406030203" pitchFamily="66" charset="-78"/>
                <a:cs typeface="Arabic Typesetting" panose="03020402040406030203" pitchFamily="66" charset="-78"/>
              </a:rPr>
              <a:t>ريم</a:t>
            </a:r>
            <a:r>
              <a:rPr lang="en-US" sz="4000" b="1" dirty="0">
                <a:solidFill>
                  <a:srgbClr val="0070C0"/>
                </a:solidFill>
                <a:effectLst/>
                <a:latin typeface="Arabic Typesetting" panose="03020402040406030203" pitchFamily="66" charset="-78"/>
                <a:cs typeface="Arabic Typesetting" panose="03020402040406030203" pitchFamily="66" charset="-78"/>
              </a:rPr>
              <a:t> </a:t>
            </a:r>
            <a:r>
              <a:rPr lang="en-US" sz="4000" b="1" dirty="0" err="1">
                <a:solidFill>
                  <a:srgbClr val="0070C0"/>
                </a:solidFill>
                <a:effectLst/>
                <a:latin typeface="Arabic Typesetting" panose="03020402040406030203" pitchFamily="66" charset="-78"/>
                <a:cs typeface="Arabic Typesetting" panose="03020402040406030203" pitchFamily="66" charset="-78"/>
              </a:rPr>
              <a:t>عبد</a:t>
            </a:r>
            <a:r>
              <a:rPr lang="en-US" sz="4000" b="1" dirty="0">
                <a:solidFill>
                  <a:srgbClr val="0070C0"/>
                </a:solidFill>
                <a:effectLst/>
                <a:latin typeface="Arabic Typesetting" panose="03020402040406030203" pitchFamily="66" charset="-78"/>
                <a:cs typeface="Arabic Typesetting" panose="03020402040406030203" pitchFamily="66" charset="-78"/>
              </a:rPr>
              <a:t> </a:t>
            </a:r>
            <a:r>
              <a:rPr lang="en-US" sz="4000" b="1" dirty="0" err="1">
                <a:solidFill>
                  <a:srgbClr val="0070C0"/>
                </a:solidFill>
                <a:effectLst/>
                <a:latin typeface="Arabic Typesetting" panose="03020402040406030203" pitchFamily="66" charset="-78"/>
                <a:cs typeface="Arabic Typesetting" panose="03020402040406030203" pitchFamily="66" charset="-78"/>
              </a:rPr>
              <a:t>الاله</a:t>
            </a:r>
            <a:r>
              <a:rPr lang="en-US" sz="4000" b="1" dirty="0">
                <a:solidFill>
                  <a:srgbClr val="0070C0"/>
                </a:solidFill>
                <a:effectLst/>
                <a:latin typeface="Arabic Typesetting" panose="03020402040406030203" pitchFamily="66" charset="-78"/>
                <a:cs typeface="Arabic Typesetting" panose="03020402040406030203" pitchFamily="66" charset="-78"/>
              </a:rPr>
              <a:t> </a:t>
            </a:r>
            <a:r>
              <a:rPr lang="en-US" sz="4000" b="1" dirty="0" err="1">
                <a:solidFill>
                  <a:srgbClr val="0070C0"/>
                </a:solidFill>
                <a:effectLst/>
                <a:latin typeface="Arabic Typesetting" panose="03020402040406030203" pitchFamily="66" charset="-78"/>
                <a:cs typeface="Arabic Typesetting" panose="03020402040406030203" pitchFamily="66" charset="-78"/>
              </a:rPr>
              <a:t>عباس</a:t>
            </a:r>
            <a:r>
              <a:rPr lang="en-US" sz="4000" b="1" dirty="0">
                <a:solidFill>
                  <a:srgbClr val="0070C0"/>
                </a:solidFill>
                <a:effectLst/>
                <a:latin typeface="Arabic Typesetting" panose="03020402040406030203" pitchFamily="66" charset="-78"/>
                <a:cs typeface="Arabic Typesetting" panose="03020402040406030203" pitchFamily="66" charset="-78"/>
              </a:rPr>
              <a:t>  </a:t>
            </a:r>
          </a:p>
          <a:p>
            <a:pPr algn="r" defTabSz="914400" rtl="1">
              <a:lnSpc>
                <a:spcPct val="90000"/>
              </a:lnSpc>
              <a:spcAft>
                <a:spcPts val="800"/>
              </a:spcAft>
            </a:pPr>
            <a:r>
              <a:rPr lang="en-US" sz="4000" b="1" dirty="0" err="1">
                <a:solidFill>
                  <a:srgbClr val="0070C0"/>
                </a:solidFill>
                <a:latin typeface="Arabic Typesetting" panose="03020402040406030203" pitchFamily="66" charset="-78"/>
                <a:cs typeface="Arabic Typesetting" panose="03020402040406030203" pitchFamily="66" charset="-78"/>
              </a:rPr>
              <a:t>نور</a:t>
            </a:r>
            <a:r>
              <a:rPr lang="en-US" sz="4000" b="1" dirty="0">
                <a:solidFill>
                  <a:srgbClr val="0070C0"/>
                </a:solidFill>
                <a:latin typeface="Arabic Typesetting" panose="03020402040406030203" pitchFamily="66" charset="-78"/>
                <a:cs typeface="Arabic Typesetting" panose="03020402040406030203" pitchFamily="66" charset="-78"/>
              </a:rPr>
              <a:t> </a:t>
            </a:r>
            <a:r>
              <a:rPr lang="en-US" sz="4000" b="1" dirty="0" err="1">
                <a:solidFill>
                  <a:srgbClr val="0070C0"/>
                </a:solidFill>
                <a:latin typeface="Arabic Typesetting" panose="03020402040406030203" pitchFamily="66" charset="-78"/>
                <a:cs typeface="Arabic Typesetting" panose="03020402040406030203" pitchFamily="66" charset="-78"/>
              </a:rPr>
              <a:t>كريم</a:t>
            </a:r>
            <a:r>
              <a:rPr lang="en-US" sz="4000" b="1" dirty="0">
                <a:solidFill>
                  <a:srgbClr val="0070C0"/>
                </a:solidFill>
                <a:latin typeface="Arabic Typesetting" panose="03020402040406030203" pitchFamily="66" charset="-78"/>
                <a:cs typeface="Arabic Typesetting" panose="03020402040406030203" pitchFamily="66" charset="-78"/>
              </a:rPr>
              <a:t> </a:t>
            </a:r>
            <a:r>
              <a:rPr lang="en-US" sz="4000" b="1" dirty="0" err="1">
                <a:solidFill>
                  <a:srgbClr val="0070C0"/>
                </a:solidFill>
                <a:latin typeface="Arabic Typesetting" panose="03020402040406030203" pitchFamily="66" charset="-78"/>
                <a:cs typeface="Arabic Typesetting" panose="03020402040406030203" pitchFamily="66" charset="-78"/>
              </a:rPr>
              <a:t>سالم</a:t>
            </a:r>
            <a:r>
              <a:rPr lang="en-US" sz="4000" b="1" dirty="0">
                <a:solidFill>
                  <a:srgbClr val="0070C0"/>
                </a:solidFill>
                <a:effectLst/>
                <a:latin typeface="Arabic Typesetting" panose="03020402040406030203" pitchFamily="66" charset="-78"/>
                <a:cs typeface="Arabic Typesetting" panose="03020402040406030203" pitchFamily="66" charset="-78"/>
              </a:rPr>
              <a:t>    </a:t>
            </a:r>
          </a:p>
        </p:txBody>
      </p:sp>
    </p:spTree>
    <p:extLst>
      <p:ext uri="{BB962C8B-B14F-4D97-AF65-F5344CB8AC3E}">
        <p14:creationId xmlns:p14="http://schemas.microsoft.com/office/powerpoint/2010/main" val="399818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E9162BAD-1A36-40A2-2AD2-B9B3B257D31C}"/>
              </a:ext>
            </a:extLst>
          </p:cNvPr>
          <p:cNvSpPr txBox="1"/>
          <p:nvPr/>
        </p:nvSpPr>
        <p:spPr>
          <a:xfrm>
            <a:off x="2590800" y="96837"/>
            <a:ext cx="6668386" cy="854080"/>
          </a:xfrm>
          <a:prstGeom prst="rect">
            <a:avLst/>
          </a:prstGeom>
          <a:noFill/>
        </p:spPr>
        <p:txBody>
          <a:bodyPr wrap="square">
            <a:spAutoFit/>
          </a:bodyPr>
          <a:lstStyle/>
          <a:p>
            <a:pPr algn="just" rtl="1">
              <a:lnSpc>
                <a:spcPct val="150000"/>
              </a:lnSpc>
              <a:spcAft>
                <a:spcPts val="800"/>
              </a:spcAft>
            </a:pPr>
            <a:r>
              <a:rPr lang="ar-SA" sz="28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الفوائد المتحققة عن تطبيق نظام الجودة </a:t>
            </a:r>
            <a:r>
              <a:rPr lang="en-US" sz="2800" b="1" dirty="0">
                <a:solidFill>
                  <a:srgbClr val="C00000"/>
                </a:solidFill>
                <a:latin typeface="Simplified Arabic" panose="02020603050405020304" pitchFamily="18" charset="-78"/>
                <a:ea typeface="Calibri" panose="020F0502020204030204" pitchFamily="34" charset="0"/>
                <a:cs typeface="Simplified Arabic" panose="02020603050405020304" pitchFamily="18" charset="-78"/>
              </a:rPr>
              <a:t>9001</a:t>
            </a:r>
            <a:r>
              <a:rPr lang="ar-SA" sz="28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en-US" sz="36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ISO</a:t>
            </a:r>
            <a:endParaRPr lang="en-US"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21" name="مربع نص 20">
            <a:extLst>
              <a:ext uri="{FF2B5EF4-FFF2-40B4-BE49-F238E27FC236}">
                <a16:creationId xmlns:a16="http://schemas.microsoft.com/office/drawing/2014/main" id="{EA1DD333-ABE7-11EE-2674-BA1954FF448D}"/>
              </a:ext>
            </a:extLst>
          </p:cNvPr>
          <p:cNvSpPr txBox="1"/>
          <p:nvPr/>
        </p:nvSpPr>
        <p:spPr>
          <a:xfrm>
            <a:off x="184150" y="856112"/>
            <a:ext cx="11823700" cy="5888792"/>
          </a:xfrm>
          <a:prstGeom prst="rect">
            <a:avLst/>
          </a:prstGeom>
          <a:noFill/>
        </p:spPr>
        <p:txBody>
          <a:bodyPr wrap="square">
            <a:spAutoFit/>
          </a:bodyPr>
          <a:lstStyle/>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1 - يمكن المنظمة من التعرف على مدى قوتها وضعفها : فالنظام يشتمل على مؤشرات وخطط لابد مع تطبيقها من الحصول على بيانات واضحة لمواضع القوة أو الضعف داخل المنظمة.</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2- يحتوي على التدابير اللازمة للتقييم : إذ يشتمل النظام على إجراءات ونماذج تتطلب قياس أمور ملموسة يمكن قياسها بسهولة، تمكن المنظمة من تقييم نفسها بكل وضوح.</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3- يحتوي على أسس التحسين المستمر : لكونه يشتمل على أهداف للجودة وأهداف استراتيجية تسعى إليها المنظمة ، ويشتمل كذلك على وسائل تفعيل وتنفيذ هذه الأهداف التي تدفع إلى التحسين</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المستمر، الذي هو متطلب أساس من متطلبات المواصفة أيزو 9001.</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 4- يقدم رؤية تصبح محل تقدير من الجهات الخارجية: لأنه يضمن للمنظمة أنها تمضي في سبيل تحقيق أهدافها بأسس سليمه، وهذا محل احترام أي جهة خارجية ولا شك. </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5- يقلل الأخطاء لكون كل نشاط يمضي على وفق تخطيط واضح، ومجرب، وكل يعرف دوره في كل عملية مهما صغرت، فلا مجال للاجتهاد؛ مما يقلل الأخطاء أو يجعلها تنعدم .</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6- يقلل الوقت اللازم لإنهاء مهمة ما : لأنه لا وجود للتجريب والتفكير من الصفر، إذ الطريق مرسوم، والخطط موضوعة</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7 - يحقق ثقة الزبائن ورضاهم لأنه يدلل للزبائن على تطبيق معايير متفق عليها عالميا في العمليات </a:t>
            </a:r>
            <a:r>
              <a:rPr lang="ar-SA" sz="1600" b="1" dirty="0" err="1">
                <a:effectLst/>
                <a:latin typeface="Simplified Arabic" panose="02020603050405020304" pitchFamily="18" charset="-78"/>
                <a:ea typeface="Calibri" panose="020F0502020204030204" pitchFamily="34" charset="0"/>
                <a:cs typeface="Simplified Arabic" panose="02020603050405020304" pitchFamily="18" charset="-78"/>
              </a:rPr>
              <a:t>الأنتاجية</a:t>
            </a: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 أو تقديم الخدمة.</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8- يحدد المسؤوليات وعدم إلقاء التبعات على الآخرين فكل </a:t>
            </a:r>
            <a:r>
              <a:rPr lang="ar-SA" sz="1600" b="1" dirty="0" err="1">
                <a:effectLst/>
                <a:latin typeface="Simplified Arabic" panose="02020603050405020304" pitchFamily="18" charset="-78"/>
                <a:ea typeface="Calibri" panose="020F0502020204030204" pitchFamily="34" charset="0"/>
                <a:cs typeface="Simplified Arabic" panose="02020603050405020304" pitchFamily="18" charset="-78"/>
              </a:rPr>
              <a:t>شئ</a:t>
            </a: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 محدد من يفعل ماذا؟ ومتى يفعل؟ مع من يفعل .</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9- يقلل من عمليات المراقبة: لأن العمليات ومراحلها جميعا تتم بمنهجية ودقة، ومع الوقت تقل ولا شك لوازم المراقبة لقلة - أو انعدام – دواعي القلق.</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50000"/>
              </a:lnSpc>
              <a:spcAft>
                <a:spcPts val="800"/>
              </a:spcAft>
            </a:pPr>
            <a:r>
              <a:rPr lang="ar-SA" sz="1600" b="1" dirty="0">
                <a:effectLst/>
                <a:latin typeface="Simplified Arabic" panose="02020603050405020304" pitchFamily="18" charset="-78"/>
                <a:ea typeface="Calibri" panose="020F0502020204030204" pitchFamily="34" charset="0"/>
                <a:cs typeface="Simplified Arabic" panose="02020603050405020304" pitchFamily="18" charset="-78"/>
              </a:rPr>
              <a:t>10- يحقق الاستفادة المثلى من الموارد المتاحة لأنه يحدد كم ؟ وماذا ؟ يلزم لأي عمل أو مشروع في خطط الجودة أو خطط المشروعات.</a:t>
            </a:r>
            <a:endParaRPr lang="en-US" sz="1100" b="1"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97168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27CF3D32-B8CA-2AF1-E321-035D70FBF145}"/>
              </a:ext>
            </a:extLst>
          </p:cNvPr>
          <p:cNvSpPr txBox="1"/>
          <p:nvPr/>
        </p:nvSpPr>
        <p:spPr>
          <a:xfrm>
            <a:off x="7759700" y="469900"/>
            <a:ext cx="3803812" cy="1104900"/>
          </a:xfrm>
          <a:prstGeom prst="rect">
            <a:avLst/>
          </a:prstGeom>
        </p:spPr>
        <p:txBody>
          <a:bodyPr vert="horz" lIns="91440" tIns="45720" rIns="91440" bIns="45720" rtlCol="0" anchor="b">
            <a:normAutofit/>
          </a:bodyPr>
          <a:lstStyle/>
          <a:p>
            <a:pPr algn="r" rtl="1">
              <a:lnSpc>
                <a:spcPct val="90000"/>
              </a:lnSpc>
              <a:spcBef>
                <a:spcPct val="0"/>
              </a:spcBef>
              <a:spcAft>
                <a:spcPts val="824"/>
              </a:spcAft>
            </a:pPr>
            <a:r>
              <a:rPr lang="en-US" sz="3200" b="1" dirty="0" err="1">
                <a:latin typeface="+mj-lt"/>
                <a:ea typeface="+mj-ea"/>
                <a:cs typeface="+mj-cs"/>
              </a:rPr>
              <a:t>معوقات</a:t>
            </a:r>
            <a:r>
              <a:rPr lang="en-US" sz="3200" b="1" dirty="0">
                <a:latin typeface="+mj-lt"/>
                <a:ea typeface="+mj-ea"/>
                <a:cs typeface="+mj-cs"/>
              </a:rPr>
              <a:t> </a:t>
            </a:r>
            <a:r>
              <a:rPr lang="en-US" sz="3200" b="1" dirty="0" err="1">
                <a:latin typeface="+mj-lt"/>
                <a:ea typeface="+mj-ea"/>
                <a:cs typeface="+mj-cs"/>
              </a:rPr>
              <a:t>تطبيق</a:t>
            </a:r>
            <a:r>
              <a:rPr lang="en-US" sz="3200" b="1" dirty="0">
                <a:latin typeface="+mj-lt"/>
                <a:ea typeface="+mj-ea"/>
                <a:cs typeface="+mj-cs"/>
              </a:rPr>
              <a:t> </a:t>
            </a:r>
            <a:r>
              <a:rPr lang="en-US" sz="3200" b="1" dirty="0" err="1">
                <a:latin typeface="+mj-lt"/>
                <a:ea typeface="+mj-ea"/>
                <a:cs typeface="+mj-cs"/>
              </a:rPr>
              <a:t>نظام</a:t>
            </a:r>
            <a:r>
              <a:rPr lang="en-US" sz="3200" b="1" dirty="0">
                <a:latin typeface="+mj-lt"/>
                <a:ea typeface="+mj-ea"/>
                <a:cs typeface="+mj-cs"/>
              </a:rPr>
              <a:t> </a:t>
            </a:r>
            <a:r>
              <a:rPr lang="en-US" sz="3200" b="1" dirty="0" err="1">
                <a:latin typeface="+mj-lt"/>
                <a:ea typeface="+mj-ea"/>
                <a:cs typeface="+mj-cs"/>
              </a:rPr>
              <a:t>الجودة</a:t>
            </a:r>
            <a:r>
              <a:rPr lang="en-US" sz="3200" b="1" dirty="0">
                <a:latin typeface="+mj-lt"/>
                <a:ea typeface="+mj-ea"/>
                <a:cs typeface="+mj-cs"/>
              </a:rPr>
              <a:t> 9001 ISO</a:t>
            </a:r>
            <a:endParaRPr lang="en-US" sz="3200" dirty="0">
              <a:effectLst/>
              <a:latin typeface="+mj-lt"/>
              <a:ea typeface="+mj-ea"/>
              <a:cs typeface="+mj-cs"/>
            </a:endParaRPr>
          </a:p>
        </p:txBody>
      </p:sp>
      <p:pic>
        <p:nvPicPr>
          <p:cNvPr id="33" name="Picture 32" descr="ساعة حائط تناظرية">
            <a:extLst>
              <a:ext uri="{FF2B5EF4-FFF2-40B4-BE49-F238E27FC236}">
                <a16:creationId xmlns:a16="http://schemas.microsoft.com/office/drawing/2014/main" id="{717D10B9-098D-DA55-71F4-590BDE7B923C}"/>
              </a:ext>
            </a:extLst>
          </p:cNvPr>
          <p:cNvPicPr>
            <a:picLocks noChangeAspect="1"/>
          </p:cNvPicPr>
          <p:nvPr/>
        </p:nvPicPr>
        <p:blipFill rotWithShape="1">
          <a:blip r:embed="rId2"/>
          <a:srcRect l="7263" r="21076"/>
          <a:stretch/>
        </p:blipFill>
        <p:spPr>
          <a:xfrm>
            <a:off x="20" y="10"/>
            <a:ext cx="7390243" cy="6857990"/>
          </a:xfrm>
          <a:prstGeom prst="rect">
            <a:avLst/>
          </a:prstGeom>
        </p:spPr>
      </p:pic>
      <p:sp>
        <p:nvSpPr>
          <p:cNvPr id="3" name="عنصر نائب للمحتوى 2">
            <a:extLst>
              <a:ext uri="{FF2B5EF4-FFF2-40B4-BE49-F238E27FC236}">
                <a16:creationId xmlns:a16="http://schemas.microsoft.com/office/drawing/2014/main" id="{E666CF88-7B0C-810F-F035-CF73F9A47F9D}"/>
              </a:ext>
            </a:extLst>
          </p:cNvPr>
          <p:cNvSpPr>
            <a:spLocks/>
          </p:cNvSpPr>
          <p:nvPr/>
        </p:nvSpPr>
        <p:spPr>
          <a:xfrm>
            <a:off x="8194278" y="2076276"/>
            <a:ext cx="3369234" cy="3854624"/>
          </a:xfrm>
          <a:prstGeom prst="rect">
            <a:avLst/>
          </a:prstGeom>
        </p:spPr>
        <p:txBody>
          <a:bodyPr vert="horz" lIns="91440" tIns="45720" rIns="91440" bIns="45720" rtlCol="0" anchor="t">
            <a:normAutofit fontScale="85000" lnSpcReduction="10000"/>
          </a:bodyPr>
          <a:lstStyle/>
          <a:p>
            <a:pPr marL="342900" indent="-228600" algn="r" rtl="1">
              <a:lnSpc>
                <a:spcPct val="120000"/>
              </a:lnSpc>
              <a:spcAft>
                <a:spcPts val="600"/>
              </a:spcAft>
              <a:buFont typeface="Arial" panose="020B0604020202020204" pitchFamily="34" charset="0"/>
              <a:buChar char="•"/>
            </a:pPr>
            <a:r>
              <a:rPr lang="en-US" sz="2400" b="1" dirty="0" err="1">
                <a:latin typeface="Simplified Arabic" panose="02020603050405020304" pitchFamily="18" charset="-78"/>
                <a:cs typeface="Simplified Arabic" panose="02020603050405020304" pitchFamily="18" charset="-78"/>
              </a:rPr>
              <a:t>عدم</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وجود</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التزام</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من</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قبل</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الإدارة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العليا</a:t>
            </a:r>
            <a:endParaRPr lang="en-US" sz="2400" b="1" dirty="0">
              <a:latin typeface="Simplified Arabic" panose="02020603050405020304" pitchFamily="18" charset="-78"/>
              <a:cs typeface="Simplified Arabic" panose="02020603050405020304" pitchFamily="18" charset="-78"/>
            </a:endParaRPr>
          </a:p>
          <a:p>
            <a:pPr marL="342900" indent="-228600" algn="r" rtl="1">
              <a:lnSpc>
                <a:spcPct val="120000"/>
              </a:lnSpc>
              <a:spcAft>
                <a:spcPts val="600"/>
              </a:spcAft>
              <a:buFont typeface="Arial" panose="020B0604020202020204" pitchFamily="34" charset="0"/>
              <a:buChar char="•"/>
            </a:pPr>
            <a:r>
              <a:rPr lang="en-US" sz="2400" b="1" dirty="0" err="1">
                <a:latin typeface="Simplified Arabic" panose="02020603050405020304" pitchFamily="18" charset="-78"/>
                <a:cs typeface="Simplified Arabic" panose="02020603050405020304" pitchFamily="18" charset="-78"/>
              </a:rPr>
              <a:t>مقاومة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الموظف</a:t>
            </a:r>
            <a:r>
              <a:rPr lang="en-US" sz="2400" b="1" dirty="0">
                <a:latin typeface="Simplified Arabic" panose="02020603050405020304" pitchFamily="18" charset="-78"/>
                <a:cs typeface="Simplified Arabic" panose="02020603050405020304" pitchFamily="18" charset="-78"/>
              </a:rPr>
              <a:t> </a:t>
            </a:r>
          </a:p>
          <a:p>
            <a:pPr marL="342900" indent="-228600" algn="r" rtl="1">
              <a:lnSpc>
                <a:spcPct val="120000"/>
              </a:lnSpc>
              <a:spcAft>
                <a:spcPts val="600"/>
              </a:spcAft>
              <a:buFont typeface="Arial" panose="020B0604020202020204" pitchFamily="34" charset="0"/>
              <a:buChar char="•"/>
            </a:pPr>
            <a:r>
              <a:rPr lang="en-US" sz="2400" b="1" dirty="0" err="1">
                <a:latin typeface="Simplified Arabic" panose="02020603050405020304" pitchFamily="18" charset="-78"/>
                <a:cs typeface="Simplified Arabic" panose="02020603050405020304" pitchFamily="18" charset="-78"/>
              </a:rPr>
              <a:t>صعوبة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إجراء</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المراجعات</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الداخلية</a:t>
            </a:r>
            <a:r>
              <a:rPr lang="en-US" sz="2400" b="1" dirty="0">
                <a:latin typeface="Simplified Arabic" panose="02020603050405020304" pitchFamily="18" charset="-78"/>
                <a:cs typeface="Simplified Arabic" panose="02020603050405020304" pitchFamily="18" charset="-78"/>
              </a:rPr>
              <a:t> </a:t>
            </a:r>
          </a:p>
          <a:p>
            <a:pPr marL="342900" indent="-228600" algn="r" rtl="1">
              <a:lnSpc>
                <a:spcPct val="120000"/>
              </a:lnSpc>
              <a:spcAft>
                <a:spcPts val="600"/>
              </a:spcAft>
              <a:buFont typeface="Arial" panose="020B0604020202020204" pitchFamily="34" charset="0"/>
              <a:buChar char="•"/>
            </a:pPr>
            <a:r>
              <a:rPr lang="en-US" sz="2400" b="1" dirty="0" err="1">
                <a:latin typeface="Simplified Arabic" panose="02020603050405020304" pitchFamily="18" charset="-78"/>
                <a:cs typeface="Simplified Arabic" panose="02020603050405020304" pitchFamily="18" charset="-78"/>
              </a:rPr>
              <a:t>غياب</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المجالس</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الاستشارية</a:t>
            </a:r>
            <a:r>
              <a:rPr lang="en-US" sz="2400" b="1" dirty="0">
                <a:latin typeface="Simplified Arabic" panose="02020603050405020304" pitchFamily="18" charset="-78"/>
                <a:cs typeface="Simplified Arabic" panose="02020603050405020304" pitchFamily="18" charset="-78"/>
              </a:rPr>
              <a:t> </a:t>
            </a:r>
          </a:p>
          <a:p>
            <a:pPr marL="342900" indent="-228600" algn="r" rtl="1">
              <a:lnSpc>
                <a:spcPct val="120000"/>
              </a:lnSpc>
              <a:spcAft>
                <a:spcPts val="600"/>
              </a:spcAft>
              <a:buFont typeface="Arial" panose="020B0604020202020204" pitchFamily="34" charset="0"/>
              <a:buChar char="•"/>
            </a:pP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متطلبات</a:t>
            </a:r>
            <a:r>
              <a:rPr lang="en-US" sz="2400" b="1" dirty="0">
                <a:latin typeface="Simplified Arabic" panose="02020603050405020304" pitchFamily="18" charset="-78"/>
                <a:cs typeface="Simplified Arabic" panose="02020603050405020304" pitchFamily="18" charset="-78"/>
              </a:rPr>
              <a:t> ISO 9001 </a:t>
            </a:r>
            <a:r>
              <a:rPr lang="en-US" sz="2400" b="1" dirty="0" err="1">
                <a:latin typeface="Simplified Arabic" panose="02020603050405020304" pitchFamily="18" charset="-78"/>
                <a:cs typeface="Simplified Arabic" panose="02020603050405020304" pitchFamily="18" charset="-78"/>
              </a:rPr>
              <a:t>غير</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واقعية</a:t>
            </a:r>
            <a:r>
              <a:rPr lang="en-US" sz="2400" b="1" dirty="0">
                <a:latin typeface="Simplified Arabic" panose="02020603050405020304" pitchFamily="18" charset="-78"/>
                <a:cs typeface="Simplified Arabic" panose="02020603050405020304" pitchFamily="18" charset="-78"/>
              </a:rPr>
              <a:t> </a:t>
            </a:r>
          </a:p>
          <a:p>
            <a:pPr marL="342900" indent="-228600" algn="r" rtl="1">
              <a:lnSpc>
                <a:spcPct val="120000"/>
              </a:lnSpc>
              <a:spcAft>
                <a:spcPts val="600"/>
              </a:spcAft>
              <a:buFont typeface="Arial" panose="020B0604020202020204" pitchFamily="34" charset="0"/>
              <a:buChar char="•"/>
            </a:pPr>
            <a:r>
              <a:rPr lang="en-US" sz="2400" b="1" dirty="0" err="1">
                <a:latin typeface="Simplified Arabic" panose="02020603050405020304" pitchFamily="18" charset="-78"/>
                <a:cs typeface="Simplified Arabic" panose="02020603050405020304" pitchFamily="18" charset="-78"/>
              </a:rPr>
              <a:t>وعدم</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وجود</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الموارد</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المالية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والبشرية</a:t>
            </a:r>
            <a:endParaRPr lang="en-US" sz="2400" b="1" dirty="0">
              <a:latin typeface="Simplified Arabic" panose="02020603050405020304" pitchFamily="18" charset="-78"/>
              <a:cs typeface="Simplified Arabic" panose="02020603050405020304" pitchFamily="18" charset="-78"/>
            </a:endParaRPr>
          </a:p>
          <a:p>
            <a:pPr marL="342900" indent="-228600" algn="r" rtl="1">
              <a:lnSpc>
                <a:spcPct val="120000"/>
              </a:lnSpc>
              <a:spcAft>
                <a:spcPts val="600"/>
              </a:spcAft>
              <a:buFont typeface="Arial" panose="020B0604020202020204" pitchFamily="34" charset="0"/>
              <a:buChar char="•"/>
            </a:pP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وعدم</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كفاية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تدريب</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الموظفين</a:t>
            </a:r>
            <a:endParaRPr lang="en-US" sz="2400" b="1" dirty="0">
              <a:latin typeface="Simplified Arabic" panose="02020603050405020304" pitchFamily="18" charset="-78"/>
              <a:cs typeface="Simplified Arabic" panose="02020603050405020304" pitchFamily="18" charset="-78"/>
            </a:endParaRPr>
          </a:p>
          <a:p>
            <a:pPr marL="342900" indent="-228600" algn="r" rtl="1">
              <a:lnSpc>
                <a:spcPct val="120000"/>
              </a:lnSpc>
              <a:spcAft>
                <a:spcPts val="600"/>
              </a:spcAft>
              <a:buFont typeface="Arial" panose="020B0604020202020204" pitchFamily="34" charset="0"/>
              <a:buChar char="•"/>
            </a:pPr>
            <a:r>
              <a:rPr lang="en-US" sz="2400" b="1" dirty="0" err="1">
                <a:latin typeface="Simplified Arabic" panose="02020603050405020304" pitchFamily="18" charset="-78"/>
                <a:cs typeface="Simplified Arabic" panose="02020603050405020304" pitchFamily="18" charset="-78"/>
              </a:rPr>
              <a:t>وعدم</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كفاية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المعرفة</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ببرامج</a:t>
            </a:r>
            <a:r>
              <a:rPr lang="en-US" sz="2400" b="1" dirty="0">
                <a:latin typeface="Simplified Arabic" panose="02020603050405020304" pitchFamily="18" charset="-78"/>
                <a:cs typeface="Simplified Arabic" panose="02020603050405020304" pitchFamily="18" charset="-78"/>
              </a:rPr>
              <a:t> </a:t>
            </a:r>
            <a:r>
              <a:rPr lang="en-US" sz="2400" b="1" dirty="0" err="1">
                <a:latin typeface="Simplified Arabic" panose="02020603050405020304" pitchFamily="18" charset="-78"/>
                <a:cs typeface="Simplified Arabic" panose="02020603050405020304" pitchFamily="18" charset="-78"/>
              </a:rPr>
              <a:t>الجودة</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6853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77A89B04-9043-58A4-B957-9F15493326BB}"/>
              </a:ext>
            </a:extLst>
          </p:cNvPr>
          <p:cNvSpPr txBox="1"/>
          <p:nvPr/>
        </p:nvSpPr>
        <p:spPr>
          <a:xfrm>
            <a:off x="5837515" y="515165"/>
            <a:ext cx="5393361" cy="1325563"/>
          </a:xfrm>
          <a:prstGeom prst="rect">
            <a:avLst/>
          </a:prstGeom>
        </p:spPr>
        <p:txBody>
          <a:bodyPr vert="horz" lIns="91440" tIns="45720" rIns="91440" bIns="45720" rtlCol="0" anchor="ctr">
            <a:normAutofit/>
          </a:bodyPr>
          <a:lstStyle/>
          <a:p>
            <a:pPr indent="-259315" algn="r" rtl="1">
              <a:lnSpc>
                <a:spcPct val="90000"/>
              </a:lnSpc>
              <a:spcBef>
                <a:spcPct val="0"/>
              </a:spcBef>
              <a:spcAft>
                <a:spcPts val="776"/>
              </a:spcAft>
            </a:pPr>
            <a:r>
              <a:rPr lang="en-US" sz="4400" b="1" dirty="0" err="1">
                <a:solidFill>
                  <a:srgbClr val="C00000"/>
                </a:solidFill>
                <a:latin typeface="+mj-lt"/>
                <a:ea typeface="+mj-ea"/>
                <a:cs typeface="+mj-cs"/>
              </a:rPr>
              <a:t>ثانياً</a:t>
            </a:r>
            <a:r>
              <a:rPr lang="en-US" sz="4400" b="1" dirty="0">
                <a:solidFill>
                  <a:srgbClr val="C00000"/>
                </a:solidFill>
                <a:latin typeface="+mj-lt"/>
                <a:ea typeface="+mj-ea"/>
                <a:cs typeface="+mj-cs"/>
              </a:rPr>
              <a:t>: </a:t>
            </a:r>
            <a:r>
              <a:rPr lang="en-US" sz="4400" b="1" dirty="0" err="1">
                <a:solidFill>
                  <a:srgbClr val="C00000"/>
                </a:solidFill>
                <a:latin typeface="+mj-lt"/>
                <a:ea typeface="+mj-ea"/>
                <a:cs typeface="+mj-cs"/>
              </a:rPr>
              <a:t>مواصفة</a:t>
            </a:r>
            <a:r>
              <a:rPr lang="en-US" sz="4400" b="1" dirty="0">
                <a:solidFill>
                  <a:srgbClr val="C00000"/>
                </a:solidFill>
                <a:latin typeface="+mj-lt"/>
                <a:ea typeface="+mj-ea"/>
                <a:cs typeface="+mj-cs"/>
              </a:rPr>
              <a:t> ISO14000</a:t>
            </a:r>
            <a:endParaRPr lang="en-US" sz="4400" dirty="0">
              <a:solidFill>
                <a:srgbClr val="C00000"/>
              </a:solidFill>
              <a:effectLst/>
              <a:latin typeface="+mj-lt"/>
              <a:ea typeface="+mj-ea"/>
              <a:cs typeface="+mj-cs"/>
            </a:endParaRPr>
          </a:p>
        </p:txBody>
      </p:sp>
      <p:sp>
        <p:nvSpPr>
          <p:cNvPr id="3" name="عنصر نائب للمحتوى 2">
            <a:extLst>
              <a:ext uri="{FF2B5EF4-FFF2-40B4-BE49-F238E27FC236}">
                <a16:creationId xmlns:a16="http://schemas.microsoft.com/office/drawing/2014/main" id="{250C712B-3390-6CE3-44A7-AF65949855E6}"/>
              </a:ext>
            </a:extLst>
          </p:cNvPr>
          <p:cNvSpPr>
            <a:spLocks/>
          </p:cNvSpPr>
          <p:nvPr/>
        </p:nvSpPr>
        <p:spPr>
          <a:xfrm>
            <a:off x="431800" y="1623836"/>
            <a:ext cx="10811430" cy="2285832"/>
          </a:xfrm>
          <a:prstGeom prst="rect">
            <a:avLst/>
          </a:prstGeom>
        </p:spPr>
        <p:txBody>
          <a:bodyPr>
            <a:noAutofit/>
          </a:bodyPr>
          <a:lstStyle/>
          <a:p>
            <a:pPr algn="r" defTabSz="886968" rtl="1">
              <a:lnSpc>
                <a:spcPct val="150000"/>
              </a:lnSpc>
              <a:spcAft>
                <a:spcPts val="600"/>
              </a:spcAft>
            </a:pPr>
            <a:r>
              <a:rPr lang="ar-IQ" kern="1200" dirty="0">
                <a:solidFill>
                  <a:schemeClr val="tx1"/>
                </a:solidFill>
                <a:latin typeface="Simplified Arabic" panose="02020603050405020304" pitchFamily="18" charset="-78"/>
                <a:cs typeface="Simplified Arabic" panose="02020603050405020304" pitchFamily="18" charset="-78"/>
              </a:rPr>
              <a:t>ان</a:t>
            </a:r>
            <a:r>
              <a:rPr lang="ar-SA" kern="1200" dirty="0">
                <a:solidFill>
                  <a:schemeClr val="tx1"/>
                </a:solidFill>
                <a:latin typeface="Simplified Arabic" panose="02020603050405020304" pitchFamily="18" charset="-78"/>
                <a:cs typeface="Simplified Arabic" panose="02020603050405020304" pitchFamily="18" charset="-78"/>
              </a:rPr>
              <a:t> انشاء وتنظيم ومراقبة البرنامج البيئي للمنظمة بطريقة شاملة ومنهجية ومخططة وموثقة يتطلب نظام فاعل </a:t>
            </a:r>
            <a:r>
              <a:rPr lang="ar-SA" kern="1200" dirty="0" err="1">
                <a:solidFill>
                  <a:schemeClr val="tx1"/>
                </a:solidFill>
                <a:latin typeface="Simplified Arabic" panose="02020603050405020304" pitchFamily="18" charset="-78"/>
                <a:cs typeface="Simplified Arabic" panose="02020603050405020304" pitchFamily="18" charset="-78"/>
              </a:rPr>
              <a:t>للادارة</a:t>
            </a:r>
            <a:r>
              <a:rPr lang="ar-SA" kern="1200" dirty="0">
                <a:solidFill>
                  <a:schemeClr val="tx1"/>
                </a:solidFill>
                <a:latin typeface="Simplified Arabic" panose="02020603050405020304" pitchFamily="18" charset="-78"/>
                <a:cs typeface="Simplified Arabic" panose="02020603050405020304" pitchFamily="18" charset="-78"/>
              </a:rPr>
              <a:t> ، وعادة ما تكون نظم الادارة البيئية (</a:t>
            </a:r>
            <a:r>
              <a:rPr lang="en-US" kern="1200" dirty="0">
                <a:solidFill>
                  <a:schemeClr val="tx1"/>
                </a:solidFill>
                <a:latin typeface="Simplified Arabic" panose="02020603050405020304" pitchFamily="18" charset="-78"/>
                <a:cs typeface="Simplified Arabic" panose="02020603050405020304" pitchFamily="18" charset="-78"/>
              </a:rPr>
              <a:t>EMS</a:t>
            </a:r>
            <a:r>
              <a:rPr lang="ar-SA" kern="1200" dirty="0">
                <a:solidFill>
                  <a:schemeClr val="tx1"/>
                </a:solidFill>
                <a:latin typeface="Simplified Arabic" panose="02020603050405020304" pitchFamily="18" charset="-78"/>
                <a:cs typeface="Simplified Arabic" panose="02020603050405020304" pitchFamily="18" charset="-78"/>
              </a:rPr>
              <a:t>) هي الحل و </a:t>
            </a:r>
            <a:r>
              <a:rPr lang="ar-IQ" kern="1200" dirty="0">
                <a:solidFill>
                  <a:schemeClr val="tx1"/>
                </a:solidFill>
                <a:latin typeface="Simplified Arabic" panose="02020603050405020304" pitchFamily="18" charset="-78"/>
                <a:cs typeface="Simplified Arabic" panose="02020603050405020304" pitchFamily="18" charset="-78"/>
              </a:rPr>
              <a:t>ا</a:t>
            </a:r>
            <a:r>
              <a:rPr lang="ar-SA" kern="1200" dirty="0">
                <a:solidFill>
                  <a:schemeClr val="tx1"/>
                </a:solidFill>
                <a:latin typeface="Simplified Arabic" panose="02020603050405020304" pitchFamily="18" charset="-78"/>
                <a:cs typeface="Simplified Arabic" panose="02020603050405020304" pitchFamily="18" charset="-78"/>
              </a:rPr>
              <a:t>طر لمساعدة المنظمات على اتباع استراتيجياتها البيئية ، والمنظمة الدولية للتقييس العالمية الايزو (</a:t>
            </a:r>
            <a:r>
              <a:rPr lang="en-US" kern="1200" dirty="0">
                <a:solidFill>
                  <a:schemeClr val="tx1"/>
                </a:solidFill>
                <a:latin typeface="Simplified Arabic" panose="02020603050405020304" pitchFamily="18" charset="-78"/>
                <a:cs typeface="Simplified Arabic" panose="02020603050405020304" pitchFamily="18" charset="-78"/>
              </a:rPr>
              <a:t>ISO</a:t>
            </a:r>
            <a:r>
              <a:rPr lang="ar-SA" kern="1200" dirty="0">
                <a:solidFill>
                  <a:schemeClr val="tx1"/>
                </a:solidFill>
                <a:latin typeface="Simplified Arabic" panose="02020603050405020304" pitchFamily="18" charset="-78"/>
                <a:cs typeface="Simplified Arabic" panose="02020603050405020304" pitchFamily="18" charset="-78"/>
              </a:rPr>
              <a:t>) عرفته بأنه ( جزء من نظام أدارة يستعمل الإدارة للجوانب البيئية والتأكيد على الامتثال للالتزامات ومعالجة المخاطر المرتبطة بالتهديدات والفرص ) . ان في الوقت الحاضر الايزو (</a:t>
            </a:r>
            <a:r>
              <a:rPr lang="en-US" kern="1200" dirty="0">
                <a:solidFill>
                  <a:schemeClr val="tx1"/>
                </a:solidFill>
                <a:latin typeface="Simplified Arabic" panose="02020603050405020304" pitchFamily="18" charset="-78"/>
                <a:cs typeface="Simplified Arabic" panose="02020603050405020304" pitchFamily="18" charset="-78"/>
              </a:rPr>
              <a:t>ISO 14001</a:t>
            </a:r>
            <a:r>
              <a:rPr lang="ar-SA" kern="1200" dirty="0">
                <a:solidFill>
                  <a:schemeClr val="tx1"/>
                </a:solidFill>
                <a:latin typeface="Simplified Arabic" panose="02020603050405020304" pitchFamily="18" charset="-78"/>
                <a:cs typeface="Simplified Arabic" panose="02020603050405020304" pitchFamily="18" charset="-78"/>
              </a:rPr>
              <a:t>) هو الخيار المفضل لمعظم المنظمات التي تسعى الى اعتماد نظام إدارة بيئية موثوق به فهو ينطبق على المنظمات بأكملها  بالرغم الاختلاف الكبير في التفاصيل ألا أن أطرها متشابهة وكلاهما يعمل من اجل التحسين</a:t>
            </a:r>
            <a:r>
              <a:rPr lang="ar-IQ" kern="1200" dirty="0">
                <a:solidFill>
                  <a:schemeClr val="tx1"/>
                </a:solidFill>
                <a:latin typeface="Simplified Arabic" panose="02020603050405020304" pitchFamily="18" charset="-78"/>
                <a:cs typeface="Simplified Arabic" panose="02020603050405020304" pitchFamily="18" charset="-78"/>
              </a:rPr>
              <a:t> </a:t>
            </a:r>
            <a:r>
              <a:rPr lang="ar-SA" kern="1200" dirty="0">
                <a:solidFill>
                  <a:schemeClr val="tx1"/>
                </a:solidFill>
                <a:latin typeface="Simplified Arabic" panose="02020603050405020304" pitchFamily="18" charset="-78"/>
                <a:cs typeface="Simplified Arabic" panose="02020603050405020304" pitchFamily="18" charset="-78"/>
              </a:rPr>
              <a:t>البيئي</a:t>
            </a:r>
            <a:endParaRPr lang="ar-IQ" dirty="0">
              <a:latin typeface="Simplified Arabic" panose="02020603050405020304" pitchFamily="18" charset="-78"/>
              <a:cs typeface="Simplified Arabic" panose="02020603050405020304" pitchFamily="18" charset="-78"/>
            </a:endParaRPr>
          </a:p>
        </p:txBody>
      </p:sp>
      <p:sp>
        <p:nvSpPr>
          <p:cNvPr id="12" name="مربع نص 11">
            <a:extLst>
              <a:ext uri="{FF2B5EF4-FFF2-40B4-BE49-F238E27FC236}">
                <a16:creationId xmlns:a16="http://schemas.microsoft.com/office/drawing/2014/main" id="{C44C3A6C-D8C6-B301-B42B-770CB9DD5C54}"/>
              </a:ext>
            </a:extLst>
          </p:cNvPr>
          <p:cNvSpPr txBox="1"/>
          <p:nvPr/>
        </p:nvSpPr>
        <p:spPr>
          <a:xfrm>
            <a:off x="1422312" y="3909668"/>
            <a:ext cx="9867900" cy="2433167"/>
          </a:xfrm>
          <a:prstGeom prst="rect">
            <a:avLst/>
          </a:prstGeom>
          <a:noFill/>
        </p:spPr>
        <p:txBody>
          <a:bodyPr wrap="square">
            <a:spAutoFit/>
          </a:bodyPr>
          <a:lstStyle/>
          <a:p>
            <a:pPr algn="r" rtl="1">
              <a:lnSpc>
                <a:spcPct val="150000"/>
              </a:lnSpc>
              <a:spcAft>
                <a:spcPts val="800"/>
              </a:spcAft>
            </a:pPr>
            <a:r>
              <a:rPr lang="ar-SA" dirty="0">
                <a:effectLst/>
                <a:latin typeface="Simplified Arabic" panose="02020603050405020304" pitchFamily="18" charset="-78"/>
                <a:ea typeface="Calibri" panose="020F0502020204030204" pitchFamily="34" charset="0"/>
                <a:cs typeface="Simplified Arabic" panose="02020603050405020304" pitchFamily="18" charset="-78"/>
              </a:rPr>
              <a:t>جاءت سلسلة المواصفة الايزو (</a:t>
            </a:r>
            <a:r>
              <a:rPr lang="en-US" dirty="0">
                <a:effectLst/>
                <a:latin typeface="Simplified Arabic" panose="02020603050405020304" pitchFamily="18" charset="-78"/>
                <a:ea typeface="Calibri" panose="020F0502020204030204" pitchFamily="34" charset="0"/>
                <a:cs typeface="Simplified Arabic" panose="02020603050405020304" pitchFamily="18" charset="-78"/>
              </a:rPr>
              <a:t>14000</a:t>
            </a:r>
            <a:r>
              <a:rPr lang="ar-SA"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en-US" dirty="0">
                <a:effectLst/>
                <a:latin typeface="Simplified Arabic" panose="02020603050405020304" pitchFamily="18" charset="-78"/>
                <a:ea typeface="Calibri" panose="020F0502020204030204" pitchFamily="34" charset="0"/>
                <a:cs typeface="Simplified Arabic" panose="02020603050405020304" pitchFamily="18" charset="-78"/>
              </a:rPr>
              <a:t>ISO </a:t>
            </a:r>
            <a:r>
              <a:rPr lang="ar-SA" dirty="0">
                <a:effectLst/>
                <a:latin typeface="Simplified Arabic" panose="02020603050405020304" pitchFamily="18" charset="-78"/>
                <a:ea typeface="Calibri" panose="020F0502020204030204" pitchFamily="34" charset="0"/>
                <a:cs typeface="Simplified Arabic" panose="02020603050405020304" pitchFamily="18" charset="-78"/>
              </a:rPr>
              <a:t>كجهد يسعى بالوصول الى المنظمة الى مستوى المنافسة. إذ شكلت منظمة الايزو(</a:t>
            </a:r>
            <a:r>
              <a:rPr lang="en-US"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dirty="0">
                <a:effectLst/>
                <a:latin typeface="Simplified Arabic" panose="02020603050405020304" pitchFamily="18" charset="-78"/>
                <a:ea typeface="Calibri" panose="020F0502020204030204" pitchFamily="34" charset="0"/>
                <a:cs typeface="Simplified Arabic" panose="02020603050405020304" pitchFamily="18" charset="-78"/>
              </a:rPr>
              <a:t>) في عام 1991 مجموعة استشارية دولية مخصصة لتطوير مواصفة دولية قادرة على الاتي  : </a:t>
            </a:r>
            <a:endParaRPr lang="en-US"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Aft>
                <a:spcPts val="800"/>
              </a:spcAft>
              <a:buFont typeface="Symbol" panose="05050102010706020507" pitchFamily="18" charset="2"/>
              <a:buChar char=""/>
            </a:pPr>
            <a:r>
              <a:rPr lang="ar-SA" dirty="0">
                <a:effectLst/>
                <a:latin typeface="Simplified Arabic" panose="02020603050405020304" pitchFamily="18" charset="-78"/>
                <a:ea typeface="Calibri" panose="020F0502020204030204" pitchFamily="34" charset="0"/>
                <a:cs typeface="Simplified Arabic" panose="02020603050405020304" pitchFamily="18" charset="-78"/>
              </a:rPr>
              <a:t>وضع مدخل عام </a:t>
            </a:r>
            <a:r>
              <a:rPr lang="ar-SA" dirty="0" err="1">
                <a:effectLst/>
                <a:latin typeface="Simplified Arabic" panose="02020603050405020304" pitchFamily="18" charset="-78"/>
                <a:ea typeface="Calibri" panose="020F0502020204030204" pitchFamily="34" charset="0"/>
                <a:cs typeface="Simplified Arabic" panose="02020603050405020304" pitchFamily="18" charset="-78"/>
              </a:rPr>
              <a:t>للادارة</a:t>
            </a:r>
            <a:r>
              <a:rPr lang="ar-SA" dirty="0">
                <a:effectLst/>
                <a:latin typeface="Simplified Arabic" panose="02020603050405020304" pitchFamily="18" charset="-78"/>
                <a:ea typeface="Calibri" panose="020F0502020204030204" pitchFamily="34" charset="0"/>
                <a:cs typeface="Simplified Arabic" panose="02020603050405020304" pitchFamily="18" charset="-78"/>
              </a:rPr>
              <a:t> البيئية مماثل لمقاييس أدارة الجودة (</a:t>
            </a:r>
            <a:r>
              <a:rPr lang="en-US" dirty="0">
                <a:effectLst/>
                <a:latin typeface="Simplified Arabic" panose="02020603050405020304" pitchFamily="18" charset="-78"/>
                <a:ea typeface="Calibri" panose="020F0502020204030204" pitchFamily="34" charset="0"/>
                <a:cs typeface="Simplified Arabic" panose="02020603050405020304" pitchFamily="18" charset="-78"/>
              </a:rPr>
              <a:t>ISO9000</a:t>
            </a:r>
            <a:r>
              <a:rPr lang="ar-SA" dirty="0">
                <a:effectLst/>
                <a:latin typeface="Simplified Arabic" panose="02020603050405020304" pitchFamily="18" charset="-78"/>
                <a:ea typeface="Calibri" panose="020F0502020204030204" pitchFamily="34" charset="0"/>
                <a:cs typeface="Simplified Arabic" panose="02020603050405020304" pitchFamily="18" charset="-78"/>
              </a:rPr>
              <a:t>). </a:t>
            </a:r>
            <a:endParaRPr lang="en-US"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Aft>
                <a:spcPts val="800"/>
              </a:spcAft>
              <a:buFont typeface="Symbol" panose="05050102010706020507" pitchFamily="18" charset="2"/>
              <a:buChar char=""/>
            </a:pPr>
            <a:r>
              <a:rPr lang="ar-SA" dirty="0">
                <a:effectLst/>
                <a:latin typeface="Simplified Arabic" panose="02020603050405020304" pitchFamily="18" charset="-78"/>
                <a:ea typeface="Calibri" panose="020F0502020204030204" pitchFamily="34" charset="0"/>
                <a:cs typeface="Simplified Arabic" panose="02020603050405020304" pitchFamily="18" charset="-78"/>
              </a:rPr>
              <a:t>تعزيز قدرة المنظمة على ترسيخ التحسين في الأداء البيئي </a:t>
            </a:r>
            <a:endParaRPr lang="en-US"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Aft>
                <a:spcPts val="800"/>
              </a:spcAft>
              <a:buFont typeface="Symbol" panose="05050102010706020507" pitchFamily="18" charset="2"/>
              <a:buChar char=""/>
            </a:pPr>
            <a:r>
              <a:rPr lang="ar-SA" dirty="0">
                <a:effectLst/>
                <a:latin typeface="Simplified Arabic" panose="02020603050405020304" pitchFamily="18" charset="-78"/>
                <a:ea typeface="Calibri" panose="020F0502020204030204" pitchFamily="34" charset="0"/>
                <a:cs typeface="Simplified Arabic" panose="02020603050405020304" pitchFamily="18" charset="-78"/>
              </a:rPr>
              <a:t>تسهيل التجارة الدولية عن طريق تخفيض وإزالة الحواجز التجارية . </a:t>
            </a:r>
            <a:endParaRPr lang="en-US"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31318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07433AB8-D3AD-63AA-3E69-8627A166D6CC}"/>
              </a:ext>
            </a:extLst>
          </p:cNvPr>
          <p:cNvGraphicFramePr>
            <a:graphicFrameLocks noGrp="1"/>
          </p:cNvGraphicFramePr>
          <p:nvPr>
            <p:ph idx="1"/>
            <p:extLst>
              <p:ext uri="{D42A27DB-BD31-4B8C-83A1-F6EECF244321}">
                <p14:modId xmlns:p14="http://schemas.microsoft.com/office/powerpoint/2010/main" val="1714715479"/>
              </p:ext>
            </p:extLst>
          </p:nvPr>
        </p:nvGraphicFramePr>
        <p:xfrm>
          <a:off x="486881" y="304796"/>
          <a:ext cx="5874239" cy="6248408"/>
        </p:xfrm>
        <a:graphic>
          <a:graphicData uri="http://schemas.openxmlformats.org/drawingml/2006/table">
            <a:tbl>
              <a:tblPr rtl="1" firstRow="1" firstCol="1" bandRow="1">
                <a:noFill/>
                <a:tableStyleId>{5C22544A-7EE6-4342-B048-85BDC9FD1C3A}</a:tableStyleId>
              </a:tblPr>
              <a:tblGrid>
                <a:gridCol w="633511">
                  <a:extLst>
                    <a:ext uri="{9D8B030D-6E8A-4147-A177-3AD203B41FA5}">
                      <a16:colId xmlns:a16="http://schemas.microsoft.com/office/drawing/2014/main" val="489283836"/>
                    </a:ext>
                  </a:extLst>
                </a:gridCol>
                <a:gridCol w="1361463">
                  <a:extLst>
                    <a:ext uri="{9D8B030D-6E8A-4147-A177-3AD203B41FA5}">
                      <a16:colId xmlns:a16="http://schemas.microsoft.com/office/drawing/2014/main" val="3028481699"/>
                    </a:ext>
                  </a:extLst>
                </a:gridCol>
                <a:gridCol w="3879265">
                  <a:extLst>
                    <a:ext uri="{9D8B030D-6E8A-4147-A177-3AD203B41FA5}">
                      <a16:colId xmlns:a16="http://schemas.microsoft.com/office/drawing/2014/main" val="45271854"/>
                    </a:ext>
                  </a:extLst>
                </a:gridCol>
              </a:tblGrid>
              <a:tr h="228368">
                <a:tc>
                  <a:txBody>
                    <a:bodyPr/>
                    <a:lstStyle/>
                    <a:p>
                      <a:pPr algn="r" rtl="1">
                        <a:lnSpc>
                          <a:spcPct val="150000"/>
                        </a:lnSpc>
                        <a:spcAft>
                          <a:spcPts val="800"/>
                        </a:spcAft>
                      </a:pPr>
                      <a:r>
                        <a:rPr lang="ar-IQ" sz="800" b="1" cap="none" spc="30">
                          <a:solidFill>
                            <a:schemeClr val="tx1"/>
                          </a:solidFill>
                          <a:effectLst/>
                          <a:latin typeface="Simplified Arabic" panose="02020603050405020304" pitchFamily="18" charset="-78"/>
                          <a:cs typeface="Simplified Arabic" panose="02020603050405020304" pitchFamily="18" charset="-78"/>
                        </a:rPr>
                        <a:t>المرحلة</a:t>
                      </a:r>
                      <a:endParaRPr lang="en-US" sz="800" b="1" cap="none" spc="3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5138"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algn="r" rtl="1">
                        <a:lnSpc>
                          <a:spcPct val="150000"/>
                        </a:lnSpc>
                        <a:spcAft>
                          <a:spcPts val="800"/>
                        </a:spcAft>
                      </a:pPr>
                      <a:r>
                        <a:rPr lang="ar-IQ" sz="800" b="1" cap="none" spc="30">
                          <a:solidFill>
                            <a:schemeClr val="tx1"/>
                          </a:solidFill>
                          <a:effectLst/>
                          <a:latin typeface="Simplified Arabic" panose="02020603050405020304" pitchFamily="18" charset="-78"/>
                          <a:cs typeface="Simplified Arabic" panose="02020603050405020304" pitchFamily="18" charset="-78"/>
                        </a:rPr>
                        <a:t>رقم وتاريخ المواصفة</a:t>
                      </a:r>
                      <a:endParaRPr lang="en-US" sz="800" b="1" cap="none" spc="3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5138"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algn="r" rtl="1">
                        <a:lnSpc>
                          <a:spcPct val="150000"/>
                        </a:lnSpc>
                        <a:spcAft>
                          <a:spcPts val="800"/>
                        </a:spcAft>
                      </a:pPr>
                      <a:r>
                        <a:rPr lang="ar-IQ" sz="800" b="1" cap="none" spc="30">
                          <a:solidFill>
                            <a:schemeClr val="tx1"/>
                          </a:solidFill>
                          <a:effectLst/>
                          <a:latin typeface="Simplified Arabic" panose="02020603050405020304" pitchFamily="18" charset="-78"/>
                          <a:cs typeface="Simplified Arabic" panose="02020603050405020304" pitchFamily="18" charset="-78"/>
                        </a:rPr>
                        <a:t>العنوان</a:t>
                      </a:r>
                      <a:endParaRPr lang="en-US" sz="800" b="1" cap="none" spc="3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5138"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4128029895"/>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1390404765"/>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1996</a:t>
                      </a:r>
                      <a:r>
                        <a:rPr lang="ar-IQ" sz="800" b="1" cap="none" spc="0">
                          <a:solidFill>
                            <a:schemeClr val="tx1"/>
                          </a:solidFill>
                          <a:effectLst/>
                          <a:latin typeface="Simplified Arabic" panose="02020603050405020304" pitchFamily="18" charset="-78"/>
                          <a:cs typeface="Simplified Arabic" panose="02020603050405020304" pitchFamily="18" charset="-78"/>
                        </a:rPr>
                        <a:t> :</a:t>
                      </a:r>
                      <a:r>
                        <a:rPr lang="en-US" sz="800" b="1" cap="none" spc="0">
                          <a:solidFill>
                            <a:schemeClr val="tx1"/>
                          </a:solidFill>
                          <a:effectLst/>
                          <a:latin typeface="Simplified Arabic" panose="02020603050405020304" pitchFamily="18" charset="-78"/>
                          <a:cs typeface="Simplified Arabic" panose="02020603050405020304" pitchFamily="18" charset="-78"/>
                        </a:rPr>
                        <a:t>14004</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توجهات عامة حول مبادىء وتقنيات تصميم </a:t>
                      </a:r>
                      <a:r>
                        <a:rPr lang="en-US" sz="800" b="1" cap="none" spc="0">
                          <a:solidFill>
                            <a:schemeClr val="tx1"/>
                          </a:solidFill>
                          <a:effectLst/>
                          <a:latin typeface="Simplified Arabic" panose="02020603050405020304" pitchFamily="18" charset="-78"/>
                          <a:cs typeface="Simplified Arabic" panose="02020603050405020304" pitchFamily="18" charset="-78"/>
                        </a:rPr>
                        <a:t>EMS</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881697786"/>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 14020:1998</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الملصقات البيئية والاعلان البيئي: توجهات ومبادىءعامة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142448342"/>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14040:1997</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مبادئ وإطار العمل لتحليل دورة الحياة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758270996"/>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14041:1998</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الادارة البيئية :تقدير دورة الحياة : تعريف الهدف والمجال وتحليل المخزون</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647713912"/>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ISO/TR</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14061: 1998</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معلومات لمساعدة المؤسسات لرعاية الغابات باستعمال </a:t>
                      </a:r>
                      <a:r>
                        <a:rPr lang="en-US" sz="800" b="1" cap="none" spc="0">
                          <a:solidFill>
                            <a:schemeClr val="tx1"/>
                          </a:solidFill>
                          <a:effectLst/>
                          <a:latin typeface="Simplified Arabic" panose="02020603050405020304" pitchFamily="18" charset="-78"/>
                          <a:cs typeface="Simplified Arabic" panose="02020603050405020304" pitchFamily="18" charset="-78"/>
                        </a:rPr>
                        <a:t>ISO 14001&amp;14004</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797078337"/>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14021: 1999</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التصرفات البيئية الذاتية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092219008"/>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14024: 1999</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الملصقات والاعلان البيئي :الملصقات البيئية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514269655"/>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لم تحدد</a:t>
                      </a:r>
                      <a:r>
                        <a:rPr lang="en-US" sz="800" b="1" cap="none" spc="0">
                          <a:solidFill>
                            <a:schemeClr val="tx1"/>
                          </a:solidFill>
                          <a:effectLst/>
                          <a:latin typeface="Simplified Arabic" panose="02020603050405020304" pitchFamily="18" charset="-78"/>
                          <a:cs typeface="Simplified Arabic" panose="02020603050405020304" pitchFamily="18" charset="-78"/>
                        </a:rPr>
                        <a:t> 14014</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تحديد عمليات التدقيق الاساسية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4194459266"/>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14031: 2000</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إرشادات لتقييم الأداء البيئي للمؤسسات</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803092235"/>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14032:2000</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دراسة حالة لتوضيح استعمال </a:t>
                      </a:r>
                      <a:r>
                        <a:rPr lang="en-US" sz="800" b="1" cap="none" spc="0">
                          <a:solidFill>
                            <a:schemeClr val="tx1"/>
                          </a:solidFill>
                          <a:effectLst/>
                          <a:latin typeface="Simplified Arabic" panose="02020603050405020304" pitchFamily="18" charset="-78"/>
                          <a:cs typeface="Simplified Arabic" panose="02020603050405020304" pitchFamily="18" charset="-78"/>
                        </a:rPr>
                        <a:t>ISO 14031</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4222528575"/>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0">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14042:2000</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توجهات لتقييم اثر دورة الحياة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495978591"/>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14040:2000</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تفسير نتائج تحليل دورة الحياة وتستعرض مجال التحليل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408516032"/>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14049: 2000</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أمثلة حول تطبيق المواصفة </a:t>
                      </a:r>
                      <a:r>
                        <a:rPr lang="en-US" sz="800" b="1" cap="none" spc="0">
                          <a:solidFill>
                            <a:schemeClr val="tx1"/>
                          </a:solidFill>
                          <a:effectLst/>
                          <a:latin typeface="Simplified Arabic" panose="02020603050405020304" pitchFamily="18" charset="-78"/>
                          <a:cs typeface="Simplified Arabic" panose="02020603050405020304" pitchFamily="18" charset="-78"/>
                        </a:rPr>
                        <a:t>ISO 14001</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553536708"/>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14015: 2001</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التقييم البيئي للمؤسسات والمواقع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116514608"/>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19011: 2002</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ارشادات لمراجعة نظم ادارة الجودة والبيئة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831442218"/>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14001:2004</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EMS</a:t>
                      </a:r>
                      <a:r>
                        <a:rPr lang="ar-IQ" sz="800" b="1" cap="none" spc="0">
                          <a:solidFill>
                            <a:schemeClr val="tx1"/>
                          </a:solidFill>
                          <a:effectLst/>
                          <a:latin typeface="Simplified Arabic" panose="02020603050405020304" pitchFamily="18" charset="-78"/>
                          <a:cs typeface="Simplified Arabic" panose="02020603050405020304" pitchFamily="18" charset="-78"/>
                        </a:rPr>
                        <a:t> : مواصفات مع مرشد للاستعمال</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534701781"/>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14025: 2006</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مبادئ وإجراءات لتطوير الملصقات البيئية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592602983"/>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14064: 2006</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محددات وخطوط توجيهية للمؤسسات لقياس وتصريح بالانبعاثات والحد منها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406609323"/>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14065: 2007</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مبادئ ومتطلبات خاصة بهيأة المصادقة على التصاريح انبعاث الغازات ومراجعتها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714259703"/>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14050: 2009</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مصطلحات وتعاريف حول </a:t>
                      </a:r>
                      <a:r>
                        <a:rPr lang="en-US" sz="800" b="1" cap="none" spc="0">
                          <a:solidFill>
                            <a:schemeClr val="tx1"/>
                          </a:solidFill>
                          <a:effectLst/>
                          <a:latin typeface="Simplified Arabic" panose="02020603050405020304" pitchFamily="18" charset="-78"/>
                          <a:cs typeface="Simplified Arabic" panose="02020603050405020304" pitchFamily="18" charset="-78"/>
                        </a:rPr>
                        <a:t>ISO 14001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238476249"/>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14005: 2010</a:t>
                      </a:r>
                      <a:r>
                        <a:rPr lang="ar-IQ" sz="800" b="1" cap="none" spc="0">
                          <a:solidFill>
                            <a:schemeClr val="tx1"/>
                          </a:solidFill>
                          <a:effectLst/>
                          <a:latin typeface="Simplified Arabic" panose="02020603050405020304" pitchFamily="18" charset="-78"/>
                          <a:cs typeface="Simplified Arabic" panose="02020603050405020304" pitchFamily="18" charset="-78"/>
                        </a:rPr>
                        <a:t>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إرشادات وتوجيهات عامة للمؤسسات الصغيرة والمتوسطة لتطبيق تطوير وصيانة وتحسين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382383378"/>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ISO/CD</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14006: 2011</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ارشادات وتوجهات لانشاء وتوثيق ،تطبيق ، تحسين اداء التصميم البيئي في اطار</a:t>
                      </a:r>
                      <a:r>
                        <a:rPr lang="en-US" sz="800" b="1" cap="none" spc="0">
                          <a:solidFill>
                            <a:schemeClr val="tx1"/>
                          </a:solidFill>
                          <a:effectLst/>
                          <a:latin typeface="Simplified Arabic" panose="02020603050405020304" pitchFamily="18" charset="-78"/>
                          <a:cs typeface="Simplified Arabic" panose="02020603050405020304" pitchFamily="18" charset="-78"/>
                        </a:rPr>
                        <a:t> EMS</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280351604"/>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ISO/WD</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14045: 2012</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مبادئ متطلبات وتوجهات تقييم الفعالية الايكولوجية لأنظمة الإنتاج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196489056"/>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ISO/CD</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14067: 2012</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أطار لقياس بصمة الكربون التي تخلفها المنتجات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908078630"/>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14022</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dirty="0">
                          <a:solidFill>
                            <a:schemeClr val="tx1"/>
                          </a:solidFill>
                          <a:effectLst/>
                          <a:latin typeface="Simplified Arabic" panose="02020603050405020304" pitchFamily="18" charset="-78"/>
                          <a:cs typeface="Simplified Arabic" panose="02020603050405020304" pitchFamily="18" charset="-78"/>
                        </a:rPr>
                        <a:t>الملصقات البيئية : تحديد شروط استعمال الرموز البيئية </a:t>
                      </a:r>
                      <a:endParaRPr lang="en-US" sz="800" b="1" cap="none" spc="0" dirty="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937801616"/>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14023</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اطار ومنهجية للقيام باختيار المصطلحات والرموز البيئية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986114672"/>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14033</a:t>
                      </a:r>
                      <a:r>
                        <a:rPr lang="ar-IQ" sz="800" b="1" cap="none" spc="0">
                          <a:solidFill>
                            <a:schemeClr val="tx1"/>
                          </a:solidFill>
                          <a:effectLst/>
                          <a:latin typeface="Simplified Arabic" panose="02020603050405020304" pitchFamily="18" charset="-78"/>
                          <a:cs typeface="Simplified Arabic" panose="02020603050405020304" pitchFamily="18" charset="-78"/>
                        </a:rPr>
                        <a:t>:قيد التطوير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إرشادات وجمع وإيصال المعلومات الكمية حول البيئة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620892588"/>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:14063</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إرشادات ، توجهات وأمثلة لتوطيد العلاقات مع الإطراف ذات المصلحة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297423041"/>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ISO/DIS</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0">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:14066</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شروط ومتطلبات فوق المراجعة وتوجهات عامة للتقييم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948306842"/>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ISO/D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en-US" sz="800" b="1" cap="none" spc="0" dirty="0">
                          <a:solidFill>
                            <a:schemeClr val="tx1"/>
                          </a:solidFill>
                          <a:effectLst/>
                          <a:latin typeface="Simplified Arabic" panose="02020603050405020304" pitchFamily="18" charset="-78"/>
                          <a:cs typeface="Simplified Arabic" panose="02020603050405020304" pitchFamily="18" charset="-78"/>
                        </a:rPr>
                        <a:t>14069</a:t>
                      </a:r>
                      <a:r>
                        <a:rPr lang="ar-IQ" sz="800" b="1" cap="none" spc="0" dirty="0">
                          <a:solidFill>
                            <a:schemeClr val="tx1"/>
                          </a:solidFill>
                          <a:effectLst/>
                          <a:latin typeface="Simplified Arabic" panose="02020603050405020304" pitchFamily="18" charset="-78"/>
                          <a:cs typeface="Simplified Arabic" panose="02020603050405020304" pitchFamily="18" charset="-78"/>
                        </a:rPr>
                        <a:t>:لم يحدد</a:t>
                      </a:r>
                      <a:endParaRPr lang="en-US" sz="800" b="1" cap="none" spc="0" dirty="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ملف توجيهي لقياس انبعاث الغازات مكملة ل</a:t>
                      </a:r>
                      <a:r>
                        <a:rPr lang="en-US" sz="800" b="1" cap="none" spc="0">
                          <a:solidFill>
                            <a:schemeClr val="tx1"/>
                          </a:solidFill>
                          <a:effectLst/>
                          <a:latin typeface="Simplified Arabic" panose="02020603050405020304" pitchFamily="18" charset="-78"/>
                          <a:cs typeface="Simplified Arabic" panose="02020603050405020304" pitchFamily="18" charset="-78"/>
                        </a:rPr>
                        <a:t>14064</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892466771"/>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ISO</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مقياس دولي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299536970"/>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WD</a:t>
                      </a:r>
                      <a:r>
                        <a:rPr lang="ar-IQ" sz="800" b="1" cap="none" spc="0">
                          <a:solidFill>
                            <a:schemeClr val="tx1"/>
                          </a:solidFill>
                          <a:effectLst/>
                          <a:latin typeface="Simplified Arabic" panose="02020603050405020304" pitchFamily="18" charset="-78"/>
                          <a:cs typeface="Simplified Arabic" panose="02020603050405020304" pitchFamily="18" charset="-78"/>
                        </a:rPr>
                        <a:t>/</a:t>
                      </a:r>
                      <a:r>
                        <a:rPr lang="en-US" sz="800" b="1" cap="none" spc="0">
                          <a:solidFill>
                            <a:schemeClr val="tx1"/>
                          </a:solidFill>
                          <a:effectLst/>
                          <a:latin typeface="Simplified Arabic" panose="02020603050405020304" pitchFamily="18" charset="-78"/>
                          <a:cs typeface="Simplified Arabic" panose="02020603050405020304" pitchFamily="18" charset="-78"/>
                        </a:rPr>
                        <a:t>CD</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مسودة (عمل</a:t>
                      </a:r>
                      <a:r>
                        <a:rPr lang="en-US" sz="800" b="1" cap="none" spc="0">
                          <a:solidFill>
                            <a:schemeClr val="tx1"/>
                          </a:solidFill>
                          <a:effectLst/>
                          <a:latin typeface="Simplified Arabic" panose="02020603050405020304" pitchFamily="18" charset="-78"/>
                          <a:cs typeface="Simplified Arabic" panose="02020603050405020304" pitchFamily="18" charset="-78"/>
                        </a:rPr>
                        <a:t>/</a:t>
                      </a:r>
                      <a:r>
                        <a:rPr lang="ar-IQ" sz="800" b="1" cap="none" spc="0">
                          <a:solidFill>
                            <a:schemeClr val="tx1"/>
                          </a:solidFill>
                          <a:effectLst/>
                          <a:latin typeface="Simplified Arabic" panose="02020603050405020304" pitchFamily="18" charset="-78"/>
                          <a:cs typeface="Simplified Arabic" panose="02020603050405020304" pitchFamily="18" charset="-78"/>
                        </a:rPr>
                        <a:t>اللجنة)</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rtl="1">
                        <a:lnSpc>
                          <a:spcPct val="150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 </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11405"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4213657372"/>
                  </a:ext>
                </a:extLst>
              </a:tr>
              <a:tr h="177060">
                <a:tc>
                  <a:txBody>
                    <a:bodyPr/>
                    <a:lstStyle/>
                    <a:p>
                      <a:pPr algn="r" rtl="1">
                        <a:lnSpc>
                          <a:spcPct val="150000"/>
                        </a:lnSpc>
                        <a:spcAft>
                          <a:spcPts val="800"/>
                        </a:spcAft>
                      </a:pPr>
                      <a:r>
                        <a:rPr lang="en-US" sz="800" b="1" cap="none" spc="0">
                          <a:solidFill>
                            <a:schemeClr val="tx1"/>
                          </a:solidFill>
                          <a:effectLst/>
                          <a:latin typeface="Simplified Arabic" panose="02020603050405020304" pitchFamily="18" charset="-78"/>
                          <a:cs typeface="Simplified Arabic" panose="02020603050405020304" pitchFamily="18" charset="-78"/>
                        </a:rPr>
                        <a:t>DIS</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07000"/>
                        </a:lnSpc>
                        <a:spcAft>
                          <a:spcPts val="800"/>
                        </a:spcAft>
                      </a:pPr>
                      <a:r>
                        <a:rPr lang="ar-IQ" sz="800" b="1" cap="none" spc="0">
                          <a:solidFill>
                            <a:schemeClr val="tx1"/>
                          </a:solidFill>
                          <a:effectLst/>
                          <a:latin typeface="Simplified Arabic" panose="02020603050405020304" pitchFamily="18" charset="-78"/>
                          <a:cs typeface="Simplified Arabic" panose="02020603050405020304" pitchFamily="18" charset="-78"/>
                        </a:rPr>
                        <a:t>المسودة الدولية للمواصفة</a:t>
                      </a:r>
                      <a:endParaRPr lang="en-US" sz="800" b="1" cap="none" spc="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rtl="1">
                        <a:lnSpc>
                          <a:spcPct val="150000"/>
                        </a:lnSpc>
                        <a:spcAft>
                          <a:spcPts val="800"/>
                        </a:spcAft>
                      </a:pPr>
                      <a:r>
                        <a:rPr lang="ar-IQ" sz="800" b="1" cap="none" spc="0" dirty="0">
                          <a:solidFill>
                            <a:schemeClr val="tx1"/>
                          </a:solidFill>
                          <a:effectLst/>
                          <a:latin typeface="Simplified Arabic" panose="02020603050405020304" pitchFamily="18" charset="-78"/>
                          <a:cs typeface="Simplified Arabic" panose="02020603050405020304" pitchFamily="18" charset="-78"/>
                        </a:rPr>
                        <a:t> </a:t>
                      </a:r>
                      <a:endParaRPr lang="en-US" sz="800" b="1" cap="none" spc="0" dirty="0">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25688" marR="11405"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917259528"/>
                  </a:ext>
                </a:extLst>
              </a:tr>
            </a:tbl>
          </a:graphicData>
        </a:graphic>
      </p:graphicFrame>
      <p:sp>
        <p:nvSpPr>
          <p:cNvPr id="8" name="مربع نص 7">
            <a:extLst>
              <a:ext uri="{FF2B5EF4-FFF2-40B4-BE49-F238E27FC236}">
                <a16:creationId xmlns:a16="http://schemas.microsoft.com/office/drawing/2014/main" id="{78AC427B-4486-81C7-B7A4-569C69489135}"/>
              </a:ext>
            </a:extLst>
          </p:cNvPr>
          <p:cNvSpPr txBox="1"/>
          <p:nvPr/>
        </p:nvSpPr>
        <p:spPr>
          <a:xfrm>
            <a:off x="7075250" y="2077488"/>
            <a:ext cx="4229100" cy="2223622"/>
          </a:xfrm>
          <a:prstGeom prst="rect">
            <a:avLst/>
          </a:prstGeom>
          <a:noFill/>
        </p:spPr>
        <p:txBody>
          <a:bodyPr wrap="square">
            <a:spAutoFit/>
          </a:bodyPr>
          <a:lstStyle/>
          <a:p>
            <a:pPr algn="r" rtl="1">
              <a:lnSpc>
                <a:spcPct val="200000"/>
              </a:lnSpc>
            </a:pPr>
            <a:r>
              <a:rPr lang="ar-SA" sz="1800" dirty="0">
                <a:solidFill>
                  <a:srgbClr val="0070C0"/>
                </a:solidFill>
                <a:effectLst/>
                <a:ea typeface="Calibri" panose="020F0502020204030204" pitchFamily="34" charset="0"/>
                <a:cs typeface="Times New Roman" panose="02020603050405020304" pitchFamily="18" charset="0"/>
              </a:rPr>
              <a:t>وتم </a:t>
            </a:r>
            <a:r>
              <a:rPr lang="ar-SA" sz="1800" dirty="0" err="1">
                <a:solidFill>
                  <a:srgbClr val="0070C0"/>
                </a:solidFill>
                <a:effectLst/>
                <a:ea typeface="Calibri" panose="020F0502020204030204" pitchFamily="34" charset="0"/>
                <a:cs typeface="Times New Roman" panose="02020603050405020304" pitchFamily="18" charset="0"/>
              </a:rPr>
              <a:t>أصدار</a:t>
            </a:r>
            <a:r>
              <a:rPr lang="ar-SA" sz="1800" dirty="0">
                <a:solidFill>
                  <a:srgbClr val="0070C0"/>
                </a:solidFill>
                <a:effectLst/>
                <a:ea typeface="Calibri" panose="020F0502020204030204" pitchFamily="34" charset="0"/>
                <a:cs typeface="Times New Roman" panose="02020603050405020304" pitchFamily="18" charset="0"/>
              </a:rPr>
              <a:t> اخر تحديث للمواصفة (</a:t>
            </a:r>
            <a:r>
              <a:rPr lang="en-US" sz="1800" dirty="0">
                <a:solidFill>
                  <a:srgbClr val="0070C0"/>
                </a:solidFill>
                <a:effectLst/>
                <a:latin typeface="Times New Roman" panose="02020603050405020304" pitchFamily="18" charset="0"/>
                <a:ea typeface="Calibri" panose="020F0502020204030204" pitchFamily="34" charset="0"/>
              </a:rPr>
              <a:t>ISO14001:2015</a:t>
            </a:r>
            <a:r>
              <a:rPr lang="ar-SA" sz="1800" dirty="0">
                <a:solidFill>
                  <a:srgbClr val="0070C0"/>
                </a:solidFill>
                <a:effectLst/>
                <a:latin typeface="Times New Roman" panose="02020603050405020304" pitchFamily="18" charset="0"/>
                <a:ea typeface="Calibri" panose="020F0502020204030204" pitchFamily="34" charset="0"/>
              </a:rPr>
              <a:t>) </a:t>
            </a:r>
            <a:r>
              <a:rPr lang="ar-SA" sz="1800" b="1" dirty="0">
                <a:effectLst/>
                <a:ea typeface="Calibri" panose="020F0502020204030204" pitchFamily="34" charset="0"/>
                <a:cs typeface="Times New Roman" panose="02020603050405020304" pitchFamily="18" charset="0"/>
              </a:rPr>
              <a:t>وتركز المواصفة الاحدث على اعتماد إستراتيجية الاتصالات والاهتمام وتعريف أصحاب المصلحة وتضمين منظور دورة الحياة</a:t>
            </a:r>
            <a:r>
              <a:rPr lang="ar-SA" sz="1800" dirty="0">
                <a:effectLst/>
                <a:ea typeface="Calibri" panose="020F0502020204030204" pitchFamily="34" charset="0"/>
                <a:cs typeface="Times New Roman" panose="02020603050405020304" pitchFamily="18" charset="0"/>
              </a:rPr>
              <a:t> </a:t>
            </a:r>
            <a:endParaRPr lang="ar-IQ" dirty="0"/>
          </a:p>
        </p:txBody>
      </p:sp>
      <p:sp>
        <p:nvSpPr>
          <p:cNvPr id="10" name="مربع نص 9">
            <a:extLst>
              <a:ext uri="{FF2B5EF4-FFF2-40B4-BE49-F238E27FC236}">
                <a16:creationId xmlns:a16="http://schemas.microsoft.com/office/drawing/2014/main" id="{B658E749-FB92-CF80-0563-D17D6EA95E4C}"/>
              </a:ext>
            </a:extLst>
          </p:cNvPr>
          <p:cNvSpPr txBox="1"/>
          <p:nvPr/>
        </p:nvSpPr>
        <p:spPr>
          <a:xfrm>
            <a:off x="6361120" y="461617"/>
            <a:ext cx="5113891" cy="1116972"/>
          </a:xfrm>
          <a:prstGeom prst="rect">
            <a:avLst/>
          </a:prstGeom>
          <a:noFill/>
        </p:spPr>
        <p:txBody>
          <a:bodyPr wrap="square">
            <a:spAutoFit/>
          </a:bodyPr>
          <a:lstStyle/>
          <a:p>
            <a:pPr algn="r" rtl="1">
              <a:lnSpc>
                <a:spcPct val="107000"/>
              </a:lnSpc>
              <a:spcAft>
                <a:spcPts val="800"/>
              </a:spcAft>
            </a:pPr>
            <a:r>
              <a:rPr lang="ar-IQ" sz="2800" b="1" dirty="0">
                <a:solidFill>
                  <a:srgbClr val="C00000"/>
                </a:solidFill>
                <a:effectLst/>
                <a:latin typeface="Calibri" panose="020F0502020204030204" pitchFamily="34" charset="0"/>
                <a:ea typeface="Calibri" panose="020F0502020204030204" pitchFamily="34" charset="0"/>
                <a:cs typeface="Simplified Arabic" panose="02020603050405020304" pitchFamily="18" charset="-78"/>
              </a:rPr>
              <a:t>سلسلة </a:t>
            </a:r>
            <a:r>
              <a:rPr lang="ar-IQ" sz="2800" b="1" dirty="0" err="1">
                <a:solidFill>
                  <a:srgbClr val="C00000"/>
                </a:solidFill>
                <a:effectLst/>
                <a:latin typeface="Calibri" panose="020F0502020204030204" pitchFamily="34" charset="0"/>
                <a:ea typeface="Calibri" panose="020F0502020204030204" pitchFamily="34" charset="0"/>
                <a:cs typeface="Simplified Arabic" panose="02020603050405020304" pitchFamily="18" charset="-78"/>
              </a:rPr>
              <a:t>أصدرات</a:t>
            </a:r>
            <a:r>
              <a:rPr lang="ar-IQ" sz="2800" b="1" dirty="0">
                <a:solidFill>
                  <a:srgbClr val="C00000"/>
                </a:solidFill>
                <a:effectLst/>
                <a:latin typeface="Calibri" panose="020F0502020204030204" pitchFamily="34" charset="0"/>
                <a:ea typeface="Calibri" panose="020F0502020204030204" pitchFamily="34" charset="0"/>
                <a:cs typeface="Simplified Arabic" panose="02020603050405020304" pitchFamily="18" charset="-78"/>
              </a:rPr>
              <a:t> المواصفة الدولية الايزو</a:t>
            </a:r>
          </a:p>
          <a:p>
            <a:pPr algn="r" rtl="1">
              <a:lnSpc>
                <a:spcPct val="107000"/>
              </a:lnSpc>
              <a:spcAft>
                <a:spcPts val="800"/>
              </a:spcAft>
            </a:pPr>
            <a:r>
              <a:rPr lang="ar-IQ" sz="2800" b="1" dirty="0">
                <a:solidFill>
                  <a:srgbClr val="C00000"/>
                </a:solidFill>
                <a:effectLst/>
                <a:latin typeface="Calibri" panose="020F0502020204030204" pitchFamily="34" charset="0"/>
                <a:ea typeface="Calibri" panose="020F0502020204030204" pitchFamily="34" charset="0"/>
                <a:cs typeface="Simplified Arabic" panose="02020603050405020304" pitchFamily="18" charset="-78"/>
              </a:rPr>
              <a:t> </a:t>
            </a:r>
            <a:r>
              <a:rPr lang="en-US" sz="2800" b="1" dirty="0">
                <a:solidFill>
                  <a:srgbClr val="C00000"/>
                </a:solidFill>
                <a:effectLst/>
                <a:latin typeface="Simplified Arabic" panose="02020603050405020304" pitchFamily="18" charset="-78"/>
                <a:ea typeface="Calibri" panose="020F0502020204030204" pitchFamily="34" charset="0"/>
                <a:cs typeface="Arial" panose="020B0604020202020204" pitchFamily="34" charset="0"/>
              </a:rPr>
              <a:t>ISO 14000</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853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a:extLst>
              <a:ext uri="{FF2B5EF4-FFF2-40B4-BE49-F238E27FC236}">
                <a16:creationId xmlns:a16="http://schemas.microsoft.com/office/drawing/2014/main" id="{F92B2C06-3A5D-9823-08BC-EA31BDCC200A}"/>
              </a:ext>
            </a:extLst>
          </p:cNvPr>
          <p:cNvGraphicFramePr>
            <a:graphicFrameLocks noGrp="1"/>
          </p:cNvGraphicFramePr>
          <p:nvPr>
            <p:ph idx="1"/>
            <p:extLst>
              <p:ext uri="{D42A27DB-BD31-4B8C-83A1-F6EECF244321}">
                <p14:modId xmlns:p14="http://schemas.microsoft.com/office/powerpoint/2010/main" val="3123296209"/>
              </p:ext>
            </p:extLst>
          </p:nvPr>
        </p:nvGraphicFramePr>
        <p:xfrm>
          <a:off x="1079501" y="341654"/>
          <a:ext cx="7716386" cy="6414747"/>
        </p:xfrm>
        <a:graphic>
          <a:graphicData uri="http://schemas.openxmlformats.org/drawingml/2006/table">
            <a:tbl>
              <a:tblPr rtl="1" firstRow="1" firstCol="1" bandRow="1">
                <a:tableStyleId>{5C22544A-7EE6-4342-B048-85BDC9FD1C3A}</a:tableStyleId>
              </a:tblPr>
              <a:tblGrid>
                <a:gridCol w="880131">
                  <a:extLst>
                    <a:ext uri="{9D8B030D-6E8A-4147-A177-3AD203B41FA5}">
                      <a16:colId xmlns:a16="http://schemas.microsoft.com/office/drawing/2014/main" val="96649606"/>
                    </a:ext>
                  </a:extLst>
                </a:gridCol>
                <a:gridCol w="1061528">
                  <a:extLst>
                    <a:ext uri="{9D8B030D-6E8A-4147-A177-3AD203B41FA5}">
                      <a16:colId xmlns:a16="http://schemas.microsoft.com/office/drawing/2014/main" val="3147386044"/>
                    </a:ext>
                  </a:extLst>
                </a:gridCol>
                <a:gridCol w="2070932">
                  <a:extLst>
                    <a:ext uri="{9D8B030D-6E8A-4147-A177-3AD203B41FA5}">
                      <a16:colId xmlns:a16="http://schemas.microsoft.com/office/drawing/2014/main" val="2872850193"/>
                    </a:ext>
                  </a:extLst>
                </a:gridCol>
                <a:gridCol w="3703795">
                  <a:extLst>
                    <a:ext uri="{9D8B030D-6E8A-4147-A177-3AD203B41FA5}">
                      <a16:colId xmlns:a16="http://schemas.microsoft.com/office/drawing/2014/main" val="2056627043"/>
                    </a:ext>
                  </a:extLst>
                </a:gridCol>
              </a:tblGrid>
              <a:tr h="326296">
                <a:tc>
                  <a:txBody>
                    <a:bodyPr/>
                    <a:lstStyle/>
                    <a:p>
                      <a:pPr algn="ct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الترتيب</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ct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المتطلبات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ct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عناصر المتطلبات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ct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وصف الملخص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3768597584"/>
                  </a:ext>
                </a:extLst>
              </a:tr>
              <a:tr h="542131">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1</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السياسة البيئية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السياسة البيئية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بيان يعاد ويصاغ من قبل الادارة العليا ، ويعلن التزام المنظمة إتجاه البيئة ويستعمل كأطار للتخطيط والتنفيذ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79063615"/>
                  </a:ext>
                </a:extLst>
              </a:tr>
              <a:tr h="542131">
                <a:tc rowSpan="3">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2</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rowSpan="3">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التخطيط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الجوانب البيئية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تحديد العناصر البيئية للنشاطات والمنتجات والخدمات وتحديد العوامل المؤثرة بيئياً</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4061936432"/>
                  </a:ext>
                </a:extLst>
              </a:tr>
              <a:tr h="542131">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القانونية والاخرى</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الامتثال التام للقوانين والتعليمات البيئية وتهيئة مستلزماتها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2054021234"/>
                  </a:ext>
                </a:extLst>
              </a:tr>
              <a:tr h="542131">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الأهداف والغايات والبرامج البيئية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وضع الأهداف وغايات وبرامج تتناسب مع السياسة والجوانب البيئية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2635514648"/>
                  </a:ext>
                </a:extLst>
              </a:tr>
              <a:tr h="314499">
                <a:tc rowSpan="5">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3</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rowSpan="5">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 </a:t>
                      </a:r>
                      <a:endParaRPr lang="en-US" sz="1600" b="1">
                        <a:effectLst/>
                        <a:latin typeface="Simplified Arabic" panose="02020603050405020304" pitchFamily="18" charset="-78"/>
                        <a:cs typeface="Simplified Arabic" panose="02020603050405020304" pitchFamily="18" charset="-78"/>
                      </a:endParaRPr>
                    </a:p>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التنفيذ والتشغيل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الاتصال</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وضع اسس الاتصال الداخلي والخارجي لقضايا البيئة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3463567856"/>
                  </a:ext>
                </a:extLst>
              </a:tr>
              <a:tr h="314499">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tabLst>
                          <a:tab pos="1212850" algn="r"/>
                        </a:tabLst>
                      </a:pPr>
                      <a:r>
                        <a:rPr lang="ar-IQ" sz="1600" b="1" dirty="0">
                          <a:effectLst/>
                          <a:latin typeface="Simplified Arabic" panose="02020603050405020304" pitchFamily="18" charset="-78"/>
                          <a:cs typeface="Simplified Arabic" panose="02020603050405020304" pitchFamily="18" charset="-78"/>
                        </a:rPr>
                        <a:t>التوثيق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حفظ وادامة المعلوات المتعلقة بنظام الادارة البيئية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2391610362"/>
                  </a:ext>
                </a:extLst>
              </a:tr>
              <a:tr h="314499">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ضبط الوثائق</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ضرورة السيطرة على الوثائق بنظام خاص بها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1641435519"/>
                  </a:ext>
                </a:extLst>
              </a:tr>
              <a:tr h="314499">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ضبط العمليات</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التخطيط للعمليات وأدارتها وفقاً لسياسة البيئية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2748645040"/>
                  </a:ext>
                </a:extLst>
              </a:tr>
              <a:tr h="314499">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الاستعداد للطواريء</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تحديد الطواريء المحتملة وتطوير اجراءات الاستجابة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2600898466"/>
                  </a:ext>
                </a:extLst>
              </a:tr>
              <a:tr h="271066">
                <a:tc rowSpan="5">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4</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rowSpan="5">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المراقبة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المراقبة والقياس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مراقبة النشاطات البيئية وقياس ادائها</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10081549"/>
                  </a:ext>
                </a:extLst>
              </a:tr>
              <a:tr h="542131">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تقييم المطابقة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اجراءات موثق لتقييم المطابقة لضمان تنفيذ النشاط البيئي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1072162353"/>
                  </a:ext>
                </a:extLst>
              </a:tr>
              <a:tr h="542131">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الإجراء التصحيحي لعدم لمطابقة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تحديد حالات عدم المطابقة والتحري عنها واتخاذ الإجراء التصحيحي لها وضمان عدم تكرارها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1400080634"/>
                  </a:ext>
                </a:extLst>
              </a:tr>
              <a:tr h="271066">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السجلات</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الاحتفاظ بسجلات توثق نشا</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137731098"/>
                  </a:ext>
                </a:extLst>
              </a:tr>
              <a:tr h="314499">
                <a:tc vMerge="1">
                  <a:txBody>
                    <a:bodyPr/>
                    <a:lstStyle/>
                    <a:p>
                      <a:pPr rtl="1"/>
                      <a:endParaRPr lang="ar-IQ"/>
                    </a:p>
                  </a:txBody>
                  <a:tcPr/>
                </a:tc>
                <a:tc vMerge="1">
                  <a:txBody>
                    <a:bodyPr/>
                    <a:lstStyle/>
                    <a:p>
                      <a:pPr rtl="1"/>
                      <a:endParaRPr lang="ar-IQ"/>
                    </a:p>
                  </a:txBody>
                  <a:tcPr/>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التدقيق الداخلي</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تدقيق دوري لضمان عمل نظام الإدارة البيئية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3167403516"/>
                  </a:ext>
                </a:extLst>
              </a:tr>
              <a:tr h="406539">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5</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مراجعة الادارة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a:effectLst/>
                          <a:latin typeface="Simplified Arabic" panose="02020603050405020304" pitchFamily="18" charset="-78"/>
                          <a:cs typeface="Simplified Arabic" panose="02020603050405020304" pitchFamily="18" charset="-78"/>
                        </a:rPr>
                        <a:t>مراجعة الإدارة </a:t>
                      </a:r>
                      <a:endParaRPr lang="en-US" sz="16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tc>
                  <a:txBody>
                    <a:bodyPr/>
                    <a:lstStyle/>
                    <a:p>
                      <a:pPr algn="r" rtl="1">
                        <a:lnSpc>
                          <a:spcPct val="107000"/>
                        </a:lnSpc>
                        <a:spcAft>
                          <a:spcPts val="800"/>
                        </a:spcAft>
                      </a:pPr>
                      <a:r>
                        <a:rPr lang="ar-IQ" sz="1600" b="1" dirty="0">
                          <a:effectLst/>
                          <a:latin typeface="Simplified Arabic" panose="02020603050405020304" pitchFamily="18" charset="-78"/>
                          <a:cs typeface="Simplified Arabic" panose="02020603050405020304" pitchFamily="18" charset="-78"/>
                        </a:rPr>
                        <a:t>مراجعة دورية للنظام مع التركيز على التحسين المستمر </a:t>
                      </a:r>
                      <a:endParaRPr lang="en-US" sz="16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42168" marR="42168" marT="0" marB="0"/>
                </a:tc>
                <a:extLst>
                  <a:ext uri="{0D108BD9-81ED-4DB2-BD59-A6C34878D82A}">
                    <a16:rowId xmlns:a16="http://schemas.microsoft.com/office/drawing/2014/main" val="3986734352"/>
                  </a:ext>
                </a:extLst>
              </a:tr>
            </a:tbl>
          </a:graphicData>
        </a:graphic>
      </p:graphicFrame>
      <p:sp>
        <p:nvSpPr>
          <p:cNvPr id="5" name="مربع نص 4">
            <a:extLst>
              <a:ext uri="{FF2B5EF4-FFF2-40B4-BE49-F238E27FC236}">
                <a16:creationId xmlns:a16="http://schemas.microsoft.com/office/drawing/2014/main" id="{FE5634F9-0937-4C7E-B915-439540191F3F}"/>
              </a:ext>
            </a:extLst>
          </p:cNvPr>
          <p:cNvSpPr txBox="1"/>
          <p:nvPr/>
        </p:nvSpPr>
        <p:spPr>
          <a:xfrm>
            <a:off x="9080500" y="683308"/>
            <a:ext cx="2954130" cy="1708160"/>
          </a:xfrm>
          <a:prstGeom prst="rect">
            <a:avLst/>
          </a:prstGeom>
          <a:noFill/>
        </p:spPr>
        <p:txBody>
          <a:bodyPr wrap="square">
            <a:spAutoFit/>
          </a:bodyPr>
          <a:lstStyle/>
          <a:p>
            <a:pPr algn="r" rtl="1">
              <a:lnSpc>
                <a:spcPct val="150000"/>
              </a:lnSpc>
            </a:pPr>
            <a:r>
              <a:rPr lang="ar-IQ" sz="24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متطلبات نظام الادارة البيئية</a:t>
            </a:r>
          </a:p>
          <a:p>
            <a:pPr algn="r" rtl="1">
              <a:lnSpc>
                <a:spcPct val="150000"/>
              </a:lnSpc>
            </a:pPr>
            <a:r>
              <a:rPr lang="ar-IQ" sz="24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 الايزو </a:t>
            </a:r>
            <a:r>
              <a:rPr lang="en-US" sz="24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ISO 14001</a:t>
            </a:r>
            <a:r>
              <a:rPr lang="ar-IQ" sz="24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 </a:t>
            </a:r>
          </a:p>
          <a:p>
            <a:pPr algn="r" rtl="1">
              <a:lnSpc>
                <a:spcPct val="150000"/>
              </a:lnSpc>
            </a:pPr>
            <a:r>
              <a:rPr lang="ar-IQ" sz="2400" b="1"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وكما مبينة في الجدول </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49217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C02AA881-4B1B-DFB5-5D5A-A7736B5D0E2A}"/>
              </a:ext>
            </a:extLst>
          </p:cNvPr>
          <p:cNvPicPr>
            <a:picLocks noGrp="1" noChangeAspect="1"/>
          </p:cNvPicPr>
          <p:nvPr>
            <p:ph idx="1"/>
          </p:nvPr>
        </p:nvPicPr>
        <p:blipFill>
          <a:blip r:embed="rId2"/>
          <a:stretch>
            <a:fillRect/>
          </a:stretch>
        </p:blipFill>
        <p:spPr>
          <a:xfrm>
            <a:off x="1181100" y="2126558"/>
            <a:ext cx="9486900" cy="4158782"/>
          </a:xfrm>
          <a:prstGeom prst="rect">
            <a:avLst/>
          </a:prstGeom>
        </p:spPr>
      </p:pic>
      <p:sp>
        <p:nvSpPr>
          <p:cNvPr id="8" name="مربع نص 7">
            <a:extLst>
              <a:ext uri="{FF2B5EF4-FFF2-40B4-BE49-F238E27FC236}">
                <a16:creationId xmlns:a16="http://schemas.microsoft.com/office/drawing/2014/main" id="{57DB67CD-A802-22AD-08D4-3F338488156C}"/>
              </a:ext>
            </a:extLst>
          </p:cNvPr>
          <p:cNvSpPr txBox="1"/>
          <p:nvPr/>
        </p:nvSpPr>
        <p:spPr>
          <a:xfrm>
            <a:off x="3225799" y="6285340"/>
            <a:ext cx="6097772" cy="421847"/>
          </a:xfrm>
          <a:prstGeom prst="rect">
            <a:avLst/>
          </a:prstGeom>
          <a:noFill/>
        </p:spPr>
        <p:txBody>
          <a:bodyPr wrap="square">
            <a:spAutoFit/>
          </a:bodyPr>
          <a:lstStyle/>
          <a:p>
            <a:pPr algn="just" rtl="1">
              <a:lnSpc>
                <a:spcPct val="150000"/>
              </a:lnSpc>
              <a:spcAft>
                <a:spcPts val="800"/>
              </a:spcAft>
              <a:tabLst>
                <a:tab pos="3411220" algn="l"/>
              </a:tabLst>
            </a:pPr>
            <a:r>
              <a:rPr lang="ar-IQ"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العلاقة بين عجلة ديمنغ  للتحسين المستمر ونظام الادارة البيئية </a:t>
            </a:r>
            <a:r>
              <a:rPr lang="en-US"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ISO14001:2015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45B1C295-8DC8-D9AC-0A1B-BF5EDCFA23B6}"/>
              </a:ext>
            </a:extLst>
          </p:cNvPr>
          <p:cNvSpPr txBox="1"/>
          <p:nvPr/>
        </p:nvSpPr>
        <p:spPr>
          <a:xfrm>
            <a:off x="177800" y="361736"/>
            <a:ext cx="11836400" cy="1438855"/>
          </a:xfrm>
          <a:prstGeom prst="rect">
            <a:avLst/>
          </a:prstGeom>
          <a:noFill/>
        </p:spPr>
        <p:txBody>
          <a:bodyPr wrap="square">
            <a:spAutoFit/>
          </a:bodyPr>
          <a:lstStyle/>
          <a:p>
            <a:pPr algn="r" rtl="1">
              <a:lnSpc>
                <a:spcPct val="150000"/>
              </a:lnSpc>
            </a:pPr>
            <a:r>
              <a:rPr lang="ar-SA" sz="2000" dirty="0">
                <a:effectLst/>
                <a:latin typeface="Simplified Arabic" panose="02020603050405020304" pitchFamily="18" charset="-78"/>
                <a:ea typeface="Calibri" panose="020F0502020204030204" pitchFamily="34" charset="0"/>
                <a:cs typeface="Simplified Arabic" panose="02020603050405020304" pitchFamily="18" charset="-78"/>
              </a:rPr>
              <a:t>وقدمــت المواصفة الاستجابة </a:t>
            </a:r>
            <a:r>
              <a:rPr lang="ar-SA" sz="2000" dirty="0" err="1">
                <a:effectLst/>
                <a:latin typeface="Simplified Arabic" panose="02020603050405020304" pitchFamily="18" charset="-78"/>
                <a:ea typeface="Calibri" panose="020F0502020204030204" pitchFamily="34" charset="0"/>
                <a:cs typeface="Simplified Arabic" panose="02020603050405020304" pitchFamily="18" charset="-78"/>
              </a:rPr>
              <a:t>لاحدث</a:t>
            </a:r>
            <a:r>
              <a:rPr lang="ar-SA" sz="2000" dirty="0">
                <a:effectLst/>
                <a:latin typeface="Simplified Arabic" panose="02020603050405020304" pitchFamily="18" charset="-78"/>
                <a:ea typeface="Calibri" panose="020F0502020204030204" pitchFamily="34" charset="0"/>
                <a:cs typeface="Simplified Arabic" panose="02020603050405020304" pitchFamily="18" charset="-78"/>
              </a:rPr>
              <a:t> التوجهات العالمية التي تتضمن سلسلة من العمليات التكرارية الذي تستعمله المنظمة لتحقيق التحسينات مع تركيز أقوى على التكامل للقضايا البيئية وإستراتيجية المنظمة بالاعتماد على نموذج (</a:t>
            </a:r>
            <a:r>
              <a:rPr lang="en-US" sz="2000" dirty="0">
                <a:effectLst/>
                <a:latin typeface="Simplified Arabic" panose="02020603050405020304" pitchFamily="18" charset="-78"/>
                <a:ea typeface="Calibri" panose="020F0502020204030204" pitchFamily="34" charset="0"/>
                <a:cs typeface="Simplified Arabic" panose="02020603050405020304" pitchFamily="18" charset="-78"/>
              </a:rPr>
              <a:t>PDCA</a:t>
            </a:r>
            <a:r>
              <a:rPr lang="ar-SA" sz="2000" dirty="0">
                <a:effectLst/>
                <a:latin typeface="Simplified Arabic" panose="02020603050405020304" pitchFamily="18" charset="-78"/>
                <a:ea typeface="Calibri" panose="020F0502020204030204" pitchFamily="34" charset="0"/>
                <a:cs typeface="Simplified Arabic" panose="02020603050405020304" pitchFamily="18" charset="-78"/>
              </a:rPr>
              <a:t>) المستعمل بشكل واسع من قبل المنظمات ، ويبين الشكل ادناه استناد النهج الذي يقوم عليه  نظام الادارة  البيئية الايزو (</a:t>
            </a:r>
            <a:r>
              <a:rPr lang="en-US" sz="2000" dirty="0">
                <a:effectLst/>
                <a:latin typeface="Simplified Arabic" panose="02020603050405020304" pitchFamily="18" charset="-78"/>
                <a:ea typeface="Calibri" panose="020F0502020204030204" pitchFamily="34" charset="0"/>
                <a:cs typeface="Simplified Arabic" panose="02020603050405020304" pitchFamily="18" charset="-78"/>
              </a:rPr>
              <a:t>ISO14001:2015</a:t>
            </a:r>
            <a:r>
              <a:rPr lang="ar-SA" sz="2000" dirty="0">
                <a:effectLst/>
                <a:latin typeface="Simplified Arabic" panose="02020603050405020304" pitchFamily="18" charset="-78"/>
                <a:ea typeface="Calibri" panose="020F0502020204030204" pitchFamily="34" charset="0"/>
                <a:cs typeface="Simplified Arabic" panose="02020603050405020304" pitchFamily="18" charset="-78"/>
              </a:rPr>
              <a:t>) بمبدأ التحسين المستمر </a:t>
            </a:r>
            <a:r>
              <a:rPr lang="ar-SA" sz="2000" dirty="0" err="1">
                <a:effectLst/>
                <a:latin typeface="Simplified Arabic" panose="02020603050405020304" pitchFamily="18" charset="-78"/>
                <a:ea typeface="Calibri" panose="020F0502020204030204" pitchFamily="34" charset="0"/>
                <a:cs typeface="Simplified Arabic" panose="02020603050405020304" pitchFamily="18" charset="-78"/>
              </a:rPr>
              <a:t>لانموذج</a:t>
            </a:r>
            <a:r>
              <a:rPr lang="ar-SA" sz="2000" dirty="0">
                <a:effectLst/>
                <a:latin typeface="Simplified Arabic" panose="02020603050405020304" pitchFamily="18" charset="-78"/>
                <a:ea typeface="Calibri" panose="020F0502020204030204" pitchFamily="34" charset="0"/>
                <a:cs typeface="Simplified Arabic" panose="02020603050405020304" pitchFamily="18" charset="-78"/>
              </a:rPr>
              <a:t> دورة ديمنغ</a:t>
            </a:r>
            <a:r>
              <a:rPr lang="ar-SA" dirty="0">
                <a:effectLst/>
                <a:latin typeface="Simplified Arabic" panose="02020603050405020304" pitchFamily="18" charset="-78"/>
                <a:ea typeface="Calibri" panose="020F0502020204030204" pitchFamily="34" charset="0"/>
                <a:cs typeface="Simplified Arabic" panose="02020603050405020304" pitchFamily="18" charset="-78"/>
              </a:rPr>
              <a:t> </a:t>
            </a:r>
            <a:endParaRPr lang="ar-IQ"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9567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03C7F22-2A3C-2F8E-16D8-D971120A9D73}"/>
              </a:ext>
            </a:extLst>
          </p:cNvPr>
          <p:cNvSpPr>
            <a:spLocks noGrp="1"/>
          </p:cNvSpPr>
          <p:nvPr>
            <p:ph idx="1"/>
          </p:nvPr>
        </p:nvSpPr>
        <p:spPr>
          <a:xfrm>
            <a:off x="6461053" y="1101565"/>
            <a:ext cx="5316279" cy="5543783"/>
          </a:xfrm>
        </p:spPr>
        <p:txBody>
          <a:bodyPr>
            <a:noAutofit/>
          </a:bodyPr>
          <a:lstStyle/>
          <a:p>
            <a:pPr marL="0" lvl="0" indent="0" algn="r" rtl="1">
              <a:lnSpc>
                <a:spcPct val="107000"/>
              </a:lnSpc>
              <a:buNone/>
            </a:pPr>
            <a:r>
              <a:rPr lang="ar-IQ"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توجد أسباب عديدة  تدفع المنظمات لتطبيق  نظام الادارة البيئية(</a:t>
            </a:r>
            <a:r>
              <a:rPr lang="en-US"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EMS</a:t>
            </a:r>
            <a:r>
              <a:rPr lang="ar-IQ"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 في اعمالها وهذه الاسباب هي: </a:t>
            </a:r>
          </a:p>
          <a:p>
            <a:pPr marL="342900" lvl="0" indent="-342900" algn="r" rtl="1">
              <a:lnSpc>
                <a:spcPct val="107000"/>
              </a:lnSpc>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العناية بالبيئة ورفع الوعي البيئي للموظفين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النمو المحتمل في صادرات منتجات المنظمة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الامتثال للمتطلبات القانونية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spcAft>
                <a:spcPts val="800"/>
              </a:spcAft>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مصلحة المجتمع في نشاط المنظمة</a:t>
            </a:r>
          </a:p>
          <a:p>
            <a:pPr marL="0" indent="0" algn="r" rtl="1">
              <a:lnSpc>
                <a:spcPct val="107000"/>
              </a:lnSpc>
              <a:spcAft>
                <a:spcPts val="800"/>
              </a:spcAft>
              <a:buNone/>
            </a:pPr>
            <a:r>
              <a:rPr lang="ar-IQ"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وقد بينت الدراسات الخاصة بالمجالات البيئية الى ان اعتماد الايزو </a:t>
            </a:r>
            <a:r>
              <a:rPr lang="en-US"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ISO ( 14001) </a:t>
            </a:r>
            <a:r>
              <a:rPr lang="ar-IQ"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يضفي مجموعة كبيرة ومتنوعة من الامتيازات للمنظمة وهي: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 تحسين صورة المنظمة وجذب المزيد من الاستثمارات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spcAft>
                <a:spcPts val="800"/>
              </a:spcAft>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 القدرة التنافسية والالتزام بالحد من النفايات والتزام الموظفين</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7000"/>
              </a:lnSpc>
              <a:spcAft>
                <a:spcPts val="800"/>
              </a:spcAft>
            </a:pPr>
            <a:r>
              <a:rPr lang="ar-IQ"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أما الفوائد المتحققة عن تطبيق وتبني نظام الادارة البيئية للمنظمة وهي :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خفض التكاليف وتوفير الطاقة</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buFont typeface="+mj-lt"/>
              <a:buAutoNum type="arabicPeriod"/>
            </a:pPr>
            <a:r>
              <a:rPr lang="en-US" sz="1400" b="1"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الابتكــــــــــــــــــــــــــارات العملية والمنتجات وتحسيــــــــــــــــــــــــــــــن الكفاءة .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buFont typeface="+mj-lt"/>
              <a:buAutoNum type="arabicPeriod"/>
            </a:pP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 تحسين صورة المنظـــــــــــمـــــــــــــــــــــــــات و دخـــــــــــــــــــــــــــول أسواق جديدة .</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7000"/>
              </a:lnSpc>
              <a:spcAft>
                <a:spcPts val="800"/>
              </a:spcAft>
              <a:buFont typeface="+mj-lt"/>
              <a:buAutoNum type="arabicPeriod"/>
            </a:pPr>
            <a:r>
              <a:rPr lang="en-US" sz="1400" b="1"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1400" b="1" dirty="0">
                <a:effectLst/>
                <a:latin typeface="Simplified Arabic" panose="02020603050405020304" pitchFamily="18" charset="-78"/>
                <a:ea typeface="Calibri" panose="020F0502020204030204" pitchFamily="34" charset="0"/>
                <a:cs typeface="Simplified Arabic" panose="02020603050405020304" pitchFamily="18" charset="-78"/>
              </a:rPr>
              <a:t> وزيادة جودة المنتج وتحسين الاداء البيئي</a:t>
            </a:r>
            <a:endParaRPr lang="en-US" sz="14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0" lvl="0" indent="0" algn="r" rtl="1">
              <a:lnSpc>
                <a:spcPct val="107000"/>
              </a:lnSpc>
              <a:spcAft>
                <a:spcPts val="800"/>
              </a:spcAft>
              <a:buNone/>
            </a:pPr>
            <a:endParaRPr lang="ar-IQ" sz="1200" dirty="0">
              <a:latin typeface="Simplified Arabic" panose="02020603050405020304" pitchFamily="18" charset="-78"/>
              <a:cs typeface="Simplified Arabic" panose="02020603050405020304" pitchFamily="18" charset="-78"/>
            </a:endParaRPr>
          </a:p>
        </p:txBody>
      </p:sp>
      <p:sp>
        <p:nvSpPr>
          <p:cNvPr id="5" name="مربع نص 4">
            <a:extLst>
              <a:ext uri="{FF2B5EF4-FFF2-40B4-BE49-F238E27FC236}">
                <a16:creationId xmlns:a16="http://schemas.microsoft.com/office/drawing/2014/main" id="{5CD9FDF7-5CF6-0C37-E2E2-723B557C29BD}"/>
              </a:ext>
            </a:extLst>
          </p:cNvPr>
          <p:cNvSpPr txBox="1"/>
          <p:nvPr/>
        </p:nvSpPr>
        <p:spPr>
          <a:xfrm>
            <a:off x="7485321" y="549258"/>
            <a:ext cx="3617728" cy="523220"/>
          </a:xfrm>
          <a:prstGeom prst="rect">
            <a:avLst/>
          </a:prstGeom>
          <a:noFill/>
        </p:spPr>
        <p:txBody>
          <a:bodyPr wrap="square">
            <a:spAutoFit/>
          </a:bodyPr>
          <a:lstStyle/>
          <a:p>
            <a:pPr algn="l" rtl="1"/>
            <a:r>
              <a:rPr lang="ar-IQ" sz="2800" b="1" dirty="0">
                <a:solidFill>
                  <a:srgbClr val="C00000"/>
                </a:solidFill>
                <a:effectLst/>
                <a:ea typeface="Calibri" panose="020F0502020204030204" pitchFamily="34" charset="0"/>
                <a:cs typeface="Simplified Arabic" panose="02020603050405020304" pitchFamily="18" charset="-78"/>
              </a:rPr>
              <a:t>فوائد ومزايا نظم الادارة البيئية </a:t>
            </a:r>
            <a:endParaRPr lang="ar-IQ" sz="2800" dirty="0"/>
          </a:p>
        </p:txBody>
      </p:sp>
      <p:sp>
        <p:nvSpPr>
          <p:cNvPr id="7" name="مربع نص 6">
            <a:extLst>
              <a:ext uri="{FF2B5EF4-FFF2-40B4-BE49-F238E27FC236}">
                <a16:creationId xmlns:a16="http://schemas.microsoft.com/office/drawing/2014/main" id="{9947A568-1FC6-BC5E-5A32-8EB1062D6A26}"/>
              </a:ext>
            </a:extLst>
          </p:cNvPr>
          <p:cNvSpPr txBox="1"/>
          <p:nvPr/>
        </p:nvSpPr>
        <p:spPr>
          <a:xfrm>
            <a:off x="127590" y="578012"/>
            <a:ext cx="6007398" cy="461665"/>
          </a:xfrm>
          <a:prstGeom prst="rect">
            <a:avLst/>
          </a:prstGeom>
          <a:noFill/>
        </p:spPr>
        <p:txBody>
          <a:bodyPr wrap="square">
            <a:spAutoFit/>
          </a:bodyPr>
          <a:lstStyle/>
          <a:p>
            <a:pPr algn="r" rtl="1"/>
            <a:r>
              <a:rPr lang="ar-IQ" sz="2400" b="1" dirty="0">
                <a:solidFill>
                  <a:srgbClr val="C00000"/>
                </a:solidFill>
                <a:effectLst/>
                <a:ea typeface="Calibri" panose="020F0502020204030204" pitchFamily="34" charset="0"/>
                <a:cs typeface="Simplified Arabic" panose="02020603050405020304" pitchFamily="18" charset="-78"/>
              </a:rPr>
              <a:t>معوقات تنفيذ نظام الإدارة البيئية الايزو (</a:t>
            </a:r>
            <a:r>
              <a:rPr lang="en-US" sz="2400" b="1" dirty="0">
                <a:solidFill>
                  <a:srgbClr val="C00000"/>
                </a:solidFill>
                <a:effectLst/>
                <a:latin typeface="Simplified Arabic" panose="02020603050405020304" pitchFamily="18" charset="-78"/>
                <a:ea typeface="Calibri" panose="020F0502020204030204" pitchFamily="34" charset="0"/>
              </a:rPr>
              <a:t>ISO 14001</a:t>
            </a:r>
            <a:r>
              <a:rPr lang="ar-IQ" sz="2400" b="1" dirty="0">
                <a:solidFill>
                  <a:srgbClr val="C00000"/>
                </a:solidFill>
                <a:effectLst/>
                <a:latin typeface="Simplified Arabic" panose="02020603050405020304" pitchFamily="18" charset="-78"/>
                <a:ea typeface="Calibri" panose="020F0502020204030204" pitchFamily="34" charset="0"/>
              </a:rPr>
              <a:t>)</a:t>
            </a:r>
            <a:endParaRPr lang="ar-IQ" sz="2400" dirty="0"/>
          </a:p>
        </p:txBody>
      </p:sp>
      <p:sp>
        <p:nvSpPr>
          <p:cNvPr id="11" name="مربع نص 10">
            <a:extLst>
              <a:ext uri="{FF2B5EF4-FFF2-40B4-BE49-F238E27FC236}">
                <a16:creationId xmlns:a16="http://schemas.microsoft.com/office/drawing/2014/main" id="{696C3B7C-93B4-F426-259B-1DDA20910F23}"/>
              </a:ext>
            </a:extLst>
          </p:cNvPr>
          <p:cNvSpPr txBox="1"/>
          <p:nvPr/>
        </p:nvSpPr>
        <p:spPr>
          <a:xfrm>
            <a:off x="70886" y="1104117"/>
            <a:ext cx="6200553" cy="307777"/>
          </a:xfrm>
          <a:prstGeom prst="rect">
            <a:avLst/>
          </a:prstGeom>
          <a:noFill/>
        </p:spPr>
        <p:txBody>
          <a:bodyPr wrap="square">
            <a:spAutoFit/>
          </a:bodyPr>
          <a:lstStyle/>
          <a:p>
            <a:r>
              <a:rPr lang="ar-IQ" sz="1400" b="1" dirty="0">
                <a:solidFill>
                  <a:srgbClr val="0070C0"/>
                </a:solidFill>
                <a:effectLst/>
                <a:ea typeface="Calibri" panose="020F0502020204030204" pitchFamily="34" charset="0"/>
                <a:cs typeface="Simplified Arabic" panose="02020603050405020304" pitchFamily="18" charset="-78"/>
              </a:rPr>
              <a:t>تواجه المنظمات على نطاق واسع وباتجاهين مختلفين  عقبات وحواجز عند تطبيق نظم الإدارة البيئية وهي</a:t>
            </a:r>
            <a:endParaRPr lang="ar-IQ" sz="1400" b="1" dirty="0">
              <a:solidFill>
                <a:srgbClr val="0070C0"/>
              </a:solidFill>
            </a:endParaRPr>
          </a:p>
        </p:txBody>
      </p:sp>
      <p:sp>
        <p:nvSpPr>
          <p:cNvPr id="13" name="مربع نص 12">
            <a:extLst>
              <a:ext uri="{FF2B5EF4-FFF2-40B4-BE49-F238E27FC236}">
                <a16:creationId xmlns:a16="http://schemas.microsoft.com/office/drawing/2014/main" id="{08BAFAC2-31F6-2691-3459-2B2B4C948F98}"/>
              </a:ext>
            </a:extLst>
          </p:cNvPr>
          <p:cNvSpPr txBox="1"/>
          <p:nvPr/>
        </p:nvSpPr>
        <p:spPr>
          <a:xfrm>
            <a:off x="3266855" y="1476334"/>
            <a:ext cx="2873449" cy="882742"/>
          </a:xfrm>
          <a:prstGeom prst="rect">
            <a:avLst/>
          </a:prstGeom>
          <a:noFill/>
        </p:spPr>
        <p:txBody>
          <a:bodyPr wrap="square">
            <a:spAutoFit/>
          </a:bodyPr>
          <a:lstStyle/>
          <a:p>
            <a:pPr lvl="0" algn="r" rtl="1">
              <a:lnSpc>
                <a:spcPct val="107000"/>
              </a:lnSpc>
            </a:pPr>
            <a:r>
              <a:rPr lang="ar-IQ" sz="1600" b="1" dirty="0">
                <a:solidFill>
                  <a:srgbClr val="0070C0"/>
                </a:solidFill>
                <a:effectLst/>
                <a:latin typeface="Calibri" panose="020F0502020204030204" pitchFamily="34" charset="0"/>
                <a:ea typeface="Calibri" panose="020F0502020204030204" pitchFamily="34" charset="0"/>
                <a:cs typeface="Simplified Arabic" panose="02020603050405020304" pitchFamily="18" charset="-78"/>
              </a:rPr>
              <a:t>الحواجز الصناعية : </a:t>
            </a:r>
            <a:endPar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IQ" sz="1600" dirty="0">
                <a:effectLst/>
                <a:latin typeface="Calibri" panose="020F0502020204030204" pitchFamily="34" charset="0"/>
                <a:ea typeface="Calibri" panose="020F0502020204030204" pitchFamily="34" charset="0"/>
                <a:cs typeface="Simplified Arabic" panose="02020603050405020304" pitchFamily="18" charset="-78"/>
              </a:rPr>
              <a:t>تكاليف رأس المال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IQ" sz="1600" dirty="0">
                <a:effectLst/>
                <a:latin typeface="Calibri" panose="020F0502020204030204" pitchFamily="34" charset="0"/>
                <a:ea typeface="Calibri" panose="020F0502020204030204" pitchFamily="34" charset="0"/>
                <a:cs typeface="Simplified Arabic" panose="02020603050405020304" pitchFamily="18" charset="-78"/>
              </a:rPr>
              <a:t>الضغوط التنافسية والمعلومات الفنية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مربع نص 14">
            <a:extLst>
              <a:ext uri="{FF2B5EF4-FFF2-40B4-BE49-F238E27FC236}">
                <a16:creationId xmlns:a16="http://schemas.microsoft.com/office/drawing/2014/main" id="{E71B6704-3EF6-CF5E-A31A-5231D18E8250}"/>
              </a:ext>
            </a:extLst>
          </p:cNvPr>
          <p:cNvSpPr txBox="1"/>
          <p:nvPr/>
        </p:nvSpPr>
        <p:spPr>
          <a:xfrm>
            <a:off x="414668" y="1476334"/>
            <a:ext cx="2855728" cy="1018227"/>
          </a:xfrm>
          <a:prstGeom prst="rect">
            <a:avLst/>
          </a:prstGeom>
          <a:noFill/>
        </p:spPr>
        <p:txBody>
          <a:bodyPr wrap="square">
            <a:spAutoFit/>
          </a:bodyPr>
          <a:lstStyle/>
          <a:p>
            <a:pPr algn="r" rtl="1">
              <a:lnSpc>
                <a:spcPct val="107000"/>
              </a:lnSpc>
              <a:spcAft>
                <a:spcPts val="800"/>
              </a:spcAft>
            </a:pPr>
            <a:r>
              <a:rPr lang="ar-IQ" sz="1600" b="1" dirty="0">
                <a:solidFill>
                  <a:srgbClr val="0070C0"/>
                </a:solidFill>
                <a:effectLst/>
                <a:latin typeface="Calibri" panose="020F0502020204030204" pitchFamily="34" charset="0"/>
                <a:ea typeface="Calibri" panose="020F0502020204030204" pitchFamily="34" charset="0"/>
                <a:cs typeface="Simplified Arabic" panose="02020603050405020304" pitchFamily="18" charset="-78"/>
              </a:rPr>
              <a:t> الحواجز التنظيمية : </a:t>
            </a:r>
            <a:endPar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IQ" sz="1600" dirty="0">
                <a:effectLst/>
                <a:latin typeface="Calibri" panose="020F0502020204030204" pitchFamily="34" charset="0"/>
                <a:ea typeface="Calibri" panose="020F0502020204030204" pitchFamily="34" charset="0"/>
                <a:cs typeface="Simplified Arabic" panose="02020603050405020304" pitchFamily="18" charset="-78"/>
              </a:rPr>
              <a:t>سوء الاتصال مواقف الموظفين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IQ" sz="1600" dirty="0">
                <a:effectLst/>
                <a:latin typeface="Calibri" panose="020F0502020204030204" pitchFamily="34" charset="0"/>
                <a:ea typeface="Calibri" panose="020F0502020204030204" pitchFamily="34" charset="0"/>
                <a:cs typeface="Simplified Arabic" panose="02020603050405020304" pitchFamily="18" charset="-78"/>
              </a:rPr>
              <a:t>عدم كفاية قيادة الإدارة العليا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مربع نص 16">
            <a:extLst>
              <a:ext uri="{FF2B5EF4-FFF2-40B4-BE49-F238E27FC236}">
                <a16:creationId xmlns:a16="http://schemas.microsoft.com/office/drawing/2014/main" id="{08F4F5B4-A1E2-E801-A0C8-3FFBFDA3D3D1}"/>
              </a:ext>
            </a:extLst>
          </p:cNvPr>
          <p:cNvSpPr txBox="1"/>
          <p:nvPr/>
        </p:nvSpPr>
        <p:spPr>
          <a:xfrm>
            <a:off x="193158" y="2710419"/>
            <a:ext cx="6097772" cy="1610697"/>
          </a:xfrm>
          <a:prstGeom prst="rect">
            <a:avLst/>
          </a:prstGeom>
          <a:noFill/>
        </p:spPr>
        <p:txBody>
          <a:bodyPr wrap="square">
            <a:spAutoFit/>
          </a:bodyPr>
          <a:lstStyle/>
          <a:p>
            <a:pPr algn="just" rtl="1">
              <a:lnSpc>
                <a:spcPct val="115000"/>
              </a:lnSpc>
              <a:spcAft>
                <a:spcPts val="800"/>
              </a:spcAft>
            </a:pPr>
            <a:r>
              <a:rPr lang="ar-IQ" sz="14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1600" b="1"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الحواجز الداخلية: </a:t>
            </a:r>
            <a:endParaRPr lang="en-US" sz="1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15000"/>
              </a:lnSpc>
              <a:buFont typeface="+mj-lt"/>
              <a:buAutoNum type="arabicPeriod"/>
            </a:pPr>
            <a:r>
              <a:rPr lang="ar-IQ" sz="1600" dirty="0">
                <a:effectLst/>
                <a:latin typeface="Simplified Arabic" panose="02020603050405020304" pitchFamily="18" charset="-78"/>
                <a:ea typeface="Calibri" panose="020F0502020204030204" pitchFamily="34" charset="0"/>
                <a:cs typeface="Simplified Arabic" panose="02020603050405020304" pitchFamily="18" charset="-78"/>
              </a:rPr>
              <a:t>الوقت اللازم توفيره من قبل الإدارة العليا لتنفيذ نظام الإدارة البيئية (</a:t>
            </a:r>
            <a:r>
              <a:rPr lang="en-US" sz="1600" dirty="0">
                <a:effectLst/>
                <a:latin typeface="Simplified Arabic" panose="02020603050405020304" pitchFamily="18" charset="-78"/>
                <a:ea typeface="Calibri" panose="020F0502020204030204" pitchFamily="34" charset="0"/>
                <a:cs typeface="Simplified Arabic" panose="02020603050405020304" pitchFamily="18" charset="-78"/>
              </a:rPr>
              <a:t>EMS</a:t>
            </a:r>
            <a:r>
              <a:rPr lang="ar-IQ" sz="1600" dirty="0">
                <a:effectLst/>
                <a:latin typeface="Simplified Arabic" panose="02020603050405020304" pitchFamily="18" charset="-78"/>
                <a:ea typeface="Calibri" panose="020F0502020204030204" pitchFamily="34" charset="0"/>
                <a:cs typeface="Simplified Arabic" panose="02020603050405020304" pitchFamily="18" charset="-78"/>
              </a:rPr>
              <a:t>) إذ تأخذ الضغوط التجارية الأولوية بالعمل والافتقار الى الموارد البشرية والتقنية  في المشاريع الصغيرة والمتوسطة .</a:t>
            </a:r>
            <a:endParaRPr lang="en-US" sz="1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15000"/>
              </a:lnSpc>
              <a:spcAft>
                <a:spcPts val="800"/>
              </a:spcAft>
              <a:buFont typeface="+mj-lt"/>
              <a:buAutoNum type="arabicPeriod"/>
            </a:pPr>
            <a:r>
              <a:rPr lang="ar-IQ" sz="1600" dirty="0">
                <a:effectLst/>
                <a:latin typeface="Simplified Arabic" panose="02020603050405020304" pitchFamily="18" charset="-78"/>
                <a:ea typeface="Calibri" panose="020F0502020204030204" pitchFamily="34" charset="0"/>
                <a:cs typeface="Simplified Arabic" panose="02020603050405020304" pitchFamily="18" charset="-78"/>
              </a:rPr>
              <a:t>صعوبة الفهم الدقيق من قبل المنظمات لتحديد الجوانب البيئية ذات  باعتماد (</a:t>
            </a:r>
            <a:r>
              <a:rPr lang="en-US" sz="1600" dirty="0">
                <a:effectLst/>
                <a:latin typeface="Simplified Arabic" panose="02020603050405020304" pitchFamily="18" charset="-78"/>
                <a:ea typeface="Calibri" panose="020F0502020204030204" pitchFamily="34" charset="0"/>
                <a:cs typeface="Simplified Arabic" panose="02020603050405020304" pitchFamily="18" charset="-78"/>
              </a:rPr>
              <a:t>EMS</a:t>
            </a:r>
            <a:r>
              <a:rPr lang="ar-IQ" sz="1600" dirty="0">
                <a:effectLst/>
                <a:latin typeface="Simplified Arabic" panose="02020603050405020304" pitchFamily="18" charset="-78"/>
                <a:ea typeface="Calibri" panose="020F0502020204030204" pitchFamily="34" charset="0"/>
                <a:cs typeface="Simplified Arabic" panose="02020603050405020304" pitchFamily="18" charset="-78"/>
              </a:rPr>
              <a:t>).</a:t>
            </a:r>
            <a:endParaRPr lang="en-US" sz="12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19" name="مربع نص 18">
            <a:extLst>
              <a:ext uri="{FF2B5EF4-FFF2-40B4-BE49-F238E27FC236}">
                <a16:creationId xmlns:a16="http://schemas.microsoft.com/office/drawing/2014/main" id="{940CE495-1936-3D6A-E01E-F18377353171}"/>
              </a:ext>
            </a:extLst>
          </p:cNvPr>
          <p:cNvSpPr txBox="1"/>
          <p:nvPr/>
        </p:nvSpPr>
        <p:spPr>
          <a:xfrm>
            <a:off x="187842" y="4462054"/>
            <a:ext cx="6097772" cy="1356269"/>
          </a:xfrm>
          <a:prstGeom prst="rect">
            <a:avLst/>
          </a:prstGeom>
          <a:noFill/>
        </p:spPr>
        <p:txBody>
          <a:bodyPr wrap="square">
            <a:spAutoFit/>
          </a:bodyPr>
          <a:lstStyle/>
          <a:p>
            <a:pPr lvl="0" algn="just" rtl="1">
              <a:lnSpc>
                <a:spcPct val="115000"/>
              </a:lnSpc>
              <a:spcAft>
                <a:spcPts val="800"/>
              </a:spcAft>
            </a:pPr>
            <a:r>
              <a:rPr lang="ar-IQ" sz="1600"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الحواجز الخارجية:</a:t>
            </a:r>
          </a:p>
          <a:p>
            <a:pPr marL="342900" lvl="0" indent="-342900" algn="r" rtl="1">
              <a:lnSpc>
                <a:spcPct val="115000"/>
              </a:lnSpc>
              <a:spcAft>
                <a:spcPts val="800"/>
              </a:spcAft>
              <a:buFont typeface="+mj-lt"/>
              <a:buAutoNum type="arabicPeriod"/>
            </a:pPr>
            <a:r>
              <a:rPr lang="ar-IQ" sz="1600" dirty="0">
                <a:effectLst/>
                <a:latin typeface="Simplified Arabic" panose="02020603050405020304" pitchFamily="18" charset="-78"/>
                <a:ea typeface="Calibri" panose="020F0502020204030204" pitchFamily="34" charset="0"/>
                <a:cs typeface="Simplified Arabic" panose="02020603050405020304" pitchFamily="18" charset="-78"/>
              </a:rPr>
              <a:t>تكلفة التنفيذ ونقص الدعم والتوجيه </a:t>
            </a:r>
            <a:endParaRPr lang="en-US" sz="1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a:buFont typeface="+mj-lt"/>
              <a:buAutoNum type="arabicPeriod"/>
            </a:pPr>
            <a:r>
              <a:rPr lang="ar-IQ" sz="1600" dirty="0">
                <a:effectLst/>
                <a:latin typeface="Simplified Arabic" panose="02020603050405020304" pitchFamily="18" charset="-78"/>
                <a:ea typeface="Calibri" panose="020F0502020204030204" pitchFamily="34" charset="0"/>
                <a:cs typeface="Simplified Arabic" panose="02020603050405020304" pitchFamily="18" charset="-78"/>
              </a:rPr>
              <a:t>ضعف وعي الزبائن بشكل أساس بأهمية اعتماد نظام الإدارة البيئية من قبل المؤسسات الحكومية </a:t>
            </a:r>
            <a:endParaRPr lang="ar-IQ"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8278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D9AB48C-9F7E-4F8C-ABD2-8CA241765415}"/>
              </a:ext>
            </a:extLst>
          </p:cNvPr>
          <p:cNvSpPr>
            <a:spLocks noGrp="1"/>
          </p:cNvSpPr>
          <p:nvPr>
            <p:ph idx="1"/>
          </p:nvPr>
        </p:nvSpPr>
        <p:spPr>
          <a:xfrm>
            <a:off x="1140347" y="5502137"/>
            <a:ext cx="5677193" cy="524170"/>
          </a:xfrm>
        </p:spPr>
        <p:txBody>
          <a:bodyPr/>
          <a:lstStyle/>
          <a:p>
            <a:pPr marL="0" indent="0" algn="ctr">
              <a:lnSpc>
                <a:spcPct val="107000"/>
              </a:lnSpc>
              <a:spcAft>
                <a:spcPts val="800"/>
              </a:spcAft>
              <a:buNone/>
            </a:pPr>
            <a:r>
              <a:rPr lang="ar-IQ" sz="1800" b="1" dirty="0">
                <a:solidFill>
                  <a:srgbClr val="C00000"/>
                </a:solidFill>
                <a:effectLst/>
                <a:latin typeface="Calibri" panose="020F0502020204030204" pitchFamily="34" charset="0"/>
                <a:ea typeface="Calibri" panose="020F0502020204030204" pitchFamily="34" charset="0"/>
                <a:cs typeface="Simplified Arabic" panose="02020603050405020304" pitchFamily="18" charset="-78"/>
              </a:rPr>
              <a:t>المكونات الرئيسة لتنفيذ نظام الادارة البيئية</a:t>
            </a:r>
            <a:r>
              <a:rPr lang="ar-IQ" sz="1800" b="1"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4" descr="صورة تحتوي على نص, لقطة شاشة, رسم بياني, دائرة&#10;&#10;تم إنشاء الوصف تلقائياً">
            <a:extLst>
              <a:ext uri="{FF2B5EF4-FFF2-40B4-BE49-F238E27FC236}">
                <a16:creationId xmlns:a16="http://schemas.microsoft.com/office/drawing/2014/main" id="{1CCED950-5D16-4577-F1AB-F779D65F2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79" y="831693"/>
            <a:ext cx="5677192" cy="4606032"/>
          </a:xfrm>
          <a:prstGeom prst="rect">
            <a:avLst/>
          </a:prstGeom>
        </p:spPr>
      </p:pic>
      <p:sp>
        <p:nvSpPr>
          <p:cNvPr id="7" name="مربع نص 6">
            <a:extLst>
              <a:ext uri="{FF2B5EF4-FFF2-40B4-BE49-F238E27FC236}">
                <a16:creationId xmlns:a16="http://schemas.microsoft.com/office/drawing/2014/main" id="{ACCA8B56-6DBD-B4F2-1162-E7F3FE1AF6E6}"/>
              </a:ext>
            </a:extLst>
          </p:cNvPr>
          <p:cNvSpPr txBox="1"/>
          <p:nvPr/>
        </p:nvSpPr>
        <p:spPr>
          <a:xfrm>
            <a:off x="5888668" y="839241"/>
            <a:ext cx="5677193" cy="553357"/>
          </a:xfrm>
          <a:prstGeom prst="rect">
            <a:avLst/>
          </a:prstGeom>
          <a:noFill/>
        </p:spPr>
        <p:txBody>
          <a:bodyPr wrap="square">
            <a:spAutoFit/>
          </a:bodyPr>
          <a:lstStyle/>
          <a:p>
            <a:pPr algn="r" rtl="1">
              <a:lnSpc>
                <a:spcPct val="107000"/>
              </a:lnSpc>
              <a:spcAft>
                <a:spcPts val="800"/>
              </a:spcAft>
            </a:pPr>
            <a:r>
              <a:rPr lang="ar-IQ" sz="2800" b="1" u="sng" dirty="0">
                <a:solidFill>
                  <a:srgbClr val="C00000"/>
                </a:solidFill>
                <a:effectLst/>
                <a:latin typeface="Calibri" panose="020F0502020204030204" pitchFamily="34" charset="0"/>
                <a:ea typeface="Calibri" panose="020F0502020204030204" pitchFamily="34" charset="0"/>
                <a:cs typeface="Simplified Arabic" panose="02020603050405020304" pitchFamily="18" charset="-78"/>
              </a:rPr>
              <a:t>تنفيذ نظام الادارة البيئية  </a:t>
            </a:r>
            <a:r>
              <a:rPr lang="en-US" sz="2800" b="1" u="sng" dirty="0">
                <a:solidFill>
                  <a:srgbClr val="C00000"/>
                </a:solidFill>
                <a:effectLst/>
                <a:latin typeface="Simplified Arabic" panose="02020603050405020304" pitchFamily="18" charset="-78"/>
                <a:ea typeface="Calibri" panose="020F0502020204030204" pitchFamily="34" charset="0"/>
                <a:cs typeface="Arial" panose="020B0604020202020204" pitchFamily="34" charset="0"/>
              </a:rPr>
              <a:t>ISO14001</a:t>
            </a:r>
            <a:endParaRPr lang="en-US" sz="16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5A7FA2D3-A96E-7571-5C66-CF666BD5FC92}"/>
              </a:ext>
            </a:extLst>
          </p:cNvPr>
          <p:cNvSpPr txBox="1"/>
          <p:nvPr/>
        </p:nvSpPr>
        <p:spPr>
          <a:xfrm>
            <a:off x="7591647" y="1582340"/>
            <a:ext cx="3809113" cy="3747180"/>
          </a:xfrm>
          <a:prstGeom prst="rect">
            <a:avLst/>
          </a:prstGeom>
          <a:noFill/>
        </p:spPr>
        <p:txBody>
          <a:bodyPr wrap="square">
            <a:spAutoFit/>
          </a:bodyPr>
          <a:lstStyle/>
          <a:p>
            <a:pPr algn="r" rtl="1">
              <a:lnSpc>
                <a:spcPct val="150000"/>
              </a:lnSpc>
            </a:pPr>
            <a:r>
              <a:rPr lang="ar-IQ" sz="2000" dirty="0">
                <a:effectLst/>
                <a:latin typeface="Simplified Arabic" panose="02020603050405020304" pitchFamily="18" charset="-78"/>
                <a:ea typeface="Calibri" panose="020F0502020204030204" pitchFamily="34" charset="0"/>
                <a:cs typeface="Simplified Arabic" panose="02020603050405020304" pitchFamily="18" charset="-78"/>
              </a:rPr>
              <a:t>يتم تنفيذ نظام الادارة البيئية من خلال استيفاء الاهداف البيئية المحددة ، والايزو (</a:t>
            </a:r>
            <a:r>
              <a:rPr lang="en-US" sz="2000" dirty="0">
                <a:effectLst/>
                <a:latin typeface="Simplified Arabic" panose="02020603050405020304" pitchFamily="18" charset="-78"/>
                <a:ea typeface="Calibri" panose="020F0502020204030204" pitchFamily="34" charset="0"/>
                <a:cs typeface="Simplified Arabic" panose="02020603050405020304" pitchFamily="18" charset="-78"/>
              </a:rPr>
              <a:t>ISO14001</a:t>
            </a:r>
            <a:r>
              <a:rPr lang="ar-IQ" sz="2000" dirty="0">
                <a:effectLst/>
                <a:latin typeface="Simplified Arabic" panose="02020603050405020304" pitchFamily="18" charset="-78"/>
                <a:ea typeface="Calibri" panose="020F0502020204030204" pitchFamily="34" charset="0"/>
                <a:cs typeface="Simplified Arabic" panose="02020603050405020304" pitchFamily="18" charset="-78"/>
              </a:rPr>
              <a:t> ) يتطلب ان تسعى المنظمة للحد من الاضرار البيئية لكن ضمن المقدرات المتوفرة </a:t>
            </a:r>
            <a:r>
              <a:rPr lang="ar-IQ" sz="2000" dirty="0" err="1">
                <a:effectLst/>
                <a:latin typeface="Simplified Arabic" panose="02020603050405020304" pitchFamily="18" charset="-78"/>
                <a:ea typeface="Calibri" panose="020F0502020204030204" pitchFamily="34" charset="0"/>
                <a:cs typeface="Simplified Arabic" panose="02020603050405020304" pitchFamily="18" charset="-78"/>
              </a:rPr>
              <a:t>أقتصادياً</a:t>
            </a:r>
            <a:r>
              <a:rPr lang="ar-IQ" sz="20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2000" dirty="0">
                <a:latin typeface="Simplified Arabic" panose="02020603050405020304" pitchFamily="18" charset="-78"/>
                <a:ea typeface="Calibri" panose="020F0502020204030204" pitchFamily="34" charset="0"/>
                <a:cs typeface="Simplified Arabic" panose="02020603050405020304" pitchFamily="18" charset="-78"/>
              </a:rPr>
              <a:t>و</a:t>
            </a:r>
            <a:r>
              <a:rPr lang="ar-IQ" sz="2000" dirty="0">
                <a:effectLst/>
                <a:latin typeface="Simplified Arabic" panose="02020603050405020304" pitchFamily="18" charset="-78"/>
                <a:ea typeface="Calibri" panose="020F0502020204030204" pitchFamily="34" charset="0"/>
                <a:cs typeface="Simplified Arabic" panose="02020603050405020304" pitchFamily="18" charset="-78"/>
              </a:rPr>
              <a:t>تقنياً، ويبين الشكل المكونات الرئيسة والواجب توفيرها من قبل المنظمات لتصميم وتنفيذ نظام الادارة البيئية الايزو (</a:t>
            </a:r>
            <a:r>
              <a:rPr lang="en-US" sz="2000" b="1" dirty="0">
                <a:effectLst/>
                <a:latin typeface="Simplified Arabic" panose="02020603050405020304" pitchFamily="18" charset="-78"/>
                <a:ea typeface="Calibri" panose="020F0502020204030204" pitchFamily="34" charset="0"/>
                <a:cs typeface="Simplified Arabic" panose="02020603050405020304" pitchFamily="18" charset="-78"/>
              </a:rPr>
              <a:t>ISO 14001</a:t>
            </a:r>
            <a:r>
              <a:rPr lang="ar-IQ" sz="2000" dirty="0">
                <a:effectLst/>
                <a:latin typeface="Simplified Arabic" panose="02020603050405020304" pitchFamily="18" charset="-78"/>
                <a:ea typeface="Calibri" panose="020F0502020204030204" pitchFamily="34" charset="0"/>
                <a:cs typeface="Simplified Arabic" panose="02020603050405020304" pitchFamily="18" charset="-78"/>
              </a:rPr>
              <a:t>)  في المنظمة </a:t>
            </a:r>
            <a:endParaRPr lang="ar-IQ"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045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البيانات الثنائية الرقمية الزرقاء على شاشة">
            <a:extLst>
              <a:ext uri="{FF2B5EF4-FFF2-40B4-BE49-F238E27FC236}">
                <a16:creationId xmlns:a16="http://schemas.microsoft.com/office/drawing/2014/main" id="{5A79CEFC-C4B4-9C29-0642-7155C1639D7D}"/>
              </a:ext>
            </a:extLst>
          </p:cNvPr>
          <p:cNvPicPr>
            <a:picLocks noChangeAspect="1"/>
          </p:cNvPicPr>
          <p:nvPr/>
        </p:nvPicPr>
        <p:blipFill rotWithShape="1">
          <a:blip r:embed="rId2"/>
          <a:srcRect l="15107" r="5582"/>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مربع نص 4">
            <a:extLst>
              <a:ext uri="{FF2B5EF4-FFF2-40B4-BE49-F238E27FC236}">
                <a16:creationId xmlns:a16="http://schemas.microsoft.com/office/drawing/2014/main" id="{14DB9CFC-B371-A616-7211-2BE69B4DD946}"/>
              </a:ext>
            </a:extLst>
          </p:cNvPr>
          <p:cNvSpPr txBox="1"/>
          <p:nvPr/>
        </p:nvSpPr>
        <p:spPr>
          <a:xfrm>
            <a:off x="6692900" y="365125"/>
            <a:ext cx="4660899" cy="1899912"/>
          </a:xfrm>
          <a:prstGeom prst="rect">
            <a:avLst/>
          </a:prstGeom>
        </p:spPr>
        <p:txBody>
          <a:bodyPr vert="horz" lIns="91440" tIns="45720" rIns="91440" bIns="45720" rtlCol="0" anchor="ctr">
            <a:normAutofit/>
          </a:bodyPr>
          <a:lstStyle/>
          <a:p>
            <a:pPr indent="-267335" algn="r" defTabSz="914400" rtl="1">
              <a:lnSpc>
                <a:spcPct val="90000"/>
              </a:lnSpc>
              <a:spcBef>
                <a:spcPct val="0"/>
              </a:spcBef>
              <a:spcAft>
                <a:spcPts val="800"/>
              </a:spcAft>
            </a:pPr>
            <a:r>
              <a:rPr lang="en-US" sz="4000" b="1">
                <a:effectLst/>
                <a:latin typeface="Simplified Arabic" panose="02020603050405020304" pitchFamily="18" charset="-78"/>
                <a:ea typeface="+mj-ea"/>
                <a:cs typeface="Simplified Arabic" panose="02020603050405020304" pitchFamily="18" charset="-78"/>
              </a:rPr>
              <a:t>ثالثاً:</a:t>
            </a:r>
            <a:r>
              <a:rPr lang="ar-IQ" sz="4000" b="1">
                <a:effectLst/>
                <a:latin typeface="Simplified Arabic" panose="02020603050405020304" pitchFamily="18" charset="-78"/>
                <a:ea typeface="+mj-ea"/>
                <a:cs typeface="Simplified Arabic" panose="02020603050405020304" pitchFamily="18" charset="-78"/>
              </a:rPr>
              <a:t> </a:t>
            </a:r>
            <a:r>
              <a:rPr lang="ar-IQ" sz="4000" b="1">
                <a:latin typeface="Simplified Arabic" panose="02020603050405020304" pitchFamily="18" charset="-78"/>
                <a:ea typeface="+mj-ea"/>
                <a:cs typeface="Simplified Arabic" panose="02020603050405020304" pitchFamily="18" charset="-78"/>
              </a:rPr>
              <a:t>ا</a:t>
            </a:r>
            <a:r>
              <a:rPr lang="en-US" sz="4000" b="1">
                <a:effectLst/>
                <a:latin typeface="Simplified Arabic" panose="02020603050405020304" pitchFamily="18" charset="-78"/>
                <a:ea typeface="+mj-ea"/>
                <a:cs typeface="Simplified Arabic" panose="02020603050405020304" pitchFamily="18" charset="-78"/>
              </a:rPr>
              <a:t>لمواصفة القياسية (10006 ISO)</a:t>
            </a:r>
            <a:endParaRPr lang="en-US" sz="4000" dirty="0">
              <a:effectLst/>
              <a:latin typeface="Simplified Arabic" panose="02020603050405020304" pitchFamily="18" charset="-78"/>
              <a:ea typeface="+mj-ea"/>
              <a:cs typeface="Simplified Arabic" panose="02020603050405020304" pitchFamily="18" charset="-78"/>
            </a:endParaRPr>
          </a:p>
        </p:txBody>
      </p:sp>
      <p:sp>
        <p:nvSpPr>
          <p:cNvPr id="3" name="عنصر نائب للمحتوى 2">
            <a:extLst>
              <a:ext uri="{FF2B5EF4-FFF2-40B4-BE49-F238E27FC236}">
                <a16:creationId xmlns:a16="http://schemas.microsoft.com/office/drawing/2014/main" id="{7530F2C2-6A38-671F-B2D6-3973FE8B33C6}"/>
              </a:ext>
            </a:extLst>
          </p:cNvPr>
          <p:cNvSpPr>
            <a:spLocks noGrp="1"/>
          </p:cNvSpPr>
          <p:nvPr>
            <p:ph idx="1"/>
          </p:nvPr>
        </p:nvSpPr>
        <p:spPr>
          <a:xfrm>
            <a:off x="6565900" y="1786500"/>
            <a:ext cx="5016361" cy="4550799"/>
          </a:xfrm>
        </p:spPr>
        <p:txBody>
          <a:bodyPr vert="horz" lIns="91440" tIns="45720" rIns="91440" bIns="45720" rtlCol="0">
            <a:noAutofit/>
          </a:bodyPr>
          <a:lstStyle/>
          <a:p>
            <a:pPr marL="0" indent="0">
              <a:lnSpc>
                <a:spcPct val="150000"/>
              </a:lnSpc>
              <a:buNone/>
            </a:pPr>
            <a:r>
              <a:rPr lang="en-US" sz="2000" b="1" dirty="0" err="1">
                <a:effectLst/>
                <a:latin typeface="Simplified Arabic" panose="02020603050405020304" pitchFamily="18" charset="-78"/>
                <a:cs typeface="Simplified Arabic" panose="02020603050405020304" pitchFamily="18" charset="-78"/>
              </a:rPr>
              <a:t>عرفت</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المنظمة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الدولية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للتقييس</a:t>
            </a:r>
            <a:r>
              <a:rPr lang="en-US" sz="2000" b="1" dirty="0">
                <a:effectLst/>
                <a:latin typeface="Simplified Arabic" panose="02020603050405020304" pitchFamily="18" charset="-78"/>
                <a:cs typeface="Simplified Arabic" panose="02020603050405020304" pitchFamily="18" charset="-78"/>
              </a:rPr>
              <a:t> (ISO) </a:t>
            </a:r>
            <a:r>
              <a:rPr lang="en-US" sz="2000" b="1" dirty="0" err="1">
                <a:effectLst/>
                <a:latin typeface="Simplified Arabic" panose="02020603050405020304" pitchFamily="18" charset="-78"/>
                <a:cs typeface="Simplified Arabic" panose="02020603050405020304" pitchFamily="18" charset="-78"/>
              </a:rPr>
              <a:t>مفهوم</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التقييس</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بأنه</a:t>
            </a:r>
            <a:r>
              <a:rPr lang="en-US" sz="2000" b="1" dirty="0">
                <a:effectLst/>
                <a:latin typeface="Simplified Arabic" panose="02020603050405020304" pitchFamily="18" charset="-78"/>
                <a:cs typeface="Simplified Arabic" panose="02020603050405020304" pitchFamily="18" charset="-78"/>
              </a:rPr>
              <a:t> " </a:t>
            </a:r>
            <a:r>
              <a:rPr lang="en-US" sz="2000" b="1" dirty="0" err="1">
                <a:effectLst/>
                <a:latin typeface="Simplified Arabic" panose="02020603050405020304" pitchFamily="18" charset="-78"/>
                <a:cs typeface="Simplified Arabic" panose="02020603050405020304" pitchFamily="18" charset="-78"/>
              </a:rPr>
              <a:t>نشاط</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يعطي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حلولاً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ذات</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تطبيق</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متكرر</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لمشاكل</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تقع</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في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الغالب</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في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مجالات</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مختلفة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مثل</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العلوم</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والتكنولوجيا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والتجارة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والاقتصاد</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وغيرها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ويهدف</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هذا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النشاط</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الى</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تحقيق</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أكبر</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درجة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من</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النظام</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في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من</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هذه</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المجالات</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أما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بالنسبة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الى</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مصطلح</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المواصفة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القياسية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فتعرف</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بأنها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وثيقة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مكتوبة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وضعت</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من</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قبل</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جهة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معتمدة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ومعترف</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بها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سواء</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اكان</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على</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المستوى</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الوطني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أم</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الاقليمي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أم</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الدولي</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إذ</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أنها</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تحدد</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خصائص</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منتج</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أو</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خدمة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مثل</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مستويات</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الجودة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والتأثير</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على</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البيئة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وغيرها</a:t>
            </a:r>
            <a:endParaRPr lang="en-US" sz="2000" b="1" dirty="0">
              <a:effectLst/>
              <a:latin typeface="Simplified Arabic" panose="02020603050405020304" pitchFamily="18" charset="-78"/>
              <a:cs typeface="Simplified Arabic" panose="02020603050405020304" pitchFamily="18" charset="-78"/>
            </a:endParaRPr>
          </a:p>
          <a:p>
            <a:pPr marL="0" indent="0">
              <a:lnSpc>
                <a:spcPct val="150000"/>
              </a:lnSpc>
              <a:buNone/>
            </a:pP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0417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D5A572F4-1B39-135E-1F8C-A04C68E10C5C}"/>
              </a:ext>
            </a:extLst>
          </p:cNvPr>
          <p:cNvSpPr txBox="1"/>
          <p:nvPr/>
        </p:nvSpPr>
        <p:spPr>
          <a:xfrm>
            <a:off x="682016" y="685800"/>
            <a:ext cx="10824184" cy="6142707"/>
          </a:xfrm>
          <a:prstGeom prst="rect">
            <a:avLst/>
          </a:prstGeom>
          <a:noFill/>
        </p:spPr>
        <p:txBody>
          <a:bodyPr wrap="square">
            <a:spAutoFit/>
          </a:bodyPr>
          <a:lstStyle/>
          <a:p>
            <a:pPr marL="0" indent="0" algn="r" rtl="1">
              <a:lnSpc>
                <a:spcPct val="150000"/>
              </a:lnSpc>
              <a:spcAft>
                <a:spcPts val="800"/>
              </a:spcAft>
              <a:buNone/>
            </a:pPr>
            <a:r>
              <a:rPr lang="en-US" sz="2000" b="1" dirty="0" err="1">
                <a:solidFill>
                  <a:srgbClr val="C00000"/>
                </a:solidFill>
                <a:effectLst/>
                <a:latin typeface="Simplified Arabic" panose="02020603050405020304" pitchFamily="18" charset="-78"/>
                <a:cs typeface="Simplified Arabic" panose="02020603050405020304" pitchFamily="18" charset="-78"/>
              </a:rPr>
              <a:t>وهناك</a:t>
            </a:r>
            <a:r>
              <a:rPr lang="en-US" sz="2000" b="1" dirty="0">
                <a:solidFill>
                  <a:srgbClr val="C00000"/>
                </a:solidFill>
                <a:effectLst/>
                <a:latin typeface="Simplified Arabic" panose="02020603050405020304" pitchFamily="18" charset="-78"/>
                <a:cs typeface="Simplified Arabic" panose="02020603050405020304" pitchFamily="18" charset="-78"/>
              </a:rPr>
              <a:t> </a:t>
            </a:r>
            <a:r>
              <a:rPr lang="en-US" sz="2000" b="1" dirty="0" err="1">
                <a:solidFill>
                  <a:srgbClr val="C00000"/>
                </a:solidFill>
                <a:effectLst/>
                <a:latin typeface="Simplified Arabic" panose="02020603050405020304" pitchFamily="18" charset="-78"/>
                <a:cs typeface="Simplified Arabic" panose="02020603050405020304" pitchFamily="18" charset="-78"/>
              </a:rPr>
              <a:t>نوعان</a:t>
            </a:r>
            <a:r>
              <a:rPr lang="en-US" sz="2000" b="1" dirty="0">
                <a:solidFill>
                  <a:srgbClr val="C00000"/>
                </a:solidFill>
                <a:effectLst/>
                <a:latin typeface="Simplified Arabic" panose="02020603050405020304" pitchFamily="18" charset="-78"/>
                <a:cs typeface="Simplified Arabic" panose="02020603050405020304" pitchFamily="18" charset="-78"/>
              </a:rPr>
              <a:t> </a:t>
            </a:r>
            <a:r>
              <a:rPr lang="en-US" sz="2000" b="1" dirty="0" err="1">
                <a:solidFill>
                  <a:srgbClr val="C00000"/>
                </a:solidFill>
                <a:effectLst/>
                <a:latin typeface="Simplified Arabic" panose="02020603050405020304" pitchFamily="18" charset="-78"/>
                <a:cs typeface="Simplified Arabic" panose="02020603050405020304" pitchFamily="18" charset="-78"/>
              </a:rPr>
              <a:t>من</a:t>
            </a:r>
            <a:r>
              <a:rPr lang="en-US" sz="2000" b="1" dirty="0">
                <a:solidFill>
                  <a:srgbClr val="C00000"/>
                </a:solidFill>
                <a:effectLst/>
                <a:latin typeface="Simplified Arabic" panose="02020603050405020304" pitchFamily="18" charset="-78"/>
                <a:cs typeface="Simplified Arabic" panose="02020603050405020304" pitchFamily="18" charset="-78"/>
              </a:rPr>
              <a:t> </a:t>
            </a:r>
            <a:r>
              <a:rPr lang="en-US" sz="2000" b="1" dirty="0" err="1">
                <a:solidFill>
                  <a:srgbClr val="C00000"/>
                </a:solidFill>
                <a:effectLst/>
                <a:latin typeface="Simplified Arabic" panose="02020603050405020304" pitchFamily="18" charset="-78"/>
                <a:cs typeface="Simplified Arabic" panose="02020603050405020304" pitchFamily="18" charset="-78"/>
              </a:rPr>
              <a:t>المواصفة</a:t>
            </a:r>
            <a:r>
              <a:rPr lang="en-US" sz="2000" b="1" dirty="0">
                <a:solidFill>
                  <a:srgbClr val="C00000"/>
                </a:solidFill>
                <a:effectLst/>
                <a:latin typeface="Simplified Arabic" panose="02020603050405020304" pitchFamily="18" charset="-78"/>
                <a:cs typeface="Simplified Arabic" panose="02020603050405020304" pitchFamily="18" charset="-78"/>
              </a:rPr>
              <a:t> </a:t>
            </a:r>
            <a:r>
              <a:rPr lang="en-US" sz="2000" b="1" dirty="0" err="1">
                <a:solidFill>
                  <a:srgbClr val="C00000"/>
                </a:solidFill>
                <a:effectLst/>
                <a:latin typeface="Simplified Arabic" panose="02020603050405020304" pitchFamily="18" charset="-78"/>
                <a:cs typeface="Simplified Arabic" panose="02020603050405020304" pitchFamily="18" charset="-78"/>
              </a:rPr>
              <a:t>القياسية</a:t>
            </a:r>
            <a:r>
              <a:rPr lang="en-US" sz="2000" b="1" dirty="0">
                <a:solidFill>
                  <a:srgbClr val="C00000"/>
                </a:solidFill>
                <a:effectLst/>
                <a:latin typeface="Simplified Arabic" panose="02020603050405020304" pitchFamily="18" charset="-78"/>
                <a:cs typeface="Simplified Arabic" panose="02020603050405020304" pitchFamily="18" charset="-78"/>
              </a:rPr>
              <a:t>:</a:t>
            </a:r>
          </a:p>
          <a:p>
            <a:pPr marL="457200" indent="-342900" algn="r" rtl="1">
              <a:lnSpc>
                <a:spcPct val="150000"/>
              </a:lnSpc>
              <a:spcAft>
                <a:spcPts val="800"/>
              </a:spcAft>
              <a:buFont typeface="Wingdings" panose="05000000000000000000" pitchFamily="2" charset="2"/>
              <a:buChar char="v"/>
            </a:pPr>
            <a:r>
              <a:rPr lang="en-US" sz="2000" b="1" dirty="0" err="1">
                <a:effectLst/>
                <a:latin typeface="Simplified Arabic" panose="02020603050405020304" pitchFamily="18" charset="-78"/>
                <a:cs typeface="Simplified Arabic" panose="02020603050405020304" pitchFamily="18" charset="-78"/>
              </a:rPr>
              <a:t>المواصفة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القياسية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الوطنية</a:t>
            </a:r>
            <a:r>
              <a:rPr lang="en-US" sz="2000" b="1" dirty="0">
                <a:effectLst/>
                <a:latin typeface="Simplified Arabic" panose="02020603050405020304" pitchFamily="18" charset="-78"/>
                <a:cs typeface="Simplified Arabic" panose="02020603050405020304" pitchFamily="18" charset="-78"/>
              </a:rPr>
              <a:t>:</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هي</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مواصفة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تضعها</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هيئة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دولية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لدول</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تنتمي</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لمنطقة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جغرافية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معينة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لتحقيق</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انسجام</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مع</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المواصفات</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الوطنية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المعمول</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بها</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في</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تلك</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الدول</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كالمواصفات</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الاقليمية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الأوربية</a:t>
            </a:r>
            <a:r>
              <a:rPr lang="en-US" sz="2000" dirty="0">
                <a:effectLst/>
                <a:latin typeface="Simplified Arabic" panose="02020603050405020304" pitchFamily="18" charset="-78"/>
                <a:cs typeface="Simplified Arabic" panose="02020603050405020304" pitchFamily="18" charset="-78"/>
              </a:rPr>
              <a:t>. </a:t>
            </a:r>
          </a:p>
          <a:p>
            <a:pPr marL="457200" lvl="0" indent="-342900" algn="r" rtl="1">
              <a:lnSpc>
                <a:spcPct val="150000"/>
              </a:lnSpc>
              <a:spcAft>
                <a:spcPts val="800"/>
              </a:spcAft>
              <a:buFont typeface="Wingdings" panose="05000000000000000000" pitchFamily="2" charset="2"/>
              <a:buChar char="v"/>
            </a:pPr>
            <a:r>
              <a:rPr lang="en-US" sz="2000" b="1" dirty="0" err="1">
                <a:effectLst/>
                <a:latin typeface="Simplified Arabic" panose="02020603050405020304" pitchFamily="18" charset="-78"/>
                <a:cs typeface="Simplified Arabic" panose="02020603050405020304" pitchFamily="18" charset="-78"/>
              </a:rPr>
              <a:t>المواصفة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القياسية</a:t>
            </a:r>
            <a:r>
              <a:rPr lang="en-US" sz="2000" b="1" dirty="0">
                <a:effectLst/>
                <a:latin typeface="Simplified Arabic" panose="02020603050405020304" pitchFamily="18" charset="-78"/>
                <a:cs typeface="Simplified Arabic" panose="02020603050405020304" pitchFamily="18" charset="-78"/>
              </a:rPr>
              <a:t> </a:t>
            </a:r>
            <a:r>
              <a:rPr lang="en-US" sz="2000" b="1" dirty="0" err="1">
                <a:effectLst/>
                <a:latin typeface="Simplified Arabic" panose="02020603050405020304" pitchFamily="18" charset="-78"/>
                <a:cs typeface="Simplified Arabic" panose="02020603050405020304" pitchFamily="18" charset="-78"/>
              </a:rPr>
              <a:t>الدولية</a:t>
            </a:r>
            <a:r>
              <a:rPr lang="en-US" sz="2000" b="1" dirty="0">
                <a:effectLst/>
                <a:latin typeface="Simplified Arabic" panose="02020603050405020304" pitchFamily="18" charset="-78"/>
                <a:cs typeface="Simplified Arabic" panose="02020603050405020304" pitchFamily="18" charset="-78"/>
              </a:rPr>
              <a:t>:</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هي</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المواصفة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التي</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تصدر</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عن</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المنظمة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الدولية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للتقييس</a:t>
            </a:r>
            <a:r>
              <a:rPr lang="en-US" sz="2000" dirty="0">
                <a:effectLst/>
                <a:latin typeface="Simplified Arabic" panose="02020603050405020304" pitchFamily="18" charset="-78"/>
                <a:cs typeface="Simplified Arabic" panose="02020603050405020304" pitchFamily="18" charset="-78"/>
              </a:rPr>
              <a:t> (ISO)، </a:t>
            </a:r>
            <a:r>
              <a:rPr lang="en-US" sz="2000" dirty="0" err="1">
                <a:effectLst/>
                <a:latin typeface="Simplified Arabic" panose="02020603050405020304" pitchFamily="18" charset="-78"/>
                <a:cs typeface="Simplified Arabic" panose="02020603050405020304" pitchFamily="18" charset="-78"/>
              </a:rPr>
              <a:t>ويكون</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هدفها</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تسهيل</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التجارة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الدولية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وتأمين</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فائدة</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المنتفعين</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منها</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من</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منتجين</a:t>
            </a:r>
            <a:r>
              <a:rPr lang="en-US" sz="2000" dirty="0">
                <a:effectLst/>
                <a:latin typeface="Simplified Arabic" panose="02020603050405020304" pitchFamily="18" charset="-78"/>
                <a:cs typeface="Simplified Arabic" panose="02020603050405020304" pitchFamily="18" charset="-78"/>
              </a:rPr>
              <a:t> </a:t>
            </a:r>
            <a:r>
              <a:rPr lang="en-US" sz="2000" dirty="0" err="1">
                <a:effectLst/>
                <a:latin typeface="Simplified Arabic" panose="02020603050405020304" pitchFamily="18" charset="-78"/>
                <a:cs typeface="Simplified Arabic" panose="02020603050405020304" pitchFamily="18" charset="-78"/>
              </a:rPr>
              <a:t>ومستهلكين</a:t>
            </a:r>
            <a:r>
              <a:rPr lang="en-US" sz="2000" dirty="0">
                <a:effectLst/>
                <a:latin typeface="Simplified Arabic" panose="02020603050405020304" pitchFamily="18" charset="-78"/>
                <a:cs typeface="Simplified Arabic" panose="02020603050405020304" pitchFamily="18" charset="-78"/>
              </a:rPr>
              <a:t>. </a:t>
            </a:r>
            <a:endParaRPr lang="ar-IQ" sz="2000" dirty="0">
              <a:effectLst/>
              <a:latin typeface="Simplified Arabic" panose="02020603050405020304" pitchFamily="18" charset="-78"/>
              <a:cs typeface="Simplified Arabic" panose="02020603050405020304" pitchFamily="18" charset="-78"/>
            </a:endParaRPr>
          </a:p>
          <a:p>
            <a:pPr marL="114300" algn="r" rtl="1">
              <a:lnSpc>
                <a:spcPct val="150000"/>
              </a:lnSpc>
              <a:spcAft>
                <a:spcPts val="800"/>
              </a:spcAft>
            </a:pPr>
            <a:r>
              <a:rPr lang="ar-IQ"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تم إجراء التعديل الأول على هذه المواصفة في عام (</a:t>
            </a:r>
            <a:r>
              <a:rPr lang="fa-IR"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۲۰۰۳) </a:t>
            </a:r>
            <a:r>
              <a:rPr lang="ar-IQ"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ليكون بمثابة الإصدار الثاني لهذه المواصفة القياسية (10006:2003 </a:t>
            </a:r>
            <a:r>
              <a:rPr lang="en-US"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ISO</a:t>
            </a:r>
            <a:r>
              <a:rPr lang="ar-IQ"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 ، كما إن المنظمة الدولية قد سعت من خلال الإصدار الثاني لهذه المواصفة إلى تحسين المواءمة مع سلسلة مواصفة (9000 </a:t>
            </a:r>
            <a:r>
              <a:rPr lang="en-US"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ISO</a:t>
            </a:r>
            <a:r>
              <a:rPr lang="ar-IQ"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 القياسية فضلاً عن احتوائها على نص جديد متعلق بمبادئ إدارة جودة المشروع، أما عنوان المواصفة (10006:2003 </a:t>
            </a:r>
            <a:r>
              <a:rPr lang="en-US"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ISO</a:t>
            </a:r>
            <a:r>
              <a:rPr lang="ar-IQ"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 فقد تم تنقيحه ليعكس التغييرات في سلسلة المواصفات القياسية (9000 </a:t>
            </a:r>
            <a:r>
              <a:rPr lang="en-US"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ISO</a:t>
            </a:r>
            <a:r>
              <a:rPr lang="ar-IQ" b="1" kern="100" dirty="0">
                <a:solidFill>
                  <a:schemeClr val="tx1">
                    <a:lumMod val="65000"/>
                    <a:lumOff val="35000"/>
                  </a:schemeClr>
                </a:solidFill>
                <a:effectLst/>
                <a:latin typeface="Simplified Arabic" panose="02020603050405020304" pitchFamily="18" charset="-78"/>
                <a:ea typeface="Times New Roman" panose="02020603050405020304" pitchFamily="18" charset="0"/>
                <a:cs typeface="Simplified Arabic" panose="02020603050405020304" pitchFamily="18" charset="-78"/>
              </a:rPr>
              <a:t>) ولكي يعطي تعبير أفضل عن الهدف لهذه المواصفة التي تعتبر بشكل إرشادات مهمة حول تطبيقات إدارة جودة المشاريع، بحيث إنها يمكن أن تطبق على كل من المشاريع الصغيرة أو الكبيرة أو البسيطة أو المعقدة ذات الأجل القصير أو ذات الأجل الطويل، في بيئات مختلفة بغض النظر عن نوع المنتج أو العملية المتضمنة مع الأخذ بالحسبان إجراء ‏ بعض التعديلات على هذه الإرشادات لتلائم مشروع معين</a:t>
            </a:r>
            <a:endParaRPr lang="ar-IQ" b="1" dirty="0">
              <a:solidFill>
                <a:schemeClr val="tx1">
                  <a:lumMod val="65000"/>
                  <a:lumOff val="35000"/>
                </a:schemeClr>
              </a:solidFill>
              <a:latin typeface="Simplified Arabic" panose="02020603050405020304" pitchFamily="18" charset="-78"/>
              <a:cs typeface="Simplified Arabic" panose="02020603050405020304" pitchFamily="18" charset="-78"/>
            </a:endParaRPr>
          </a:p>
          <a:p>
            <a:pPr marL="114300" lvl="0" algn="r" rtl="1">
              <a:lnSpc>
                <a:spcPct val="150000"/>
              </a:lnSpc>
              <a:spcAft>
                <a:spcPts val="800"/>
              </a:spcAft>
            </a:pPr>
            <a:endParaRPr lang="en-US" sz="2000" dirty="0">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6057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C2C9D090-8E4E-1BE2-8564-2EE468BA140E}"/>
              </a:ext>
            </a:extLst>
          </p:cNvPr>
          <p:cNvSpPr txBox="1"/>
          <p:nvPr/>
        </p:nvSpPr>
        <p:spPr>
          <a:xfrm>
            <a:off x="6013449" y="-1"/>
            <a:ext cx="6108700" cy="1422400"/>
          </a:xfrm>
          <a:prstGeom prst="rect">
            <a:avLst/>
          </a:prstGeom>
        </p:spPr>
        <p:txBody>
          <a:bodyPr vert="horz" lIns="91440" tIns="45720" rIns="91440" bIns="45720" rtlCol="0" anchor="ctr">
            <a:normAutofit/>
          </a:bodyPr>
          <a:lstStyle/>
          <a:p>
            <a:pPr algn="r" defTabSz="914400" rtl="1">
              <a:lnSpc>
                <a:spcPct val="90000"/>
              </a:lnSpc>
              <a:spcBef>
                <a:spcPct val="0"/>
              </a:spcBef>
              <a:spcAft>
                <a:spcPts val="800"/>
              </a:spcAft>
            </a:pPr>
            <a:r>
              <a:rPr lang="en-US" sz="3600" b="1" dirty="0" err="1">
                <a:effectLst/>
                <a:latin typeface="+mj-lt"/>
                <a:ea typeface="+mj-ea"/>
                <a:cs typeface="+mj-cs"/>
              </a:rPr>
              <a:t>المواصفات</a:t>
            </a:r>
            <a:r>
              <a:rPr lang="en-US" sz="3600" b="1" dirty="0">
                <a:effectLst/>
                <a:latin typeface="+mj-lt"/>
                <a:ea typeface="+mj-ea"/>
                <a:cs typeface="+mj-cs"/>
              </a:rPr>
              <a:t> SPECIFICATIONS</a:t>
            </a:r>
            <a:endParaRPr lang="en-US" sz="3600" dirty="0">
              <a:effectLst/>
              <a:latin typeface="+mj-lt"/>
              <a:ea typeface="+mj-ea"/>
              <a:cs typeface="+mj-cs"/>
            </a:endParaRPr>
          </a:p>
        </p:txBody>
      </p:sp>
      <p:pic>
        <p:nvPicPr>
          <p:cNvPr id="7" name="Picture 6" descr="صورة مقربة لمسطرة خشبية باللونين الأصفر والأبيض">
            <a:extLst>
              <a:ext uri="{FF2B5EF4-FFF2-40B4-BE49-F238E27FC236}">
                <a16:creationId xmlns:a16="http://schemas.microsoft.com/office/drawing/2014/main" id="{6C13CDFA-45E0-BA3F-06F1-3DCC67F48143}"/>
              </a:ext>
            </a:extLst>
          </p:cNvPr>
          <p:cNvPicPr>
            <a:picLocks noChangeAspect="1"/>
          </p:cNvPicPr>
          <p:nvPr/>
        </p:nvPicPr>
        <p:blipFill rotWithShape="1">
          <a:blip r:embed="rId2"/>
          <a:srcRect l="5347" r="19175"/>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عنصر نائب للمحتوى 2">
            <a:extLst>
              <a:ext uri="{FF2B5EF4-FFF2-40B4-BE49-F238E27FC236}">
                <a16:creationId xmlns:a16="http://schemas.microsoft.com/office/drawing/2014/main" id="{A6777BD5-1D31-821B-1604-03FEBC32DF52}"/>
              </a:ext>
            </a:extLst>
          </p:cNvPr>
          <p:cNvSpPr>
            <a:spLocks noGrp="1"/>
          </p:cNvSpPr>
          <p:nvPr>
            <p:ph idx="1"/>
          </p:nvPr>
        </p:nvSpPr>
        <p:spPr>
          <a:xfrm>
            <a:off x="6553200" y="1319300"/>
            <a:ext cx="5673724" cy="5538700"/>
          </a:xfrm>
        </p:spPr>
        <p:txBody>
          <a:bodyPr vert="horz" lIns="91440" tIns="45720" rIns="91440" bIns="45720" rtlCol="0">
            <a:noAutofit/>
          </a:bodyPr>
          <a:lstStyle/>
          <a:p>
            <a:pPr>
              <a:lnSpc>
                <a:spcPct val="170000"/>
              </a:lnSpc>
              <a:spcAft>
                <a:spcPts val="800"/>
              </a:spcAft>
            </a:pPr>
            <a:r>
              <a:rPr lang="en-US" sz="1400" b="1" dirty="0" err="1">
                <a:effectLst/>
                <a:latin typeface="Simplified Arabic" panose="02020603050405020304" pitchFamily="18" charset="-78"/>
                <a:cs typeface="Simplified Arabic" panose="02020603050405020304" pitchFamily="18" charset="-78"/>
              </a:rPr>
              <a:t>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عبارة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عن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عرض</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موجز</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لمجموعة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متطلبات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يجب</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تحققها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عملية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إنتاجية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أو</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مادة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أو</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سلعة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مع</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الإشارة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إلى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الطريقة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التي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يمكن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بواسطتها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تحديد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مطابقتها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للمتطلبات</a:t>
            </a:r>
            <a:r>
              <a:rPr lang="en-US" sz="1400" b="1" dirty="0">
                <a:effectLst/>
                <a:latin typeface="Simplified Arabic" panose="02020603050405020304" pitchFamily="18" charset="-78"/>
                <a:cs typeface="Simplified Arabic" panose="02020603050405020304" pitchFamily="18" charset="-78"/>
              </a:rPr>
              <a:t>.</a:t>
            </a:r>
          </a:p>
          <a:p>
            <a:pPr>
              <a:lnSpc>
                <a:spcPct val="170000"/>
              </a:lnSpc>
              <a:spcAft>
                <a:spcPts val="800"/>
              </a:spcAft>
            </a:pPr>
            <a:r>
              <a:rPr lang="en-US" sz="1400" b="1" dirty="0" err="1">
                <a:effectLst/>
                <a:latin typeface="Simplified Arabic" panose="02020603050405020304" pitchFamily="18" charset="-78"/>
                <a:cs typeface="Simplified Arabic" panose="02020603050405020304" pitchFamily="18" charset="-78"/>
              </a:rPr>
              <a:t>فالمواصفات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هي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التي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تحدد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خواص</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الخامات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والمواد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قبل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التصنيع</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وأثناء</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مراحله</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المختلفة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ويعتمد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نجاح</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صناعة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في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وقتنا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الحاضر</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على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مدى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تقيد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المنتج</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بالمواصفات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لضمان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إنتاج</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سلعته</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بصورة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مناسبة</a:t>
            </a:r>
            <a:r>
              <a:rPr lang="en-US" sz="1400" b="1" dirty="0">
                <a:effectLst/>
                <a:latin typeface="Simplified Arabic" panose="02020603050405020304" pitchFamily="18" charset="-78"/>
                <a:cs typeface="Simplified Arabic" panose="02020603050405020304" pitchFamily="18" charset="-78"/>
              </a:rPr>
              <a:t>. </a:t>
            </a:r>
          </a:p>
          <a:p>
            <a:pPr>
              <a:lnSpc>
                <a:spcPct val="170000"/>
              </a:lnSpc>
              <a:spcAft>
                <a:spcPts val="800"/>
              </a:spcAft>
            </a:pPr>
            <a:r>
              <a:rPr lang="en-US" sz="1400" b="1" dirty="0" err="1">
                <a:effectLst/>
                <a:latin typeface="Simplified Arabic" panose="02020603050405020304" pitchFamily="18" charset="-78"/>
                <a:cs typeface="Simplified Arabic" panose="02020603050405020304" pitchFamily="18" charset="-78"/>
              </a:rPr>
              <a:t>لقد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انحصرت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في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السابق</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في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السلع</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وطرق</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الفحص</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والاختبار</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إلا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أنها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في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الوقت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الحاضر</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اتسعت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وأصبحت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أكثر</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شمولية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وتتعلق</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بالخدمات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وأنظمة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الجودة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والسلامة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العامة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وكما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هو</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الحال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في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الدولية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المجموعة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الآيزو</a:t>
            </a:r>
            <a:r>
              <a:rPr lang="en-US" sz="1400" b="1" dirty="0">
                <a:effectLst/>
                <a:latin typeface="Simplified Arabic" panose="02020603050405020304" pitchFamily="18" charset="-78"/>
                <a:cs typeface="Simplified Arabic" panose="02020603050405020304" pitchFamily="18" charset="-78"/>
              </a:rPr>
              <a:t> 9000. </a:t>
            </a:r>
            <a:r>
              <a:rPr lang="en-US" sz="1400" b="1" dirty="0" err="1">
                <a:effectLst/>
                <a:latin typeface="Simplified Arabic" panose="02020603050405020304" pitchFamily="18" charset="-78"/>
                <a:cs typeface="Simplified Arabic" panose="02020603050405020304" pitchFamily="18" charset="-78"/>
              </a:rPr>
              <a:t>فبالإضافة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إلى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ضرورة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يكون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المنتج</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مطابقاً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للمواصفات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والشروط</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التي</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تضعها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الدول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المستوردة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وتشترط</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هذه</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الدول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وخاصة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الدول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الأوروبية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يكون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بكل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مصنع</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يصدر</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لها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منتجاته</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نظام</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لضبط</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الجودة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واستمرارها</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وكذلك</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ضرورة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حصول</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المصنع</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على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شهادة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مطابقة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طرف</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ثالث</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معتمد</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تبين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تقيده</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بهذه</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ويمكن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تقسيم</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من</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حيث</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المستوى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إلى</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مواصفات</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وطنية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وإقليمية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ودولية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ومصنعية</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أو</a:t>
            </a:r>
            <a:r>
              <a:rPr lang="en-US" sz="1400" b="1" dirty="0">
                <a:effectLst/>
                <a:latin typeface="Simplified Arabic" panose="02020603050405020304" pitchFamily="18" charset="-78"/>
                <a:cs typeface="Simplified Arabic" panose="02020603050405020304" pitchFamily="18" charset="-78"/>
              </a:rPr>
              <a:t> </a:t>
            </a:r>
            <a:r>
              <a:rPr lang="en-US" sz="1400" b="1" dirty="0" err="1">
                <a:effectLst/>
                <a:latin typeface="Simplified Arabic" panose="02020603050405020304" pitchFamily="18" charset="-78"/>
                <a:cs typeface="Simplified Arabic" panose="02020603050405020304" pitchFamily="18" charset="-78"/>
              </a:rPr>
              <a:t>معملية</a:t>
            </a:r>
            <a:r>
              <a:rPr lang="en-US" sz="1400" b="1" dirty="0">
                <a:effectLst/>
                <a:latin typeface="Simplified Arabic" panose="02020603050405020304" pitchFamily="18" charset="-78"/>
                <a:cs typeface="Simplified Arabic" panose="02020603050405020304" pitchFamily="18" charset="-78"/>
              </a:rPr>
              <a:t> ..... </a:t>
            </a:r>
            <a:r>
              <a:rPr lang="en-US" sz="1400" b="1" dirty="0" err="1">
                <a:effectLst/>
                <a:latin typeface="Simplified Arabic" panose="02020603050405020304" pitchFamily="18" charset="-78"/>
                <a:cs typeface="Simplified Arabic" panose="02020603050405020304" pitchFamily="18" charset="-78"/>
              </a:rPr>
              <a:t>الخ</a:t>
            </a:r>
            <a:r>
              <a:rPr lang="en-US" sz="1400" b="1" dirty="0">
                <a:effectLst/>
                <a:latin typeface="Simplified Arabic" panose="02020603050405020304" pitchFamily="18" charset="-78"/>
                <a:cs typeface="Simplified Arabic" panose="02020603050405020304" pitchFamily="18" charset="-78"/>
              </a:rPr>
              <a:t>. </a:t>
            </a:r>
          </a:p>
          <a:p>
            <a:pPr algn="l" rtl="0"/>
            <a:endParaRPr lang="en-US" sz="1400" dirty="0"/>
          </a:p>
        </p:txBody>
      </p:sp>
    </p:spTree>
    <p:extLst>
      <p:ext uri="{BB962C8B-B14F-4D97-AF65-F5344CB8AC3E}">
        <p14:creationId xmlns:p14="http://schemas.microsoft.com/office/powerpoint/2010/main" val="382082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91FE9579-7953-4942-6478-94722F1BC658}"/>
              </a:ext>
            </a:extLst>
          </p:cNvPr>
          <p:cNvSpPr txBox="1"/>
          <p:nvPr/>
        </p:nvSpPr>
        <p:spPr>
          <a:xfrm>
            <a:off x="3937000" y="355841"/>
            <a:ext cx="6096000" cy="421654"/>
          </a:xfrm>
          <a:prstGeom prst="rect">
            <a:avLst/>
          </a:prstGeom>
          <a:noFill/>
        </p:spPr>
        <p:txBody>
          <a:bodyPr wrap="square">
            <a:spAutoFit/>
          </a:bodyPr>
          <a:lstStyle/>
          <a:p>
            <a:pPr algn="ctr" rtl="1">
              <a:lnSpc>
                <a:spcPct val="107000"/>
              </a:lnSpc>
              <a:spcAft>
                <a:spcPts val="800"/>
              </a:spcAft>
            </a:pPr>
            <a:r>
              <a:rPr lang="ar-IQ" sz="2000" b="1" kern="100" dirty="0">
                <a:solidFill>
                  <a:srgbClr val="C00000"/>
                </a:solidFill>
                <a:effectLst/>
                <a:latin typeface="Calibri" panose="020F0502020204030204" pitchFamily="34" charset="0"/>
                <a:ea typeface="Times New Roman" panose="02020603050405020304" pitchFamily="18" charset="0"/>
                <a:cs typeface="Simplified Arabic" panose="02020603050405020304" pitchFamily="18" charset="-78"/>
              </a:rPr>
              <a:t>سلسلة المواصفات القياسية للفئة (10000 </a:t>
            </a:r>
            <a:r>
              <a:rPr lang="en-US" sz="2000" b="1" kern="100" dirty="0">
                <a:solidFill>
                  <a:srgbClr val="C00000"/>
                </a:solidFill>
                <a:effectLst/>
                <a:latin typeface="Simplified Arabic" panose="02020603050405020304" pitchFamily="18" charset="-78"/>
                <a:ea typeface="Times New Roman" panose="02020603050405020304" pitchFamily="18" charset="0"/>
                <a:cs typeface="Arial" panose="020B0604020202020204" pitchFamily="34" charset="0"/>
              </a:rPr>
              <a:t>ISO</a:t>
            </a:r>
            <a:r>
              <a:rPr lang="ar-IQ" sz="2000" b="1" kern="100" dirty="0">
                <a:solidFill>
                  <a:srgbClr val="C00000"/>
                </a:solidFill>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26">
            <a:extLst>
              <a:ext uri="{FF2B5EF4-FFF2-40B4-BE49-F238E27FC236}">
                <a16:creationId xmlns:a16="http://schemas.microsoft.com/office/drawing/2014/main" id="{AC3088D8-C341-D02C-4808-607E0F5E20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6700" y="1023696"/>
            <a:ext cx="4292600" cy="5478463"/>
          </a:xfrm>
          <a:prstGeom prst="rect">
            <a:avLst/>
          </a:prstGeom>
          <a:noFill/>
          <a:ln>
            <a:noFill/>
          </a:ln>
        </p:spPr>
      </p:pic>
      <p:pic>
        <p:nvPicPr>
          <p:cNvPr id="9" name="Picture 25">
            <a:extLst>
              <a:ext uri="{FF2B5EF4-FFF2-40B4-BE49-F238E27FC236}">
                <a16:creationId xmlns:a16="http://schemas.microsoft.com/office/drawing/2014/main" id="{EF8EB524-57F4-D6E5-1309-7DFCC06588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1023696"/>
            <a:ext cx="4894580" cy="1876425"/>
          </a:xfrm>
          <a:prstGeom prst="rect">
            <a:avLst/>
          </a:prstGeom>
          <a:noFill/>
          <a:ln>
            <a:noFill/>
          </a:ln>
        </p:spPr>
      </p:pic>
    </p:spTree>
    <p:extLst>
      <p:ext uri="{BB962C8B-B14F-4D97-AF65-F5344CB8AC3E}">
        <p14:creationId xmlns:p14="http://schemas.microsoft.com/office/powerpoint/2010/main" val="159272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4981ED4-BAFF-117D-365C-AC346D9D234C}"/>
              </a:ext>
            </a:extLst>
          </p:cNvPr>
          <p:cNvSpPr>
            <a:spLocks noGrp="1"/>
          </p:cNvSpPr>
          <p:nvPr>
            <p:ph idx="1"/>
          </p:nvPr>
        </p:nvSpPr>
        <p:spPr/>
        <p:txBody>
          <a:bodyPr>
            <a:normAutofit/>
          </a:bodyPr>
          <a:lstStyle/>
          <a:p>
            <a:pPr marL="0" indent="0" algn="ctr">
              <a:buNone/>
            </a:pPr>
            <a:r>
              <a:rPr lang="ar-IQ" sz="16600" dirty="0">
                <a:solidFill>
                  <a:srgbClr val="7030A0"/>
                </a:solidFill>
                <a:latin typeface="Arabic Typesetting" panose="03020402040406030203" pitchFamily="66" charset="-78"/>
                <a:cs typeface="Arabic Typesetting" panose="03020402040406030203" pitchFamily="66" charset="-78"/>
              </a:rPr>
              <a:t>شكراً لحسن اصغائكم</a:t>
            </a:r>
          </a:p>
        </p:txBody>
      </p:sp>
    </p:spTree>
    <p:extLst>
      <p:ext uri="{BB962C8B-B14F-4D97-AF65-F5344CB8AC3E}">
        <p14:creationId xmlns:p14="http://schemas.microsoft.com/office/powerpoint/2010/main" val="198312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BE040E-732A-D0D6-EE11-A77F663591DE}"/>
              </a:ext>
            </a:extLst>
          </p:cNvPr>
          <p:cNvSpPr>
            <a:spLocks noGrp="1"/>
          </p:cNvSpPr>
          <p:nvPr>
            <p:ph type="title"/>
          </p:nvPr>
        </p:nvSpPr>
        <p:spPr>
          <a:xfrm>
            <a:off x="761803" y="350196"/>
            <a:ext cx="4646904" cy="1624520"/>
          </a:xfrm>
        </p:spPr>
        <p:txBody>
          <a:bodyPr anchor="ctr">
            <a:normAutofit/>
          </a:bodyPr>
          <a:lstStyle/>
          <a:p>
            <a:pPr algn="r"/>
            <a:r>
              <a:rPr lang="ar-SA" sz="3700" b="1" dirty="0">
                <a:effectLst/>
                <a:latin typeface="Calibri" panose="020F0502020204030204" pitchFamily="34" charset="0"/>
                <a:ea typeface="Calibri" panose="020F0502020204030204" pitchFamily="34" charset="0"/>
                <a:cs typeface="Times New Roman" panose="02020603050405020304" pitchFamily="18" charset="0"/>
              </a:rPr>
              <a:t>المواصفة القياسية</a:t>
            </a:r>
            <a:r>
              <a:rPr lang="en-US" sz="3700" b="1" dirty="0">
                <a:effectLst/>
                <a:latin typeface="Times New Roman" panose="02020603050405020304" pitchFamily="18" charset="0"/>
                <a:ea typeface="Calibri" panose="020F0502020204030204" pitchFamily="34" charset="0"/>
                <a:cs typeface="Arial" panose="020B0604020202020204" pitchFamily="34" charset="0"/>
              </a:rPr>
              <a:t> Standard </a:t>
            </a:r>
            <a:br>
              <a:rPr lang="en-US" sz="3700" dirty="0">
                <a:effectLst/>
                <a:latin typeface="Calibri" panose="020F0502020204030204" pitchFamily="34" charset="0"/>
                <a:ea typeface="Calibri" panose="020F0502020204030204" pitchFamily="34" charset="0"/>
                <a:cs typeface="Arial" panose="020B0604020202020204" pitchFamily="34" charset="0"/>
              </a:rPr>
            </a:br>
            <a:endParaRPr lang="ar-IQ" sz="3700" dirty="0"/>
          </a:p>
        </p:txBody>
      </p:sp>
      <p:sp>
        <p:nvSpPr>
          <p:cNvPr id="17" name="عنصر نائب للمحتوى 2">
            <a:extLst>
              <a:ext uri="{FF2B5EF4-FFF2-40B4-BE49-F238E27FC236}">
                <a16:creationId xmlns:a16="http://schemas.microsoft.com/office/drawing/2014/main" id="{EA920C77-0122-4406-AE53-3ECA797242E2}"/>
              </a:ext>
            </a:extLst>
          </p:cNvPr>
          <p:cNvSpPr>
            <a:spLocks noGrp="1"/>
          </p:cNvSpPr>
          <p:nvPr>
            <p:ph idx="1"/>
          </p:nvPr>
        </p:nvSpPr>
        <p:spPr>
          <a:xfrm>
            <a:off x="761803" y="1650938"/>
            <a:ext cx="4646905" cy="4856866"/>
          </a:xfrm>
        </p:spPr>
        <p:txBody>
          <a:bodyPr anchor="ctr">
            <a:normAutofit fontScale="92500"/>
          </a:bodyPr>
          <a:lstStyle/>
          <a:p>
            <a:pPr rtl="1">
              <a:lnSpc>
                <a:spcPct val="100000"/>
              </a:lnSpc>
              <a:spcAft>
                <a:spcPts val="800"/>
              </a:spcAft>
            </a:pPr>
            <a:r>
              <a:rPr lang="ar-SA" sz="18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تعرف المواصفة القياسية </a:t>
            </a:r>
            <a:r>
              <a:rPr lang="ar-SA" sz="1800" dirty="0">
                <a:effectLst/>
                <a:latin typeface="Simplified Arabic" panose="02020603050405020304" pitchFamily="18" charset="-78"/>
                <a:ea typeface="Calibri" panose="020F0502020204030204" pitchFamily="34" charset="0"/>
                <a:cs typeface="Simplified Arabic" panose="02020603050405020304" pitchFamily="18" charset="-78"/>
              </a:rPr>
              <a:t>بأنها وثيقة مكتوبة وضعت من قبل جهة معتمدة ومعترف بها سواء على المستوى الوطني أو الإقليمي أو الدولي، وتحتوي على الوصف الدقيق للمادة سواء أكانت أولية أو وسطية أو منتج نهائي لتكون صالحة للاستعمال للأغراض التي صنعت من أجلها. ويمكن أن تعرف المواصفة القياسية على أنها وثيقة تحدد خصائص منتج أو خدمة مثل مستويات الجودة والسلامة ويمكن أن تشمل المصطلحات وطرق الاختبار والتعبأة والتغليف وبطاقة البيان..... الخ</a:t>
            </a:r>
            <a:r>
              <a:rPr lang="en-US" sz="1800" dirty="0">
                <a:effectLst/>
                <a:latin typeface="Simplified Arabic" panose="02020603050405020304" pitchFamily="18" charset="-78"/>
                <a:ea typeface="Calibri" panose="020F0502020204030204" pitchFamily="34" charset="0"/>
                <a:cs typeface="Simplified Arabic" panose="02020603050405020304" pitchFamily="18" charset="-78"/>
              </a:rPr>
              <a:t>.</a:t>
            </a:r>
          </a:p>
          <a:p>
            <a:pPr rtl="1">
              <a:lnSpc>
                <a:spcPct val="100000"/>
              </a:lnSpc>
              <a:spcAft>
                <a:spcPts val="800"/>
              </a:spcAft>
            </a:pPr>
            <a:r>
              <a:rPr lang="ar-SA" sz="18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فالمواصفة الوطنية القياسية</a:t>
            </a:r>
            <a:r>
              <a:rPr lang="en-US" sz="18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en-US" sz="1800" dirty="0">
                <a:effectLst/>
                <a:latin typeface="Simplified Arabic" panose="02020603050405020304" pitchFamily="18" charset="-78"/>
                <a:ea typeface="Calibri" panose="020F0502020204030204" pitchFamily="34" charset="0"/>
                <a:cs typeface="Simplified Arabic" panose="02020603050405020304" pitchFamily="18" charset="-78"/>
              </a:rPr>
              <a:t>National Standard </a:t>
            </a:r>
            <a:r>
              <a:rPr lang="ar-SA" sz="1800" dirty="0">
                <a:effectLst/>
                <a:latin typeface="Simplified Arabic" panose="02020603050405020304" pitchFamily="18" charset="-78"/>
                <a:ea typeface="Calibri" panose="020F0502020204030204" pitchFamily="34" charset="0"/>
                <a:cs typeface="Simplified Arabic" panose="02020603050405020304" pitchFamily="18" charset="-78"/>
              </a:rPr>
              <a:t>هي التي تضعها هيئة دولية أو عدة منظمات دولية لدول تنتمي لمنطقة جغرافية معينة بحيث تحقق هذه المواصفة الإقليمية اكبر انسجام مع المواصفات الوطنية المعمول بها في بلدان تلك المنطقة.</a:t>
            </a:r>
            <a:endParaRPr lang="en-US" sz="1800" dirty="0">
              <a:effectLst/>
              <a:latin typeface="Simplified Arabic" panose="02020603050405020304" pitchFamily="18" charset="-78"/>
              <a:ea typeface="Calibri" panose="020F0502020204030204" pitchFamily="34" charset="0"/>
              <a:cs typeface="Simplified Arabic" panose="02020603050405020304" pitchFamily="18" charset="-78"/>
            </a:endParaRPr>
          </a:p>
          <a:p>
            <a:pPr>
              <a:lnSpc>
                <a:spcPct val="100000"/>
              </a:lnSpc>
            </a:pPr>
            <a:r>
              <a:rPr lang="ar-SA" sz="1800" dirty="0">
                <a:effectLst/>
                <a:latin typeface="Simplified Arabic" panose="02020603050405020304" pitchFamily="18" charset="-78"/>
                <a:ea typeface="Calibri" panose="020F0502020204030204" pitchFamily="34" charset="0"/>
                <a:cs typeface="Simplified Arabic" panose="02020603050405020304" pitchFamily="18" charset="-78"/>
              </a:rPr>
              <a:t>وأما </a:t>
            </a:r>
            <a:r>
              <a:rPr lang="ar-SA" sz="18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المواصفات الدولية </a:t>
            </a:r>
            <a:r>
              <a:rPr lang="en-US" sz="1800" dirty="0">
                <a:effectLst/>
                <a:latin typeface="Simplified Arabic" panose="02020603050405020304" pitchFamily="18" charset="-78"/>
                <a:ea typeface="Calibri" panose="020F0502020204030204" pitchFamily="34" charset="0"/>
                <a:cs typeface="Simplified Arabic" panose="02020603050405020304" pitchFamily="18" charset="-78"/>
              </a:rPr>
              <a:t>International Standard</a:t>
            </a:r>
            <a:r>
              <a:rPr lang="ar-SA" sz="1800" dirty="0">
                <a:effectLst/>
                <a:latin typeface="Simplified Arabic" panose="02020603050405020304" pitchFamily="18" charset="-78"/>
                <a:ea typeface="Calibri" panose="020F0502020204030204" pitchFamily="34" charset="0"/>
                <a:cs typeface="Simplified Arabic" panose="02020603050405020304" pitchFamily="18" charset="-78"/>
              </a:rPr>
              <a:t> فهي التي تصدر عن المنظمة الدولية للمواصفات والمقاييس (</a:t>
            </a:r>
            <a:r>
              <a:rPr lang="en-US" sz="1800"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800" dirty="0">
                <a:effectLst/>
                <a:latin typeface="Simplified Arabic" panose="02020603050405020304" pitchFamily="18" charset="-78"/>
                <a:ea typeface="Calibri" panose="020F0502020204030204" pitchFamily="34" charset="0"/>
                <a:cs typeface="Simplified Arabic" panose="02020603050405020304" pitchFamily="18" charset="-78"/>
              </a:rPr>
              <a:t>). والغرض الرئيسي من هذه المواصفات هو تسهيل التجارة الدولية وتأمين سلامة المنتفعين منها من منتجين ومستهلكين</a:t>
            </a:r>
            <a:endParaRPr lang="ar-IQ" sz="1800" dirty="0">
              <a:latin typeface="Simplified Arabic" panose="02020603050405020304" pitchFamily="18" charset="-78"/>
              <a:cs typeface="Simplified Arabic" panose="02020603050405020304" pitchFamily="18" charset="-78"/>
            </a:endParaRPr>
          </a:p>
        </p:txBody>
      </p:sp>
      <p:pic>
        <p:nvPicPr>
          <p:cNvPr id="18" name="Picture 4" descr="صف من العينات لاختبارات طبية">
            <a:extLst>
              <a:ext uri="{FF2B5EF4-FFF2-40B4-BE49-F238E27FC236}">
                <a16:creationId xmlns:a16="http://schemas.microsoft.com/office/drawing/2014/main" id="{BEA41537-14E3-100C-8B11-5850A34A7BAA}"/>
              </a:ext>
            </a:extLst>
          </p:cNvPr>
          <p:cNvPicPr>
            <a:picLocks noChangeAspect="1"/>
          </p:cNvPicPr>
          <p:nvPr/>
        </p:nvPicPr>
        <p:blipFill rotWithShape="1">
          <a:blip r:embed="rId2"/>
          <a:srcRect l="33259"/>
          <a:stretch/>
        </p:blipFill>
        <p:spPr>
          <a:xfrm>
            <a:off x="6096000" y="1"/>
            <a:ext cx="6102825" cy="6858000"/>
          </a:xfrm>
          <a:prstGeom prst="rect">
            <a:avLst/>
          </a:prstGeom>
        </p:spPr>
      </p:pic>
    </p:spTree>
    <p:extLst>
      <p:ext uri="{BB962C8B-B14F-4D97-AF65-F5344CB8AC3E}">
        <p14:creationId xmlns:p14="http://schemas.microsoft.com/office/powerpoint/2010/main" val="339572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مستودع في مكان مفتوح">
            <a:extLst>
              <a:ext uri="{FF2B5EF4-FFF2-40B4-BE49-F238E27FC236}">
                <a16:creationId xmlns:a16="http://schemas.microsoft.com/office/drawing/2014/main" id="{868021E9-398E-6E7A-F51D-5448295D5459}"/>
              </a:ext>
            </a:extLst>
          </p:cNvPr>
          <p:cNvPicPr>
            <a:picLocks noChangeAspect="1"/>
          </p:cNvPicPr>
          <p:nvPr/>
        </p:nvPicPr>
        <p:blipFill rotWithShape="1">
          <a:blip r:embed="rId2"/>
          <a:srcRect l="18197" r="29342"/>
          <a:stretch/>
        </p:blipFill>
        <p:spPr>
          <a:xfrm>
            <a:off x="-1" y="-2"/>
            <a:ext cx="5410198" cy="6858002"/>
          </a:xfrm>
          <a:prstGeom prst="rect">
            <a:avLst/>
          </a:prstGeom>
        </p:spPr>
      </p:pic>
      <p:sp>
        <p:nvSpPr>
          <p:cNvPr id="2" name="عنوان 1">
            <a:extLst>
              <a:ext uri="{FF2B5EF4-FFF2-40B4-BE49-F238E27FC236}">
                <a16:creationId xmlns:a16="http://schemas.microsoft.com/office/drawing/2014/main" id="{267D2BE4-A8AA-AA36-03E4-2BC91720B279}"/>
              </a:ext>
            </a:extLst>
          </p:cNvPr>
          <p:cNvSpPr>
            <a:spLocks noGrp="1"/>
          </p:cNvSpPr>
          <p:nvPr>
            <p:ph type="title"/>
          </p:nvPr>
        </p:nvSpPr>
        <p:spPr>
          <a:xfrm>
            <a:off x="6115317" y="405685"/>
            <a:ext cx="5464968" cy="1639015"/>
          </a:xfrm>
        </p:spPr>
        <p:txBody>
          <a:bodyPr>
            <a:normAutofit/>
          </a:bodyPr>
          <a:lstStyle/>
          <a:p>
            <a:pPr algn="r"/>
            <a:r>
              <a:rPr lang="ar-SA" sz="2400"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المنظمة الدولية للتقييس (</a:t>
            </a:r>
            <a:r>
              <a:rPr lang="en-US" sz="2400"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2400"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en-US" sz="2400" dirty="0">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International Standardization Organization</a:t>
            </a:r>
            <a:r>
              <a:rPr lang="ar-SA" sz="2400" dirty="0">
                <a:effectLst/>
                <a:latin typeface="Simplified Arabic" panose="02020603050405020304" pitchFamily="18" charset="-78"/>
                <a:ea typeface="Calibri" panose="020F0502020204030204" pitchFamily="34" charset="0"/>
                <a:cs typeface="Simplified Arabic" panose="02020603050405020304" pitchFamily="18" charset="-78"/>
              </a:rPr>
              <a:t>)</a:t>
            </a:r>
            <a:br>
              <a:rPr lang="en-US" sz="2500" dirty="0">
                <a:effectLst/>
                <a:latin typeface="Calibri" panose="020F0502020204030204" pitchFamily="34" charset="0"/>
                <a:ea typeface="Calibri" panose="020F0502020204030204" pitchFamily="34" charset="0"/>
                <a:cs typeface="Arial" panose="020B0604020202020204" pitchFamily="34" charset="0"/>
              </a:rPr>
            </a:br>
            <a:endParaRPr lang="ar-IQ" sz="2500" dirty="0"/>
          </a:p>
        </p:txBody>
      </p:sp>
      <p:sp>
        <p:nvSpPr>
          <p:cNvPr id="3" name="عنصر نائب للمحتوى 2">
            <a:extLst>
              <a:ext uri="{FF2B5EF4-FFF2-40B4-BE49-F238E27FC236}">
                <a16:creationId xmlns:a16="http://schemas.microsoft.com/office/drawing/2014/main" id="{427D69FC-B3AA-E0D1-D37B-99C78C3DFB67}"/>
              </a:ext>
            </a:extLst>
          </p:cNvPr>
          <p:cNvSpPr>
            <a:spLocks noGrp="1"/>
          </p:cNvSpPr>
          <p:nvPr>
            <p:ph idx="1"/>
          </p:nvPr>
        </p:nvSpPr>
        <p:spPr>
          <a:xfrm>
            <a:off x="6115317" y="1511300"/>
            <a:ext cx="5247340" cy="5118100"/>
          </a:xfrm>
        </p:spPr>
        <p:txBody>
          <a:bodyPr anchor="ctr">
            <a:normAutofit/>
          </a:bodyPr>
          <a:lstStyle/>
          <a:p>
            <a:pPr marL="0" indent="0" rtl="1">
              <a:lnSpc>
                <a:spcPct val="150000"/>
              </a:lnSpc>
              <a:spcAft>
                <a:spcPts val="800"/>
              </a:spcAft>
              <a:buNone/>
            </a:pPr>
            <a:r>
              <a:rPr lang="ar-SA" sz="1600" dirty="0">
                <a:effectLst/>
                <a:latin typeface="Simplified Arabic" panose="02020603050405020304" pitchFamily="18" charset="-78"/>
                <a:ea typeface="Calibri" panose="020F0502020204030204" pitchFamily="34" charset="0"/>
                <a:cs typeface="Simplified Arabic" panose="02020603050405020304" pitchFamily="18" charset="-78"/>
              </a:rPr>
              <a:t>ان مصطلح (</a:t>
            </a:r>
            <a:r>
              <a:rPr lang="en-US" sz="1600"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600" dirty="0">
                <a:effectLst/>
                <a:latin typeface="Simplified Arabic" panose="02020603050405020304" pitchFamily="18" charset="-78"/>
                <a:ea typeface="Calibri" panose="020F0502020204030204" pitchFamily="34" charset="0"/>
                <a:cs typeface="Simplified Arabic" panose="02020603050405020304" pitchFamily="18" charset="-78"/>
              </a:rPr>
              <a:t>) يمثل اختصار لاسم المنظمة الدولية للمواصفات القياسية وهي (</a:t>
            </a:r>
            <a:r>
              <a:rPr lang="en-US" sz="1600" dirty="0">
                <a:effectLst/>
                <a:latin typeface="Simplified Arabic" panose="02020603050405020304" pitchFamily="18" charset="-78"/>
                <a:ea typeface="Calibri" panose="020F0502020204030204" pitchFamily="34" charset="0"/>
                <a:cs typeface="Simplified Arabic" panose="02020603050405020304" pitchFamily="18" charset="-78"/>
              </a:rPr>
              <a:t>International Standardization Organization </a:t>
            </a:r>
            <a:r>
              <a:rPr lang="ar-SA" sz="1600" dirty="0">
                <a:effectLst/>
                <a:latin typeface="Simplified Arabic" panose="02020603050405020304" pitchFamily="18" charset="-78"/>
                <a:ea typeface="Calibri" panose="020F0502020204030204" pitchFamily="34" charset="0"/>
                <a:cs typeface="Simplified Arabic" panose="02020603050405020304" pitchFamily="18" charset="-78"/>
              </a:rPr>
              <a:t>واستمدت تسميتها من الكلمة (</a:t>
            </a:r>
            <a:r>
              <a:rPr lang="en-US" sz="1600" dirty="0">
                <a:effectLst/>
                <a:latin typeface="Simplified Arabic" panose="02020603050405020304" pitchFamily="18" charset="-78"/>
                <a:ea typeface="Calibri" panose="020F0502020204030204" pitchFamily="34" charset="0"/>
                <a:cs typeface="Simplified Arabic" panose="02020603050405020304" pitchFamily="18" charset="-78"/>
              </a:rPr>
              <a:t> (ISOS </a:t>
            </a:r>
            <a:r>
              <a:rPr lang="ar-SA" sz="1600" dirty="0">
                <a:effectLst/>
                <a:latin typeface="Simplified Arabic" panose="02020603050405020304" pitchFamily="18" charset="-78"/>
                <a:ea typeface="Calibri" panose="020F0502020204030204" pitchFamily="34" charset="0"/>
                <a:cs typeface="Simplified Arabic" panose="02020603050405020304" pitchFamily="18" charset="-78"/>
              </a:rPr>
              <a:t>اليونانية والتي تعني (</a:t>
            </a:r>
            <a:r>
              <a:rPr lang="en-US" sz="1600" dirty="0">
                <a:effectLst/>
                <a:latin typeface="Simplified Arabic" panose="02020603050405020304" pitchFamily="18" charset="-78"/>
                <a:ea typeface="Calibri" panose="020F0502020204030204" pitchFamily="34" charset="0"/>
                <a:cs typeface="Simplified Arabic" panose="02020603050405020304" pitchFamily="18" charset="-78"/>
              </a:rPr>
              <a:t>Equal</a:t>
            </a:r>
            <a:r>
              <a:rPr lang="ar-SA" sz="1600" dirty="0">
                <a:effectLst/>
                <a:latin typeface="Simplified Arabic" panose="02020603050405020304" pitchFamily="18" charset="-78"/>
                <a:ea typeface="Calibri" panose="020F0502020204030204" pitchFamily="34" charset="0"/>
                <a:cs typeface="Simplified Arabic" panose="02020603050405020304" pitchFamily="18" charset="-78"/>
              </a:rPr>
              <a:t>) التساوي أو التعادل ،وهي منظمة عالمية غير حكومية تخصصت في المواصفات القياسية ، وهي ايضا اتحاد عالمي ضم العديد من الهيئات الوطنية للتقييس لمختلف دول العالم ويرجع تأسيسها الى عام 1947م بعد اجتماع لندن الذي ضم 25 دولة عام 1946م المقر الدائم لهذه المنظمة هي العاصمة السويسرية جنيف ، بلغ عدد اعضائها 150 عضواً، علماً ان كل عضو يمثل دولة واحدة وتقوم هذه المنظمة بإصدار سلسلة من المواصفات الدولية بغرض التحقق من استيفاء المنتج لمجموعة من المعايير المتعارف عليها في مجال الجودة ، والغرض من هذه المعايير هو مساعدة المنظمات من الأنواع جميعها لتنفيذ وتشغيل نظم فاعلة لإدارة الجودة ، وتوفير وسيلة لتعزيز التواصل في مجال إدارة الجودة التي تم اعتمادها من المنظمة الدولية.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ar-IQ" sz="1700" dirty="0"/>
          </a:p>
        </p:txBody>
      </p:sp>
    </p:spTree>
    <p:extLst>
      <p:ext uri="{BB962C8B-B14F-4D97-AF65-F5344CB8AC3E}">
        <p14:creationId xmlns:p14="http://schemas.microsoft.com/office/powerpoint/2010/main" val="35408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ربع نص 12">
            <a:extLst>
              <a:ext uri="{FF2B5EF4-FFF2-40B4-BE49-F238E27FC236}">
                <a16:creationId xmlns:a16="http://schemas.microsoft.com/office/drawing/2014/main" id="{37ABCF04-FE41-C292-AEBF-51ECA0EE9D86}"/>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200" b="1" kern="1200">
                <a:solidFill>
                  <a:schemeClr val="tx1"/>
                </a:solidFill>
                <a:effectLst/>
                <a:latin typeface="+mj-lt"/>
                <a:ea typeface="+mj-ea"/>
                <a:cs typeface="+mj-cs"/>
              </a:rPr>
              <a:t>أنواع مواصفات الجودة</a:t>
            </a:r>
            <a:endParaRPr lang="en-US" sz="5200" kern="1200">
              <a:solidFill>
                <a:schemeClr val="tx1"/>
              </a:solidFill>
              <a:latin typeface="+mj-lt"/>
              <a:ea typeface="+mj-ea"/>
              <a:cs typeface="+mj-cs"/>
            </a:endParaRPr>
          </a:p>
        </p:txBody>
      </p:sp>
      <p:graphicFrame>
        <p:nvGraphicFramePr>
          <p:cNvPr id="28" name="عنصر نائب للمحتوى 2">
            <a:extLst>
              <a:ext uri="{FF2B5EF4-FFF2-40B4-BE49-F238E27FC236}">
                <a16:creationId xmlns:a16="http://schemas.microsoft.com/office/drawing/2014/main" id="{F2335F70-EE1D-BF4A-A582-2139EA1C7009}"/>
              </a:ext>
            </a:extLst>
          </p:cNvPr>
          <p:cNvGraphicFramePr>
            <a:graphicFrameLocks noGrp="1"/>
          </p:cNvGraphicFramePr>
          <p:nvPr>
            <p:ph idx="1"/>
            <p:extLst>
              <p:ext uri="{D42A27DB-BD31-4B8C-83A1-F6EECF244321}">
                <p14:modId xmlns:p14="http://schemas.microsoft.com/office/powerpoint/2010/main" val="243687189"/>
              </p:ext>
            </p:extLst>
          </p:nvPr>
        </p:nvGraphicFramePr>
        <p:xfrm>
          <a:off x="990600" y="1485900"/>
          <a:ext cx="105156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12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43C4132-4F9A-F4C6-44DF-6BFEB59BD99E}"/>
              </a:ext>
            </a:extLst>
          </p:cNvPr>
          <p:cNvSpPr>
            <a:spLocks noGrp="1"/>
          </p:cNvSpPr>
          <p:nvPr>
            <p:ph idx="1"/>
          </p:nvPr>
        </p:nvSpPr>
        <p:spPr>
          <a:xfrm>
            <a:off x="8052496" y="1866900"/>
            <a:ext cx="3682304" cy="1727200"/>
          </a:xfrm>
        </p:spPr>
        <p:txBody>
          <a:bodyPr vert="horz" lIns="91440" tIns="45720" rIns="91440" bIns="45720" rtlCol="0" anchor="t">
            <a:normAutofit fontScale="92500"/>
          </a:bodyPr>
          <a:lstStyle/>
          <a:p>
            <a:pPr marL="0" indent="0">
              <a:lnSpc>
                <a:spcPct val="150000"/>
              </a:lnSpc>
              <a:buNone/>
            </a:pPr>
            <a:r>
              <a:rPr lang="en-US" sz="2200" b="1" kern="1200" dirty="0" err="1">
                <a:solidFill>
                  <a:schemeClr val="tx1"/>
                </a:solidFill>
                <a:effectLst/>
                <a:latin typeface="Simplified Arabic" panose="02020603050405020304" pitchFamily="18" charset="-78"/>
                <a:cs typeface="Simplified Arabic" panose="02020603050405020304" pitchFamily="18" charset="-78"/>
              </a:rPr>
              <a:t>الاصدار</a:t>
            </a:r>
            <a:r>
              <a:rPr lang="en-US" sz="2200" b="1" kern="1200" dirty="0">
                <a:solidFill>
                  <a:schemeClr val="tx1"/>
                </a:solidFill>
                <a:effectLst/>
                <a:latin typeface="Simplified Arabic" panose="02020603050405020304" pitchFamily="18" charset="-78"/>
                <a:cs typeface="Simplified Arabic" panose="02020603050405020304" pitchFamily="18" charset="-78"/>
              </a:rPr>
              <a:t> </a:t>
            </a:r>
            <a:r>
              <a:rPr lang="en-US" sz="2200" b="1" kern="1200" dirty="0" err="1">
                <a:solidFill>
                  <a:schemeClr val="tx1"/>
                </a:solidFill>
                <a:effectLst/>
                <a:latin typeface="Simplified Arabic" panose="02020603050405020304" pitchFamily="18" charset="-78"/>
                <a:cs typeface="Simplified Arabic" panose="02020603050405020304" pitchFamily="18" charset="-78"/>
              </a:rPr>
              <a:t>الاول</a:t>
            </a:r>
            <a:r>
              <a:rPr lang="en-US" sz="2200" b="1" dirty="0">
                <a:effectLst/>
                <a:latin typeface="Simplified Arabic" panose="02020603050405020304" pitchFamily="18" charset="-78"/>
                <a:cs typeface="Simplified Arabic" panose="02020603050405020304" pitchFamily="18" charset="-78"/>
              </a:rPr>
              <a:t> </a:t>
            </a:r>
            <a:r>
              <a:rPr lang="en-US" sz="2200" b="1" kern="1200" dirty="0">
                <a:solidFill>
                  <a:schemeClr val="tx1"/>
                </a:solidFill>
                <a:latin typeface="Simplified Arabic" panose="02020603050405020304" pitchFamily="18" charset="-78"/>
                <a:cs typeface="Simplified Arabic" panose="02020603050405020304" pitchFamily="18" charset="-78"/>
              </a:rPr>
              <a:t>:</a:t>
            </a:r>
            <a:r>
              <a:rPr lang="en-US" sz="2200" b="1" kern="1200" dirty="0">
                <a:solidFill>
                  <a:schemeClr val="tx1"/>
                </a:solidFill>
                <a:effectLst/>
                <a:latin typeface="Simplified Arabic" panose="02020603050405020304" pitchFamily="18" charset="-78"/>
                <a:cs typeface="Simplified Arabic" panose="02020603050405020304" pitchFamily="18" charset="-78"/>
              </a:rPr>
              <a:t>(1987: ISO9000)</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ar-IQ" sz="2200" kern="1200" dirty="0">
                <a:solidFill>
                  <a:schemeClr val="tx1"/>
                </a:solidFill>
                <a:effectLst/>
                <a:latin typeface="Simplified Arabic" panose="02020603050405020304" pitchFamily="18" charset="-78"/>
                <a:cs typeface="Simplified Arabic" panose="02020603050405020304" pitchFamily="18" charset="-78"/>
              </a:rPr>
              <a:t>تتألف </a:t>
            </a:r>
            <a:r>
              <a:rPr lang="en-US" sz="2200" kern="1200" dirty="0" err="1">
                <a:solidFill>
                  <a:schemeClr val="tx1"/>
                </a:solidFill>
                <a:effectLst/>
                <a:latin typeface="Simplified Arabic" panose="02020603050405020304" pitchFamily="18" charset="-78"/>
                <a:cs typeface="Simplified Arabic" panose="02020603050405020304" pitchFamily="18" charset="-78"/>
              </a:rPr>
              <a:t>عائلة</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الايزو</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من</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خمس</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مواصفات</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اساسية</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صدرت</a:t>
            </a:r>
            <a:r>
              <a:rPr lang="en-US" sz="2200" kern="1200" dirty="0">
                <a:solidFill>
                  <a:schemeClr val="tx1"/>
                </a:solidFill>
                <a:effectLst/>
                <a:latin typeface="Simplified Arabic" panose="02020603050405020304" pitchFamily="18" charset="-78"/>
                <a:cs typeface="Simplified Arabic" panose="02020603050405020304" pitchFamily="18" charset="-78"/>
              </a:rPr>
              <a:t> </a:t>
            </a:r>
            <a:r>
              <a:rPr lang="en-US" sz="2200" kern="1200" dirty="0" err="1">
                <a:solidFill>
                  <a:schemeClr val="tx1"/>
                </a:solidFill>
                <a:effectLst/>
                <a:latin typeface="Simplified Arabic" panose="02020603050405020304" pitchFamily="18" charset="-78"/>
                <a:cs typeface="Simplified Arabic" panose="02020603050405020304" pitchFamily="18" charset="-78"/>
              </a:rPr>
              <a:t>سنة</a:t>
            </a:r>
            <a:r>
              <a:rPr lang="en-US" sz="2200" kern="1200" dirty="0">
                <a:solidFill>
                  <a:schemeClr val="tx1"/>
                </a:solidFill>
                <a:effectLst/>
                <a:latin typeface="Simplified Arabic" panose="02020603050405020304" pitchFamily="18" charset="-78"/>
                <a:cs typeface="Simplified Arabic" panose="02020603050405020304" pitchFamily="18" charset="-78"/>
              </a:rPr>
              <a:t> 1987م </a:t>
            </a:r>
            <a:r>
              <a:rPr lang="en-US" sz="1400" kern="1200" dirty="0">
                <a:solidFill>
                  <a:schemeClr val="tx1"/>
                </a:solidFill>
                <a:effectLst/>
                <a:latin typeface="Simplified Arabic" panose="02020603050405020304" pitchFamily="18" charset="-78"/>
                <a:cs typeface="Simplified Arabic" panose="02020603050405020304" pitchFamily="18" charset="-78"/>
              </a:rPr>
              <a:t> </a:t>
            </a:r>
            <a:endParaRPr lang="en-US" sz="1400" kern="1200" dirty="0">
              <a:solidFill>
                <a:schemeClr val="tx1"/>
              </a:solidFill>
              <a:latin typeface="Simplified Arabic" panose="02020603050405020304" pitchFamily="18" charset="-78"/>
              <a:cs typeface="Simplified Arabic" panose="02020603050405020304" pitchFamily="18" charset="-78"/>
            </a:endParaRPr>
          </a:p>
        </p:txBody>
      </p:sp>
      <p:graphicFrame>
        <p:nvGraphicFramePr>
          <p:cNvPr id="4" name="جدول 3">
            <a:extLst>
              <a:ext uri="{FF2B5EF4-FFF2-40B4-BE49-F238E27FC236}">
                <a16:creationId xmlns:a16="http://schemas.microsoft.com/office/drawing/2014/main" id="{059A9E6A-C6CA-1B11-EEC4-141948C62250}"/>
              </a:ext>
            </a:extLst>
          </p:cNvPr>
          <p:cNvGraphicFramePr>
            <a:graphicFrameLocks noGrp="1"/>
          </p:cNvGraphicFramePr>
          <p:nvPr>
            <p:extLst>
              <p:ext uri="{D42A27DB-BD31-4B8C-83A1-F6EECF244321}">
                <p14:modId xmlns:p14="http://schemas.microsoft.com/office/powerpoint/2010/main" val="1357786412"/>
              </p:ext>
            </p:extLst>
          </p:nvPr>
        </p:nvGraphicFramePr>
        <p:xfrm>
          <a:off x="621674" y="963464"/>
          <a:ext cx="6589538" cy="4927507"/>
        </p:xfrm>
        <a:graphic>
          <a:graphicData uri="http://schemas.openxmlformats.org/drawingml/2006/table">
            <a:tbl>
              <a:tblPr rtl="1" firstRow="1" bandRow="1">
                <a:tableStyleId>{5C22544A-7EE6-4342-B048-85BDC9FD1C3A}</a:tableStyleId>
              </a:tblPr>
              <a:tblGrid>
                <a:gridCol w="1268670">
                  <a:extLst>
                    <a:ext uri="{9D8B030D-6E8A-4147-A177-3AD203B41FA5}">
                      <a16:colId xmlns:a16="http://schemas.microsoft.com/office/drawing/2014/main" val="371434503"/>
                    </a:ext>
                  </a:extLst>
                </a:gridCol>
                <a:gridCol w="2611558">
                  <a:extLst>
                    <a:ext uri="{9D8B030D-6E8A-4147-A177-3AD203B41FA5}">
                      <a16:colId xmlns:a16="http://schemas.microsoft.com/office/drawing/2014/main" val="789159868"/>
                    </a:ext>
                  </a:extLst>
                </a:gridCol>
                <a:gridCol w="2709310">
                  <a:extLst>
                    <a:ext uri="{9D8B030D-6E8A-4147-A177-3AD203B41FA5}">
                      <a16:colId xmlns:a16="http://schemas.microsoft.com/office/drawing/2014/main" val="2063574839"/>
                    </a:ext>
                  </a:extLst>
                </a:gridCol>
              </a:tblGrid>
              <a:tr h="385374">
                <a:tc>
                  <a:txBody>
                    <a:bodyPr/>
                    <a:lstStyle/>
                    <a:p>
                      <a:pPr algn="ctr" rtl="1"/>
                      <a:r>
                        <a:rPr lang="ar-IQ" sz="1700"/>
                        <a:t>المواصفة</a:t>
                      </a:r>
                    </a:p>
                  </a:txBody>
                  <a:tcPr marL="86924" marR="86924" marT="43463" marB="43463"/>
                </a:tc>
                <a:tc>
                  <a:txBody>
                    <a:bodyPr/>
                    <a:lstStyle/>
                    <a:p>
                      <a:pPr algn="ctr" rtl="1"/>
                      <a:r>
                        <a:rPr lang="ar-IQ" sz="1700"/>
                        <a:t>عنوانها</a:t>
                      </a:r>
                    </a:p>
                  </a:txBody>
                  <a:tcPr marL="86924" marR="86924" marT="43463" marB="43463"/>
                </a:tc>
                <a:tc>
                  <a:txBody>
                    <a:bodyPr/>
                    <a:lstStyle/>
                    <a:p>
                      <a:pPr algn="ctr" rtl="1"/>
                      <a:r>
                        <a:rPr lang="ar-IQ" sz="1700"/>
                        <a:t>مجال تطبيقها</a:t>
                      </a:r>
                    </a:p>
                  </a:txBody>
                  <a:tcPr marL="86924" marR="86924" marT="43463" marB="43463"/>
                </a:tc>
                <a:extLst>
                  <a:ext uri="{0D108BD9-81ED-4DB2-BD59-A6C34878D82A}">
                    <a16:rowId xmlns:a16="http://schemas.microsoft.com/office/drawing/2014/main" val="824703047"/>
                  </a:ext>
                </a:extLst>
              </a:tr>
              <a:tr h="646900">
                <a:tc>
                  <a:txBody>
                    <a:bodyPr/>
                    <a:lstStyle/>
                    <a:p>
                      <a:pPr rtl="1"/>
                      <a:r>
                        <a:rPr lang="ar-IQ" sz="1700"/>
                        <a:t>الايزو 9000</a:t>
                      </a:r>
                    </a:p>
                  </a:txBody>
                  <a:tcPr marL="86924" marR="86924" marT="43463" marB="43463"/>
                </a:tc>
                <a:tc>
                  <a:txBody>
                    <a:bodyPr/>
                    <a:lstStyle/>
                    <a:p>
                      <a:pPr rtl="1"/>
                      <a:r>
                        <a:rPr lang="ar-IQ" sz="1700"/>
                        <a:t>إرشادات للاختيار والاستعمال</a:t>
                      </a:r>
                    </a:p>
                  </a:txBody>
                  <a:tcPr marL="86924" marR="86924" marT="43463" marB="43463"/>
                </a:tc>
                <a:tc>
                  <a:txBody>
                    <a:bodyPr/>
                    <a:lstStyle/>
                    <a:p>
                      <a:pPr rtl="1"/>
                      <a:r>
                        <a:rPr lang="ar-IQ" sz="1700"/>
                        <a:t>الصناعات جميعها بما فيها تطوير البرامجيات الجاهزة</a:t>
                      </a:r>
                    </a:p>
                  </a:txBody>
                  <a:tcPr marL="86924" marR="86924" marT="43463" marB="43463"/>
                </a:tc>
                <a:extLst>
                  <a:ext uri="{0D108BD9-81ED-4DB2-BD59-A6C34878D82A}">
                    <a16:rowId xmlns:a16="http://schemas.microsoft.com/office/drawing/2014/main" val="3684398791"/>
                  </a:ext>
                </a:extLst>
              </a:tr>
              <a:tr h="1169953">
                <a:tc>
                  <a:txBody>
                    <a:bodyPr/>
                    <a:lstStyle/>
                    <a:p>
                      <a:pPr rtl="1"/>
                      <a:r>
                        <a:rPr lang="ar-IQ" sz="1700"/>
                        <a:t>الايزو 9001</a:t>
                      </a:r>
                    </a:p>
                  </a:txBody>
                  <a:tcPr marL="86924" marR="86924" marT="43463" marB="43463"/>
                </a:tc>
                <a:tc>
                  <a:txBody>
                    <a:bodyPr/>
                    <a:lstStyle/>
                    <a:p>
                      <a:pPr rtl="1"/>
                      <a:r>
                        <a:rPr lang="ar-IQ" sz="1700"/>
                        <a:t>انموذج لتوكيد الجودة في التصميم والتطوير والانتاج والتجهيز والخدمة وتشمل 20 عنصر</a:t>
                      </a:r>
                    </a:p>
                  </a:txBody>
                  <a:tcPr marL="86924" marR="86924" marT="43463" marB="43463"/>
                </a:tc>
                <a:tc>
                  <a:txBody>
                    <a:bodyPr/>
                    <a:lstStyle/>
                    <a:p>
                      <a:pPr rtl="1"/>
                      <a:r>
                        <a:rPr lang="ar-IQ" sz="1700"/>
                        <a:t>المنظمات الهندسية والانشائية والخدمية التي تتضمن عملية التصميم والتطوير والإنتاج والتجهيز وخدمة ما بعد البيع</a:t>
                      </a:r>
                    </a:p>
                  </a:txBody>
                  <a:tcPr marL="86924" marR="86924" marT="43463" marB="43463"/>
                </a:tc>
                <a:extLst>
                  <a:ext uri="{0D108BD9-81ED-4DB2-BD59-A6C34878D82A}">
                    <a16:rowId xmlns:a16="http://schemas.microsoft.com/office/drawing/2014/main" val="1875793549"/>
                  </a:ext>
                </a:extLst>
              </a:tr>
              <a:tr h="1169953">
                <a:tc>
                  <a:txBody>
                    <a:bodyPr/>
                    <a:lstStyle/>
                    <a:p>
                      <a:pPr rtl="1"/>
                      <a:r>
                        <a:rPr lang="ar-IQ" sz="1700"/>
                        <a:t>الايزو 9002</a:t>
                      </a:r>
                    </a:p>
                  </a:txBody>
                  <a:tcPr marL="86924" marR="86924" marT="43463" marB="43463"/>
                </a:tc>
                <a:tc>
                  <a:txBody>
                    <a:bodyPr/>
                    <a:lstStyle/>
                    <a:p>
                      <a:pPr rtl="1"/>
                      <a:r>
                        <a:rPr lang="ar-IQ" sz="1700"/>
                        <a:t>انموذج لتوكيد الجودة في الإنتاج والتجهيز وتشمل 19 عنصر</a:t>
                      </a:r>
                    </a:p>
                  </a:txBody>
                  <a:tcPr marL="86924" marR="86924" marT="43463" marB="43463"/>
                </a:tc>
                <a:tc>
                  <a:txBody>
                    <a:bodyPr/>
                    <a:lstStyle/>
                    <a:p>
                      <a:pPr rtl="1"/>
                      <a:r>
                        <a:rPr lang="ar-IQ" sz="1700"/>
                        <a:t>المنظمات ذات الإنتاج المتكرر التي قوامها الإنتاج والتجهيز ولايدخل التصميم في عملها مثل الصناعات الكيميائية</a:t>
                      </a:r>
                    </a:p>
                  </a:txBody>
                  <a:tcPr marL="86924" marR="86924" marT="43463" marB="43463"/>
                </a:tc>
                <a:extLst>
                  <a:ext uri="{0D108BD9-81ED-4DB2-BD59-A6C34878D82A}">
                    <a16:rowId xmlns:a16="http://schemas.microsoft.com/office/drawing/2014/main" val="843054013"/>
                  </a:ext>
                </a:extLst>
              </a:tr>
              <a:tr h="908427">
                <a:tc>
                  <a:txBody>
                    <a:bodyPr/>
                    <a:lstStyle/>
                    <a:p>
                      <a:pPr rtl="1"/>
                      <a:r>
                        <a:rPr lang="ar-IQ" sz="1700"/>
                        <a:t>الايزو 9003</a:t>
                      </a:r>
                    </a:p>
                  </a:txBody>
                  <a:tcPr marL="86924" marR="86924" marT="43463" marB="43463"/>
                </a:tc>
                <a:tc>
                  <a:txBody>
                    <a:bodyPr/>
                    <a:lstStyle/>
                    <a:p>
                      <a:pPr rtl="1"/>
                      <a:r>
                        <a:rPr lang="ar-IQ" sz="1700"/>
                        <a:t>انموذج  لتوكيد الجودة في الفحص والتفتيش النهائيين وتشمل 16 عنصر</a:t>
                      </a:r>
                    </a:p>
                  </a:txBody>
                  <a:tcPr marL="86924" marR="86924" marT="43463" marB="43463"/>
                </a:tc>
                <a:tc>
                  <a:txBody>
                    <a:bodyPr/>
                    <a:lstStyle/>
                    <a:p>
                      <a:pPr rtl="1"/>
                      <a:r>
                        <a:rPr lang="ar-IQ" sz="1700"/>
                        <a:t>تناسب الورش الصغيرة او الموزعين للأجهزة التي يكتفى بفحصها النهائي</a:t>
                      </a:r>
                    </a:p>
                  </a:txBody>
                  <a:tcPr marL="86924" marR="86924" marT="43463" marB="43463"/>
                </a:tc>
                <a:extLst>
                  <a:ext uri="{0D108BD9-81ED-4DB2-BD59-A6C34878D82A}">
                    <a16:rowId xmlns:a16="http://schemas.microsoft.com/office/drawing/2014/main" val="2987922901"/>
                  </a:ext>
                </a:extLst>
              </a:tr>
              <a:tr h="646900">
                <a:tc>
                  <a:txBody>
                    <a:bodyPr/>
                    <a:lstStyle/>
                    <a:p>
                      <a:pPr rtl="1"/>
                      <a:r>
                        <a:rPr lang="ar-IQ" sz="1700"/>
                        <a:t>الايزو 9004</a:t>
                      </a:r>
                    </a:p>
                  </a:txBody>
                  <a:tcPr marL="86924" marR="86924" marT="43463" marB="43463"/>
                </a:tc>
                <a:tc>
                  <a:txBody>
                    <a:bodyPr/>
                    <a:lstStyle/>
                    <a:p>
                      <a:pPr rtl="1"/>
                      <a:r>
                        <a:rPr lang="ar-IQ" sz="1700"/>
                        <a:t>عناصر نظام الجودة وارشادات عامة</a:t>
                      </a:r>
                      <a:endParaRPr lang="ar-IQ" sz="1700" dirty="0"/>
                    </a:p>
                  </a:txBody>
                  <a:tcPr marL="86924" marR="86924" marT="43463" marB="43463"/>
                </a:tc>
                <a:tc>
                  <a:txBody>
                    <a:bodyPr/>
                    <a:lstStyle/>
                    <a:p>
                      <a:pPr rtl="1"/>
                      <a:r>
                        <a:rPr lang="ar-IQ" sz="1700"/>
                        <a:t>لكل الصناعات والخدمات</a:t>
                      </a:r>
                      <a:endParaRPr lang="ar-IQ" sz="1700" dirty="0"/>
                    </a:p>
                  </a:txBody>
                  <a:tcPr marL="86924" marR="86924" marT="43463" marB="43463"/>
                </a:tc>
                <a:extLst>
                  <a:ext uri="{0D108BD9-81ED-4DB2-BD59-A6C34878D82A}">
                    <a16:rowId xmlns:a16="http://schemas.microsoft.com/office/drawing/2014/main" val="3065186739"/>
                  </a:ext>
                </a:extLst>
              </a:tr>
            </a:tbl>
          </a:graphicData>
        </a:graphic>
      </p:graphicFrame>
      <p:sp>
        <p:nvSpPr>
          <p:cNvPr id="8" name="مربع نص 7">
            <a:extLst>
              <a:ext uri="{FF2B5EF4-FFF2-40B4-BE49-F238E27FC236}">
                <a16:creationId xmlns:a16="http://schemas.microsoft.com/office/drawing/2014/main" id="{424452BE-EF79-BCB7-D401-171A821C6D03}"/>
              </a:ext>
            </a:extLst>
          </p:cNvPr>
          <p:cNvSpPr txBox="1"/>
          <p:nvPr/>
        </p:nvSpPr>
        <p:spPr>
          <a:xfrm>
            <a:off x="7835900" y="963464"/>
            <a:ext cx="3898900" cy="584775"/>
          </a:xfrm>
          <a:prstGeom prst="rect">
            <a:avLst/>
          </a:prstGeom>
          <a:noFill/>
        </p:spPr>
        <p:txBody>
          <a:bodyPr wrap="square">
            <a:spAutoFit/>
          </a:bodyPr>
          <a:lstStyle/>
          <a:p>
            <a:pPr algn="r" rtl="1"/>
            <a:r>
              <a:rPr lang="ar-IQ" sz="3200" b="1" kern="1200" dirty="0">
                <a:solidFill>
                  <a:srgbClr val="C00000"/>
                </a:solidFill>
                <a:effectLst/>
                <a:latin typeface="Simplified Arabic" panose="02020603050405020304" pitchFamily="18" charset="-78"/>
                <a:ea typeface="+mj-ea"/>
                <a:cs typeface="Simplified Arabic" panose="02020603050405020304" pitchFamily="18" charset="-78"/>
              </a:rPr>
              <a:t>اولاً: ال</a:t>
            </a:r>
            <a:r>
              <a:rPr lang="en-US" sz="3200" b="1" kern="1200" dirty="0" err="1">
                <a:solidFill>
                  <a:srgbClr val="C00000"/>
                </a:solidFill>
                <a:effectLst/>
                <a:latin typeface="Simplified Arabic" panose="02020603050405020304" pitchFamily="18" charset="-78"/>
                <a:ea typeface="+mj-ea"/>
                <a:cs typeface="Simplified Arabic" panose="02020603050405020304" pitchFamily="18" charset="-78"/>
              </a:rPr>
              <a:t>مواصفة</a:t>
            </a:r>
            <a:r>
              <a:rPr lang="en-US" sz="3200" b="1" kern="1200" dirty="0">
                <a:solidFill>
                  <a:srgbClr val="C00000"/>
                </a:solidFill>
                <a:effectLst/>
                <a:latin typeface="Simplified Arabic" panose="02020603050405020304" pitchFamily="18" charset="-78"/>
                <a:ea typeface="+mj-ea"/>
                <a:cs typeface="Simplified Arabic" panose="02020603050405020304" pitchFamily="18" charset="-78"/>
              </a:rPr>
              <a:t> ISO 9001</a:t>
            </a:r>
            <a:endParaRPr lang="ar-IQ" sz="3200"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5582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C96FA95-1310-49C4-A077-C26C6BECB2DF}"/>
              </a:ext>
            </a:extLst>
          </p:cNvPr>
          <p:cNvSpPr>
            <a:spLocks noGrp="1"/>
          </p:cNvSpPr>
          <p:nvPr>
            <p:ph idx="1"/>
          </p:nvPr>
        </p:nvSpPr>
        <p:spPr>
          <a:xfrm>
            <a:off x="152400" y="228600"/>
            <a:ext cx="11887200" cy="6464300"/>
          </a:xfrm>
        </p:spPr>
        <p:txBody>
          <a:bodyPr>
            <a:normAutofit fontScale="92500" lnSpcReduction="20000"/>
          </a:bodyPr>
          <a:lstStyle/>
          <a:p>
            <a:pPr algn="justLow" rtl="1">
              <a:lnSpc>
                <a:spcPct val="160000"/>
              </a:lnSpc>
              <a:spcAft>
                <a:spcPts val="800"/>
              </a:spcAft>
            </a:pP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الاصدار الثاني (1994: </a:t>
            </a:r>
            <a:r>
              <a:rPr lang="en-US"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9000) :</a:t>
            </a:r>
            <a:r>
              <a:rPr lang="ar-SA" sz="1900"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ركز هذا الاصدار على ضمان الجودة واهتم بتطبيق النشاطات الضرورية لتوفير الثقة بتلبية المنتج لمتطلبات الزبون ، </a:t>
            </a:r>
            <a:r>
              <a:rPr lang="ar-SA" sz="1900" b="1" dirty="0">
                <a:effectLst/>
                <a:latin typeface="Simplified Arabic" panose="02020603050405020304" pitchFamily="18" charset="-78"/>
                <a:ea typeface="Calibri" panose="020F0502020204030204" pitchFamily="34" charset="0"/>
                <a:cs typeface="Simplified Arabic" panose="02020603050405020304" pitchFamily="18" charset="-78"/>
              </a:rPr>
              <a:t>اي ان التركيز هنا كان على منع وقوع الاخطاء والوقاية من حدوثها .</a:t>
            </a:r>
            <a:endParaRPr lang="en-US" sz="1900"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justLow" rtl="1">
              <a:lnSpc>
                <a:spcPct val="160000"/>
              </a:lnSpc>
              <a:spcAft>
                <a:spcPts val="800"/>
              </a:spcAft>
            </a:pP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الاصدار الثالث (</a:t>
            </a:r>
            <a:r>
              <a:rPr lang="en-US"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9001:2000) :</a:t>
            </a:r>
            <a:r>
              <a:rPr lang="ar-SA" sz="1900"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ذات مواصفتي (9002 ، 9003 ) </a:t>
            </a:r>
            <a:r>
              <a:rPr lang="en-US" sz="1900" dirty="0">
                <a:effectLst/>
                <a:latin typeface="Simplified Arabic" panose="02020603050405020304" pitchFamily="18" charset="-78"/>
                <a:ea typeface="Calibri" panose="020F0502020204030204" pitchFamily="34" charset="0"/>
                <a:cs typeface="Simplified Arabic" panose="02020603050405020304" pitchFamily="18" charset="-78"/>
              </a:rPr>
              <a:t>ISO </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في مواصفة (</a:t>
            </a:r>
            <a:r>
              <a:rPr lang="en-US" sz="1900"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9001) ، ولم يتبقى سوى مواصفة تعاقدية واحدة تمنح شهادة الايزو على اساسها للمنظمات التي تطبق متطلباتها وتعد نظاما لإدارة الجودة ، واتسع مجالها اصبح يهدف الى تحقيق رضا الزبائن بالتوافق مع احتياجاتهم من خلال تطبيق نظام إدارة جودة مستند على مدخل العملية والتطوير المستمر له ومنع عدم التوافق مع المتطلبات . </a:t>
            </a:r>
            <a:endParaRPr lang="en-US" sz="1900"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justLow" rtl="1">
              <a:lnSpc>
                <a:spcPct val="160000"/>
              </a:lnSpc>
              <a:spcAft>
                <a:spcPts val="800"/>
              </a:spcAft>
            </a:pP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الاصدار الرابع (</a:t>
            </a:r>
            <a:r>
              <a:rPr lang="en-US"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9001:2008) :</a:t>
            </a:r>
            <a:r>
              <a:rPr lang="ar-SA" sz="1900"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لم يحتوي هذا الاصدار سوى على تغييرات طفيفة في بعض البنود الفرعية لفقرات مواصفة الايزو ( إضافة وحذفا ) وتغطي المواصفة (</a:t>
            </a:r>
            <a:r>
              <a:rPr lang="en-US" sz="1900"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9001:2008) متطلبات انظمة إدارة الجودة وتعد من اكثر مواصفات الايزو انتشارا وتطبيقا ، وتستعمل عالمياً من منظمات صغيرة وكبيرة في القطاعين العام والخاص في منظمات متخصصة بالإنتاج والخدمات وفي القطاعات جميعها . </a:t>
            </a:r>
            <a:endParaRPr lang="en-US" sz="1900"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justLow" rtl="1">
              <a:lnSpc>
                <a:spcPct val="160000"/>
              </a:lnSpc>
              <a:spcAft>
                <a:spcPts val="800"/>
              </a:spcAft>
            </a:pP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الاصدار الخامس (</a:t>
            </a:r>
            <a:r>
              <a:rPr lang="en-US"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b="1" u="sng"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9001:2015) :</a:t>
            </a:r>
            <a:r>
              <a:rPr lang="ar-SA" sz="1900" dirty="0">
                <a:solidFill>
                  <a:srgbClr val="0070C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تم إجراء بعض التغييرات والتحديثات في الإصدار الجديد للمواصفة الدولية أيزو (</a:t>
            </a:r>
            <a:r>
              <a:rPr lang="en-US" sz="1900"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9001:2015) بهدف تسهيل التكامل بين نظم الإدارة المختلفة، وكذلك من أجل التوافق مع المتغيرات العالمية التي طرأت على السوق العالمي مثل التكنولوجيا الحديثة وإدارة المعلومات والتنافسية وإدارة سلاسل الإمداد وإدارة المخاطر وغير ذلك من المتغيرات ، وقد تم تقسيم بنود </a:t>
            </a:r>
            <a:r>
              <a:rPr lang="ar-SA" sz="1900" dirty="0" err="1">
                <a:effectLst/>
                <a:latin typeface="Simplified Arabic" panose="02020603050405020304" pitchFamily="18" charset="-78"/>
                <a:ea typeface="Calibri" panose="020F0502020204030204" pitchFamily="34" charset="0"/>
                <a:cs typeface="Simplified Arabic" panose="02020603050405020304" pitchFamily="18" charset="-78"/>
              </a:rPr>
              <a:t>المواصف</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 الجديدة كما يأتي: ( مجال التطبيق ، المرجعية ، التعريفات ، سياق عمل المنظمة ، القيادة ، التخطيط ، الدعم ، العمليات ، تقييم الأداء ، التطوير ) . إذ انه لم يحدث تغييراً كبيراً في المواصفة أيزو (</a:t>
            </a:r>
            <a:r>
              <a:rPr lang="en-US" sz="1900" dirty="0">
                <a:effectLst/>
                <a:latin typeface="Simplified Arabic" panose="02020603050405020304" pitchFamily="18" charset="-78"/>
                <a:ea typeface="Calibri" panose="020F0502020204030204" pitchFamily="34" charset="0"/>
                <a:cs typeface="Simplified Arabic" panose="02020603050405020304" pitchFamily="18" charset="-78"/>
              </a:rPr>
              <a:t>ISO</a:t>
            </a:r>
            <a:r>
              <a:rPr lang="ar-SA" sz="1900" dirty="0">
                <a:effectLst/>
                <a:latin typeface="Simplified Arabic" panose="02020603050405020304" pitchFamily="18" charset="-78"/>
                <a:ea typeface="Calibri" panose="020F0502020204030204" pitchFamily="34" charset="0"/>
                <a:cs typeface="Simplified Arabic" panose="02020603050405020304" pitchFamily="18" charset="-78"/>
              </a:rPr>
              <a:t>9001:2015) وأن ما حصل من تغيير إنما هو أمر شكلي تم فيه تغيير عدد البنود من 8 إلى 10 ، مع بروز عدة مصطلحات ومفاهيم جديدة والتركيز عليها ، واختفاء بعض المصطلحات والمفاهيم من الإصدار القديم. </a:t>
            </a:r>
            <a:endParaRPr lang="en-US" sz="1900" dirty="0">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ar-IQ" dirty="0"/>
          </a:p>
        </p:txBody>
      </p:sp>
    </p:spTree>
    <p:extLst>
      <p:ext uri="{BB962C8B-B14F-4D97-AF65-F5344CB8AC3E}">
        <p14:creationId xmlns:p14="http://schemas.microsoft.com/office/powerpoint/2010/main" val="230357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D541BE45-5F97-72C7-186E-87EF8CDEAEF8}"/>
              </a:ext>
            </a:extLst>
          </p:cNvPr>
          <p:cNvSpPr txBox="1"/>
          <p:nvPr/>
        </p:nvSpPr>
        <p:spPr>
          <a:xfrm>
            <a:off x="6823878" y="230903"/>
            <a:ext cx="4491821" cy="757394"/>
          </a:xfrm>
          <a:prstGeom prst="rect">
            <a:avLst/>
          </a:prstGeom>
        </p:spPr>
        <p:txBody>
          <a:bodyPr vert="horz" lIns="91440" tIns="45720" rIns="91440" bIns="45720" rtlCol="0" anchor="b">
            <a:normAutofit/>
          </a:bodyPr>
          <a:lstStyle/>
          <a:p>
            <a:pPr algn="r" defTabSz="914400" rtl="1">
              <a:lnSpc>
                <a:spcPct val="90000"/>
              </a:lnSpc>
              <a:spcBef>
                <a:spcPct val="0"/>
              </a:spcBef>
              <a:spcAft>
                <a:spcPts val="600"/>
              </a:spcAft>
            </a:pPr>
            <a:r>
              <a:rPr lang="en-US" sz="4000" b="1" dirty="0" err="1">
                <a:solidFill>
                  <a:srgbClr val="C00000"/>
                </a:solidFill>
                <a:effectLst/>
                <a:latin typeface="+mj-lt"/>
                <a:ea typeface="+mj-ea"/>
                <a:cs typeface="Simplified Arabic" panose="02020603050405020304" pitchFamily="18" charset="-78"/>
              </a:rPr>
              <a:t>مبادئ</a:t>
            </a:r>
            <a:r>
              <a:rPr lang="en-US" sz="4000" b="1" dirty="0">
                <a:solidFill>
                  <a:srgbClr val="C00000"/>
                </a:solidFill>
                <a:effectLst/>
                <a:latin typeface="+mj-lt"/>
                <a:ea typeface="+mj-ea"/>
                <a:cs typeface="Simplified Arabic" panose="02020603050405020304" pitchFamily="18" charset="-78"/>
              </a:rPr>
              <a:t> 9001 ISO </a:t>
            </a:r>
            <a:endParaRPr lang="en-US" sz="4000" dirty="0">
              <a:solidFill>
                <a:srgbClr val="C00000"/>
              </a:solidFill>
              <a:latin typeface="+mj-lt"/>
              <a:ea typeface="+mj-ea"/>
              <a:cs typeface="Simplified Arabic" panose="02020603050405020304" pitchFamily="18" charset="-78"/>
            </a:endParaRPr>
          </a:p>
        </p:txBody>
      </p:sp>
      <p:pic>
        <p:nvPicPr>
          <p:cNvPr id="13" name="Picture 12" descr="قطع لعبة تيك تاك تو معدنية ">
            <a:extLst>
              <a:ext uri="{FF2B5EF4-FFF2-40B4-BE49-F238E27FC236}">
                <a16:creationId xmlns:a16="http://schemas.microsoft.com/office/drawing/2014/main" id="{79CC9090-B0A4-04EC-B05D-328495D77A92}"/>
              </a:ext>
            </a:extLst>
          </p:cNvPr>
          <p:cNvPicPr>
            <a:picLocks noChangeAspect="1"/>
          </p:cNvPicPr>
          <p:nvPr/>
        </p:nvPicPr>
        <p:blipFill rotWithShape="1">
          <a:blip r:embed="rId2"/>
          <a:srcRect l="9899" r="23435"/>
          <a:stretch/>
        </p:blipFill>
        <p:spPr>
          <a:xfrm>
            <a:off x="20" y="10"/>
            <a:ext cx="6095980" cy="6857990"/>
          </a:xfrm>
          <a:prstGeom prst="rect">
            <a:avLst/>
          </a:prstGeom>
        </p:spPr>
      </p:pic>
      <p:grpSp>
        <p:nvGrpSpPr>
          <p:cNvPr id="17" name="Group 1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8" name="Rectangle 1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عنصر نائب للمحتوى 4">
            <a:extLst>
              <a:ext uri="{FF2B5EF4-FFF2-40B4-BE49-F238E27FC236}">
                <a16:creationId xmlns:a16="http://schemas.microsoft.com/office/drawing/2014/main" id="{DF7E2426-C57B-A146-20BA-B7D2B2E1E77E}"/>
              </a:ext>
            </a:extLst>
          </p:cNvPr>
          <p:cNvSpPr>
            <a:spLocks noGrp="1"/>
          </p:cNvSpPr>
          <p:nvPr>
            <p:ph idx="1"/>
          </p:nvPr>
        </p:nvSpPr>
        <p:spPr>
          <a:xfrm>
            <a:off x="6327976" y="988296"/>
            <a:ext cx="5651500" cy="5869703"/>
          </a:xfrm>
        </p:spPr>
        <p:txBody>
          <a:bodyPr vert="horz" lIns="91440" tIns="45720" rIns="91440" bIns="45720" rtlCol="0" anchor="t">
            <a:noAutofit/>
          </a:bodyPr>
          <a:lstStyle/>
          <a:p>
            <a:pPr marL="342900" indent="-342900">
              <a:lnSpc>
                <a:spcPct val="150000"/>
              </a:lnSpc>
              <a:spcAft>
                <a:spcPts val="800"/>
              </a:spcAft>
              <a:buFont typeface="+mj-lt"/>
              <a:buAutoNum type="arabicPeriod"/>
            </a:pPr>
            <a:r>
              <a:rPr lang="en-US" sz="1600" b="1" dirty="0" err="1">
                <a:effectLst/>
                <a:latin typeface="Simplified Arabic" panose="02020603050405020304" pitchFamily="18" charset="-78"/>
                <a:cs typeface="Simplified Arabic" panose="02020603050405020304" pitchFamily="18" charset="-78"/>
              </a:rPr>
              <a:t>وثق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تفعل</a:t>
            </a:r>
            <a:r>
              <a:rPr lang="en-US" sz="1600" b="1" dirty="0">
                <a:effectLst/>
                <a:latin typeface="Simplified Arabic" panose="02020603050405020304" pitchFamily="18" charset="-78"/>
                <a:cs typeface="Simplified Arabic" panose="02020603050405020304" pitchFamily="18" charset="-78"/>
              </a:rPr>
              <a:t> - </a:t>
            </a:r>
            <a:r>
              <a:rPr lang="en-US" sz="1600" b="1" dirty="0" err="1">
                <a:effectLst/>
                <a:latin typeface="Simplified Arabic" panose="02020603050405020304" pitchFamily="18" charset="-78"/>
                <a:cs typeface="Simplified Arabic" panose="02020603050405020304" pitchFamily="18" charset="-78"/>
              </a:rPr>
              <a:t>الاجراء</a:t>
            </a:r>
            <a:r>
              <a:rPr lang="en-US" sz="1600" b="1" dirty="0">
                <a:effectLst/>
                <a:latin typeface="Simplified Arabic" panose="02020603050405020304" pitchFamily="18" charset="-78"/>
                <a:cs typeface="Simplified Arabic" panose="02020603050405020304" pitchFamily="18" charset="-78"/>
              </a:rPr>
              <a:t> : </a:t>
            </a:r>
            <a:r>
              <a:rPr lang="en-US" sz="1600" b="1" dirty="0" err="1">
                <a:effectLst/>
                <a:latin typeface="Simplified Arabic" panose="02020603050405020304" pitchFamily="18" charset="-78"/>
                <a:cs typeface="Simplified Arabic" panose="02020603050405020304" pitchFamily="18" charset="-78"/>
              </a:rPr>
              <a:t>توثيق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كيف</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العمليات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تجري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في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المنظمة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وبمعنى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آخر</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وضع</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اجراءات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موثقة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ومحددة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ومعرفة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او</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توثيق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طريقة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المنظمة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في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تأكيد</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الجودة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خلال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اجراءات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محددة</a:t>
            </a:r>
            <a:r>
              <a:rPr lang="en-US" sz="1600" b="1" dirty="0">
                <a:effectLst/>
                <a:latin typeface="Simplified Arabic" panose="02020603050405020304" pitchFamily="18" charset="-78"/>
                <a:cs typeface="Simplified Arabic" panose="02020603050405020304" pitchFamily="18" charset="-78"/>
              </a:rPr>
              <a:t> .</a:t>
            </a:r>
          </a:p>
          <a:p>
            <a:pPr marL="342900" indent="-342900">
              <a:lnSpc>
                <a:spcPct val="150000"/>
              </a:lnSpc>
              <a:spcAft>
                <a:spcPts val="800"/>
              </a:spcAft>
              <a:buFont typeface="+mj-lt"/>
              <a:buAutoNum type="arabicPeriod"/>
            </a:pPr>
            <a:r>
              <a:rPr lang="en-US" sz="1600" b="1" dirty="0" err="1">
                <a:effectLst/>
                <a:latin typeface="Simplified Arabic" panose="02020603050405020304" pitchFamily="18" charset="-78"/>
                <a:cs typeface="Simplified Arabic" panose="02020603050405020304" pitchFamily="18" charset="-78"/>
              </a:rPr>
              <a:t>افعل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وثقت</a:t>
            </a:r>
            <a:r>
              <a:rPr lang="en-US" sz="1600" b="1" dirty="0">
                <a:effectLst/>
                <a:latin typeface="Simplified Arabic" panose="02020603050405020304" pitchFamily="18" charset="-78"/>
                <a:cs typeface="Simplified Arabic" panose="02020603050405020304" pitchFamily="18" charset="-78"/>
              </a:rPr>
              <a:t> - </a:t>
            </a:r>
            <a:r>
              <a:rPr lang="en-US" sz="1600" b="1" dirty="0" err="1">
                <a:effectLst/>
                <a:latin typeface="Simplified Arabic" panose="02020603050405020304" pitchFamily="18" charset="-78"/>
                <a:cs typeface="Simplified Arabic" panose="02020603050405020304" pitchFamily="18" charset="-78"/>
              </a:rPr>
              <a:t>التنفيذ</a:t>
            </a:r>
            <a:r>
              <a:rPr lang="en-US" sz="1600" b="1" dirty="0">
                <a:effectLst/>
                <a:latin typeface="Simplified Arabic" panose="02020603050405020304" pitchFamily="18" charset="-78"/>
                <a:cs typeface="Simplified Arabic" panose="02020603050405020304" pitchFamily="18" charset="-78"/>
              </a:rPr>
              <a:t> : </a:t>
            </a:r>
            <a:r>
              <a:rPr lang="en-US" sz="1600" b="1" dirty="0" err="1">
                <a:effectLst/>
                <a:latin typeface="Simplified Arabic" panose="02020603050405020304" pitchFamily="18" charset="-78"/>
                <a:cs typeface="Simplified Arabic" panose="02020603050405020304" pitchFamily="18" charset="-78"/>
              </a:rPr>
              <a:t>تنفيذ</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تلك</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العمليات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وفق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الاجراءات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الموثقة</a:t>
            </a:r>
            <a:r>
              <a:rPr lang="en-US" sz="1600" b="1" dirty="0">
                <a:effectLst/>
                <a:latin typeface="Simplified Arabic" panose="02020603050405020304" pitchFamily="18" charset="-78"/>
                <a:cs typeface="Simplified Arabic" panose="02020603050405020304" pitchFamily="18" charset="-78"/>
              </a:rPr>
              <a:t>.</a:t>
            </a:r>
          </a:p>
          <a:p>
            <a:pPr marL="342900" indent="-342900">
              <a:lnSpc>
                <a:spcPct val="150000"/>
              </a:lnSpc>
              <a:spcAft>
                <a:spcPts val="800"/>
              </a:spcAft>
              <a:buFont typeface="+mj-lt"/>
              <a:buAutoNum type="arabicPeriod"/>
            </a:pPr>
            <a:r>
              <a:rPr lang="en-US" sz="1600" b="1" dirty="0" err="1">
                <a:effectLst/>
                <a:latin typeface="Simplified Arabic" panose="02020603050405020304" pitchFamily="18" charset="-78"/>
                <a:cs typeface="Simplified Arabic" panose="02020603050405020304" pitchFamily="18" charset="-78"/>
              </a:rPr>
              <a:t>سجل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عملته</a:t>
            </a:r>
            <a:r>
              <a:rPr lang="en-US" sz="1600" b="1" dirty="0">
                <a:effectLst/>
                <a:latin typeface="Simplified Arabic" panose="02020603050405020304" pitchFamily="18" charset="-78"/>
                <a:cs typeface="Simplified Arabic" panose="02020603050405020304" pitchFamily="18" charset="-78"/>
              </a:rPr>
              <a:t> : </a:t>
            </a:r>
            <a:r>
              <a:rPr lang="en-US" sz="1600" b="1" dirty="0" err="1">
                <a:effectLst/>
                <a:latin typeface="Simplified Arabic" panose="02020603050405020304" pitchFamily="18" charset="-78"/>
                <a:cs typeface="Simplified Arabic" panose="02020603050405020304" pitchFamily="18" charset="-78"/>
              </a:rPr>
              <a:t>تقع</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عاتق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الادارة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بالاستناد</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الحقائق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الموثقة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خلال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الاحتفاظ</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بالسجلات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المناسبة</a:t>
            </a:r>
            <a:r>
              <a:rPr lang="en-US" sz="1600" b="1" dirty="0">
                <a:effectLst/>
                <a:latin typeface="Simplified Arabic" panose="02020603050405020304" pitchFamily="18" charset="-78"/>
                <a:cs typeface="Simplified Arabic" panose="02020603050405020304" pitchFamily="18" charset="-78"/>
              </a:rPr>
              <a:t> .</a:t>
            </a:r>
          </a:p>
          <a:p>
            <a:pPr marL="342900" indent="-342900">
              <a:lnSpc>
                <a:spcPct val="150000"/>
              </a:lnSpc>
              <a:spcAft>
                <a:spcPts val="800"/>
              </a:spcAft>
              <a:buFont typeface="+mj-lt"/>
              <a:buAutoNum type="arabicPeriod"/>
            </a:pPr>
            <a:r>
              <a:rPr lang="en-US" sz="1600" b="1" dirty="0" err="1">
                <a:effectLst/>
                <a:latin typeface="Simplified Arabic" panose="02020603050405020304" pitchFamily="18" charset="-78"/>
                <a:cs typeface="Simplified Arabic" panose="02020603050405020304" pitchFamily="18" charset="-78"/>
              </a:rPr>
              <a:t>دقق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النتائج</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تاكد</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الخلال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مقارنة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نتائج</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التطبيق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بالمتطلبات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التي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تكون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خلال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التدقيق</a:t>
            </a:r>
            <a:r>
              <a:rPr lang="ar-IQ"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الداخلي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للتاكد</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مما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تم</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انجازه</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او</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التدقيق</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الخارجي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خلال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الاستعانة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بطرف</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ثالث</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يمنح</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الشهادة</a:t>
            </a:r>
            <a:r>
              <a:rPr lang="en-US" sz="1600" b="1" dirty="0">
                <a:effectLst/>
                <a:latin typeface="Simplified Arabic" panose="02020603050405020304" pitchFamily="18" charset="-78"/>
                <a:cs typeface="Simplified Arabic" panose="02020603050405020304" pitchFamily="18" charset="-78"/>
              </a:rPr>
              <a:t>.</a:t>
            </a:r>
          </a:p>
          <a:p>
            <a:pPr marL="342900" indent="-342900">
              <a:lnSpc>
                <a:spcPct val="150000"/>
              </a:lnSpc>
              <a:spcAft>
                <a:spcPts val="800"/>
              </a:spcAft>
              <a:buFont typeface="+mj-lt"/>
              <a:buAutoNum type="arabicPeriod"/>
            </a:pPr>
            <a:r>
              <a:rPr lang="en-US" sz="1600" b="1" dirty="0" err="1">
                <a:effectLst/>
                <a:latin typeface="Simplified Arabic" panose="02020603050405020304" pitchFamily="18" charset="-78"/>
                <a:cs typeface="Simplified Arabic" panose="02020603050405020304" pitchFamily="18" charset="-78"/>
              </a:rPr>
              <a:t>عالج</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الفروقات</a:t>
            </a:r>
            <a:r>
              <a:rPr lang="en-US" sz="1600" b="1" dirty="0">
                <a:effectLst/>
                <a:latin typeface="Simplified Arabic" panose="02020603050405020304" pitchFamily="18" charset="-78"/>
                <a:cs typeface="Simplified Arabic" panose="02020603050405020304" pitchFamily="18" charset="-78"/>
              </a:rPr>
              <a:t> : </a:t>
            </a:r>
            <a:r>
              <a:rPr lang="en-US" sz="1600" b="1" dirty="0" err="1">
                <a:effectLst/>
                <a:latin typeface="Simplified Arabic" panose="02020603050405020304" pitchFamily="18" charset="-78"/>
                <a:cs typeface="Simplified Arabic" panose="02020603050405020304" pitchFamily="18" charset="-78"/>
              </a:rPr>
              <a:t>وهذا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المبدأ</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تهمله</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العديد</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المنظمات</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وذلك</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الحصول</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شهادة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لا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تكفي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فاذا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كان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المنتج</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غير</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مرض</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سوف</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يكون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من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الصعب</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الحفاظ</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جودة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ثابتة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ومتناسقة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الذي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يقود</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تراجع</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رضا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الزبون</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الذي</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ينعكس</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سلبا</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على</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ربحية</a:t>
            </a:r>
            <a:r>
              <a:rPr lang="en-US" sz="1600" b="1" dirty="0">
                <a:effectLst/>
                <a:latin typeface="Simplified Arabic" panose="02020603050405020304" pitchFamily="18" charset="-78"/>
                <a:cs typeface="Simplified Arabic" panose="02020603050405020304" pitchFamily="18" charset="-78"/>
              </a:rPr>
              <a:t> </a:t>
            </a:r>
            <a:r>
              <a:rPr lang="en-US" sz="1600" b="1" dirty="0" err="1">
                <a:effectLst/>
                <a:latin typeface="Simplified Arabic" panose="02020603050405020304" pitchFamily="18" charset="-78"/>
                <a:cs typeface="Simplified Arabic" panose="02020603050405020304" pitchFamily="18" charset="-78"/>
              </a:rPr>
              <a:t>المنظمة</a:t>
            </a:r>
            <a:r>
              <a:rPr lang="en-US" sz="1600" dirty="0">
                <a:effectLst/>
                <a:latin typeface="Simplified Arabic" panose="02020603050405020304" pitchFamily="18" charset="-78"/>
                <a:cs typeface="Simplified Arabic" panose="02020603050405020304" pitchFamily="18" charset="-78"/>
              </a:rPr>
              <a:t> .</a:t>
            </a:r>
          </a:p>
          <a:p>
            <a:pPr marL="0" indent="0">
              <a:buNone/>
            </a:pP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0918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صورة تحتوي على نص, الخط, خط, رسم بياني&#10;&#10;تم إنشاء الوصف تلقائياً">
            <a:extLst>
              <a:ext uri="{FF2B5EF4-FFF2-40B4-BE49-F238E27FC236}">
                <a16:creationId xmlns:a16="http://schemas.microsoft.com/office/drawing/2014/main" id="{6DC228A3-EBDD-188A-F70E-730C6DED47F2}"/>
              </a:ext>
            </a:extLst>
          </p:cNvPr>
          <p:cNvPicPr>
            <a:picLocks noGrp="1" noChangeAspect="1"/>
          </p:cNvPicPr>
          <p:nvPr>
            <p:ph idx="1"/>
          </p:nvPr>
        </p:nvPicPr>
        <p:blipFill>
          <a:blip r:embed="rId2"/>
          <a:stretch>
            <a:fillRect/>
          </a:stretch>
        </p:blipFill>
        <p:spPr>
          <a:xfrm>
            <a:off x="377398" y="746655"/>
            <a:ext cx="4340860" cy="2288102"/>
          </a:xfrm>
          <a:prstGeom prst="rect">
            <a:avLst/>
          </a:prstGeom>
        </p:spPr>
      </p:pic>
      <p:sp>
        <p:nvSpPr>
          <p:cNvPr id="7" name="مربع نص 6">
            <a:extLst>
              <a:ext uri="{FF2B5EF4-FFF2-40B4-BE49-F238E27FC236}">
                <a16:creationId xmlns:a16="http://schemas.microsoft.com/office/drawing/2014/main" id="{1CEE7AF7-C055-CE75-C0DC-103CD7BC3C53}"/>
              </a:ext>
            </a:extLst>
          </p:cNvPr>
          <p:cNvSpPr txBox="1"/>
          <p:nvPr/>
        </p:nvSpPr>
        <p:spPr>
          <a:xfrm>
            <a:off x="4843826" y="1928152"/>
            <a:ext cx="6894576" cy="4204312"/>
          </a:xfrm>
          <a:prstGeom prst="rect">
            <a:avLst/>
          </a:prstGeom>
        </p:spPr>
        <p:txBody>
          <a:bodyPr vert="horz" lIns="91440" tIns="45720" rIns="91440" bIns="45720" rtlCol="0">
            <a:normAutofit fontScale="92500"/>
          </a:bodyPr>
          <a:lstStyle/>
          <a:p>
            <a:pPr algn="r" rtl="1">
              <a:lnSpc>
                <a:spcPct val="160000"/>
              </a:lnSpc>
              <a:spcAft>
                <a:spcPts val="800"/>
              </a:spcAft>
            </a:pPr>
            <a:r>
              <a:rPr lang="en-US" sz="2200" b="1" dirty="0" err="1">
                <a:effectLst/>
                <a:latin typeface="Simplified Arabic" panose="02020603050405020304" pitchFamily="18" charset="-78"/>
                <a:cs typeface="Simplified Arabic" panose="02020603050405020304" pitchFamily="18" charset="-78"/>
              </a:rPr>
              <a:t>ان</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المواصفة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القياسية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الدولية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الايزو</a:t>
            </a:r>
            <a:r>
              <a:rPr lang="en-US" sz="2200" b="1" dirty="0">
                <a:effectLst/>
                <a:latin typeface="Simplified Arabic" panose="02020603050405020304" pitchFamily="18" charset="-78"/>
                <a:cs typeface="Simplified Arabic" panose="02020603050405020304" pitchFamily="18" charset="-78"/>
              </a:rPr>
              <a:t> 9001 ISO </a:t>
            </a:r>
            <a:r>
              <a:rPr lang="en-US" sz="2200" b="1" dirty="0" err="1">
                <a:effectLst/>
                <a:latin typeface="Simplified Arabic" panose="02020603050405020304" pitchFamily="18" charset="-78"/>
                <a:cs typeface="Simplified Arabic" panose="02020603050405020304" pitchFamily="18" charset="-78"/>
              </a:rPr>
              <a:t>هي</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القاعدة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الاساس</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للوصول</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الى</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الشاملة</a:t>
            </a:r>
            <a:r>
              <a:rPr lang="en-US" sz="2200" b="1" dirty="0">
                <a:effectLst/>
                <a:latin typeface="Simplified Arabic" panose="02020603050405020304" pitchFamily="18" charset="-78"/>
                <a:cs typeface="Simplified Arabic" panose="02020603050405020304" pitchFamily="18" charset="-78"/>
              </a:rPr>
              <a:t> (TQM) </a:t>
            </a:r>
            <a:r>
              <a:rPr lang="en-US" sz="2200" b="1" dirty="0" err="1">
                <a:effectLst/>
                <a:latin typeface="Simplified Arabic" panose="02020603050405020304" pitchFamily="18" charset="-78"/>
                <a:cs typeface="Simplified Arabic" panose="02020603050405020304" pitchFamily="18" charset="-78"/>
              </a:rPr>
              <a:t>أذ</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توفر</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المواصفة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التنسيق</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بين</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عمليات</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التحسين</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المستمر</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للوصول</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الى</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الشاملة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ويكاد</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يجمع</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رواد</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إدارة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الشاملة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أن</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الخطوة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الصحيحة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لبناء</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إدارة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الشاملة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يرتبط</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بوجود</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نظام</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لإدارة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قائم</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على</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أساس</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متطلبات</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المواصفة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الدولية</a:t>
            </a:r>
            <a:r>
              <a:rPr lang="en-US" sz="2200" b="1" dirty="0">
                <a:effectLst/>
                <a:latin typeface="Simplified Arabic" panose="02020603050405020304" pitchFamily="18" charset="-78"/>
                <a:cs typeface="Simplified Arabic" panose="02020603050405020304" pitchFamily="18" charset="-78"/>
              </a:rPr>
              <a:t> (ISO9001) </a:t>
            </a:r>
            <a:r>
              <a:rPr lang="en-US" sz="2200" b="1" dirty="0" err="1">
                <a:effectLst/>
                <a:latin typeface="Simplified Arabic" panose="02020603050405020304" pitchFamily="18" charset="-78"/>
                <a:cs typeface="Simplified Arabic" panose="02020603050405020304" pitchFamily="18" charset="-78"/>
              </a:rPr>
              <a:t>مما</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يوفر</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قاعدة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لبناء</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ثقافة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تنظيمية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معنية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بالجودة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والمناخ</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الملائم</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لتثبيت</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الحجر</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الأساس</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للبدء</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بتنفيذ</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نظام</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إدارة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الشاملة</a:t>
            </a:r>
            <a:r>
              <a:rPr lang="en-US" sz="2200" b="1" dirty="0">
                <a:effectLst/>
                <a:latin typeface="Simplified Arabic" panose="02020603050405020304" pitchFamily="18" charset="-78"/>
                <a:cs typeface="Simplified Arabic" panose="02020603050405020304" pitchFamily="18" charset="-78"/>
              </a:rPr>
              <a:t> ، </a:t>
            </a:r>
            <a:r>
              <a:rPr lang="en-US" sz="2200" b="1" dirty="0" err="1">
                <a:effectLst/>
                <a:latin typeface="Simplified Arabic" panose="02020603050405020304" pitchFamily="18" charset="-78"/>
                <a:cs typeface="Simplified Arabic" panose="02020603050405020304" pitchFamily="18" charset="-78"/>
              </a:rPr>
              <a:t>والشكل</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يوضح</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دور</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تطبيق</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متطلبات</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المواصفة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الدولية</a:t>
            </a:r>
            <a:r>
              <a:rPr lang="en-US" sz="2200" b="1" dirty="0">
                <a:effectLst/>
                <a:latin typeface="Simplified Arabic" panose="02020603050405020304" pitchFamily="18" charset="-78"/>
                <a:cs typeface="Simplified Arabic" panose="02020603050405020304" pitchFamily="18" charset="-78"/>
              </a:rPr>
              <a:t> (ISO9001) </a:t>
            </a:r>
            <a:r>
              <a:rPr lang="en-US" sz="2200" b="1" dirty="0" err="1">
                <a:effectLst/>
                <a:latin typeface="Simplified Arabic" panose="02020603050405020304" pitchFamily="18" charset="-78"/>
                <a:cs typeface="Simplified Arabic" panose="02020603050405020304" pitchFamily="18" charset="-78"/>
              </a:rPr>
              <a:t>في</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المنظمة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للوصول</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الى</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أدارة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الجودة</a:t>
            </a:r>
            <a:r>
              <a:rPr lang="en-US" sz="2200" b="1" dirty="0">
                <a:effectLst/>
                <a:latin typeface="Simplified Arabic" panose="02020603050405020304" pitchFamily="18" charset="-78"/>
                <a:cs typeface="Simplified Arabic" panose="02020603050405020304" pitchFamily="18" charset="-78"/>
              </a:rPr>
              <a:t> </a:t>
            </a:r>
            <a:r>
              <a:rPr lang="en-US" sz="2200" b="1" dirty="0" err="1">
                <a:effectLst/>
                <a:latin typeface="Simplified Arabic" panose="02020603050405020304" pitchFamily="18" charset="-78"/>
                <a:cs typeface="Simplified Arabic" panose="02020603050405020304" pitchFamily="18" charset="-78"/>
              </a:rPr>
              <a:t>الشاملة</a:t>
            </a:r>
            <a:r>
              <a:rPr lang="en-US" sz="2200" b="1" dirty="0">
                <a:effectLst/>
                <a:latin typeface="Simplified Arabic" panose="02020603050405020304" pitchFamily="18" charset="-78"/>
                <a:cs typeface="Simplified Arabic" panose="02020603050405020304" pitchFamily="18" charset="-78"/>
              </a:rPr>
              <a:t> .</a:t>
            </a:r>
          </a:p>
        </p:txBody>
      </p:sp>
      <p:pic>
        <p:nvPicPr>
          <p:cNvPr id="5" name="Picture 27" descr="A diagram of a diagram&#10;&#10;Description automatically generated">
            <a:extLst>
              <a:ext uri="{FF2B5EF4-FFF2-40B4-BE49-F238E27FC236}">
                <a16:creationId xmlns:a16="http://schemas.microsoft.com/office/drawing/2014/main" id="{E64A7D79-2803-8F99-B5BE-F66C04948A91}"/>
              </a:ext>
            </a:extLst>
          </p:cNvPr>
          <p:cNvPicPr>
            <a:picLocks noChangeAspect="1"/>
          </p:cNvPicPr>
          <p:nvPr/>
        </p:nvPicPr>
        <p:blipFill>
          <a:blip r:embed="rId3"/>
          <a:stretch>
            <a:fillRect/>
          </a:stretch>
        </p:blipFill>
        <p:spPr>
          <a:xfrm>
            <a:off x="453598" y="3191246"/>
            <a:ext cx="4283502" cy="2983065"/>
          </a:xfrm>
          <a:prstGeom prst="rect">
            <a:avLst/>
          </a:prstGeom>
        </p:spPr>
      </p:pic>
      <p:sp>
        <p:nvSpPr>
          <p:cNvPr id="11" name="مربع نص 10">
            <a:extLst>
              <a:ext uri="{FF2B5EF4-FFF2-40B4-BE49-F238E27FC236}">
                <a16:creationId xmlns:a16="http://schemas.microsoft.com/office/drawing/2014/main" id="{1A4B4BF9-6039-21CA-0F01-491AEE238040}"/>
              </a:ext>
            </a:extLst>
          </p:cNvPr>
          <p:cNvSpPr txBox="1"/>
          <p:nvPr/>
        </p:nvSpPr>
        <p:spPr>
          <a:xfrm>
            <a:off x="5833641" y="1065234"/>
            <a:ext cx="5799559" cy="523220"/>
          </a:xfrm>
          <a:prstGeom prst="rect">
            <a:avLst/>
          </a:prstGeom>
          <a:noFill/>
        </p:spPr>
        <p:txBody>
          <a:bodyPr wrap="square">
            <a:spAutoFit/>
          </a:bodyPr>
          <a:lstStyle/>
          <a:p>
            <a:pPr algn="r" rtl="1"/>
            <a:r>
              <a:rPr lang="en-US" sz="2800" b="1" dirty="0" err="1">
                <a:solidFill>
                  <a:srgbClr val="C00000"/>
                </a:solidFill>
                <a:effectLst/>
                <a:latin typeface="Simplified Arabic" panose="02020603050405020304" pitchFamily="18" charset="-78"/>
                <a:cs typeface="Simplified Arabic" panose="02020603050405020304" pitchFamily="18" charset="-78"/>
              </a:rPr>
              <a:t>علاقة</a:t>
            </a:r>
            <a:r>
              <a:rPr lang="en-US" sz="2800" b="1" dirty="0">
                <a:solidFill>
                  <a:srgbClr val="C00000"/>
                </a:solidFill>
                <a:effectLst/>
                <a:latin typeface="Simplified Arabic" panose="02020603050405020304" pitchFamily="18" charset="-78"/>
                <a:cs typeface="Simplified Arabic" panose="02020603050405020304" pitchFamily="18" charset="-78"/>
              </a:rPr>
              <a:t> </a:t>
            </a:r>
            <a:r>
              <a:rPr lang="en-US" sz="2800" b="1" dirty="0" err="1">
                <a:solidFill>
                  <a:srgbClr val="C00000"/>
                </a:solidFill>
                <a:effectLst/>
                <a:latin typeface="Simplified Arabic" panose="02020603050405020304" pitchFamily="18" charset="-78"/>
                <a:cs typeface="Simplified Arabic" panose="02020603050405020304" pitchFamily="18" charset="-78"/>
              </a:rPr>
              <a:t>معايير</a:t>
            </a:r>
            <a:r>
              <a:rPr lang="en-US" sz="2800" b="1" dirty="0">
                <a:solidFill>
                  <a:srgbClr val="C00000"/>
                </a:solidFill>
                <a:effectLst/>
                <a:latin typeface="Simplified Arabic" panose="02020603050405020304" pitchFamily="18" charset="-78"/>
                <a:cs typeface="Simplified Arabic" panose="02020603050405020304" pitchFamily="18" charset="-78"/>
              </a:rPr>
              <a:t> 9001 ISO </a:t>
            </a:r>
            <a:r>
              <a:rPr lang="en-US" sz="2800" b="1" dirty="0" err="1">
                <a:solidFill>
                  <a:srgbClr val="C00000"/>
                </a:solidFill>
                <a:effectLst/>
                <a:latin typeface="Simplified Arabic" panose="02020603050405020304" pitchFamily="18" charset="-78"/>
                <a:cs typeface="Simplified Arabic" panose="02020603050405020304" pitchFamily="18" charset="-78"/>
              </a:rPr>
              <a:t>بادارة</a:t>
            </a:r>
            <a:r>
              <a:rPr lang="en-US" sz="2800" b="1" dirty="0">
                <a:solidFill>
                  <a:srgbClr val="C00000"/>
                </a:solidFill>
                <a:effectLst/>
                <a:latin typeface="Simplified Arabic" panose="02020603050405020304" pitchFamily="18" charset="-78"/>
                <a:cs typeface="Simplified Arabic" panose="02020603050405020304" pitchFamily="18" charset="-78"/>
              </a:rPr>
              <a:t> </a:t>
            </a:r>
            <a:r>
              <a:rPr lang="en-US" sz="2800" b="1" dirty="0" err="1">
                <a:solidFill>
                  <a:srgbClr val="C00000"/>
                </a:solidFill>
                <a:effectLst/>
                <a:latin typeface="Simplified Arabic" panose="02020603050405020304" pitchFamily="18" charset="-78"/>
                <a:cs typeface="Simplified Arabic" panose="02020603050405020304" pitchFamily="18" charset="-78"/>
              </a:rPr>
              <a:t>الجودة</a:t>
            </a:r>
            <a:r>
              <a:rPr lang="en-US" sz="2800" b="1" dirty="0">
                <a:solidFill>
                  <a:srgbClr val="C00000"/>
                </a:solidFill>
                <a:effectLst/>
                <a:latin typeface="Simplified Arabic" panose="02020603050405020304" pitchFamily="18" charset="-78"/>
                <a:cs typeface="Simplified Arabic" panose="02020603050405020304" pitchFamily="18" charset="-78"/>
              </a:rPr>
              <a:t> ا</a:t>
            </a:r>
            <a:r>
              <a:rPr lang="ar-IQ" sz="2800" b="1" dirty="0">
                <a:solidFill>
                  <a:srgbClr val="C00000"/>
                </a:solidFill>
                <a:latin typeface="Simplified Arabic" panose="02020603050405020304" pitchFamily="18" charset="-78"/>
                <a:cs typeface="Simplified Arabic" panose="02020603050405020304" pitchFamily="18" charset="-78"/>
              </a:rPr>
              <a:t>لشاملة</a:t>
            </a:r>
            <a:endParaRPr lang="ar-IQ" sz="2800"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67857673"/>
      </p:ext>
    </p:extLst>
  </p:cSld>
  <p:clrMapOvr>
    <a:masterClrMapping/>
  </p:clrMapOvr>
</p:sld>
</file>

<file path=ppt/theme/theme1.xml><?xml version="1.0" encoding="utf-8"?>
<a:theme xmlns:a="http://schemas.openxmlformats.org/drawingml/2006/main" name="Office Theme">
  <a:themeElements>
    <a:clrScheme name="نسق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نسق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802</TotalTime>
  <Words>3176</Words>
  <Application>Microsoft Office PowerPoint</Application>
  <PresentationFormat>شاشة عريضة</PresentationFormat>
  <Paragraphs>277</Paragraphs>
  <Slides>21</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21</vt:i4>
      </vt:variant>
    </vt:vector>
  </HeadingPairs>
  <TitlesOfParts>
    <vt:vector size="31" baseType="lpstr">
      <vt:lpstr>Aptos</vt:lpstr>
      <vt:lpstr>Aptos Display</vt:lpstr>
      <vt:lpstr>Arabic Typesetting</vt:lpstr>
      <vt:lpstr>Arial</vt:lpstr>
      <vt:lpstr>Calibri</vt:lpstr>
      <vt:lpstr>Simplified Arabic</vt:lpstr>
      <vt:lpstr>Symbol</vt:lpstr>
      <vt:lpstr>Times New Roman</vt:lpstr>
      <vt:lpstr>Wingdings</vt:lpstr>
      <vt:lpstr>Office Theme</vt:lpstr>
      <vt:lpstr>مواصفات الجودة </vt:lpstr>
      <vt:lpstr>عرض تقديمي في PowerPoint</vt:lpstr>
      <vt:lpstr>المواصفة القياسية Standard  </vt:lpstr>
      <vt:lpstr>المنظمة الدولية للتقييس (ISO) (International Standardization Organization)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مواصفات الجودة </dc:title>
  <dc:creator>Reem Abdulelah</dc:creator>
  <cp:lastModifiedBy>Reem Abdulelah</cp:lastModifiedBy>
  <cp:revision>2</cp:revision>
  <dcterms:created xsi:type="dcterms:W3CDTF">2024-03-07T04:46:34Z</dcterms:created>
  <dcterms:modified xsi:type="dcterms:W3CDTF">2024-03-07T18:12:30Z</dcterms:modified>
</cp:coreProperties>
</file>