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3/17/2024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3746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893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4533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5008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4976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4156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134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8090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5460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243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3/17/2024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136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600">
                <a:solidFill>
                  <a:schemeClr val="tx1">
                    <a:tint val="75000"/>
                  </a:schemeClr>
                </a:solidFill>
              </a:defRPr>
            </a:lvl1pPr>
          </a:lstStyle>
          <a:p>
            <a:fld id="{72345051-2045-45DA-935E-2E3CA1A69ADC}" type="datetimeFigureOut">
              <a:rPr lang="en-US" smtClean="0"/>
              <a:t>3/17/2024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5311468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dreams.cc/%D8%B4%D9%83%D8%B1%D8%A7_%D9%84%D8%AD%D8%B3%D9%86_%D8%A7%D8%B3%D8%AA%D9%85%D8%A7%D8%B9%D9%83%D9%85/"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82EB896-12C3-5CD5-FF5B-18A063773EA5}"/>
              </a:ext>
            </a:extLst>
          </p:cNvPr>
          <p:cNvPicPr>
            <a:picLocks noChangeAspect="1"/>
          </p:cNvPicPr>
          <p:nvPr/>
        </p:nvPicPr>
        <p:blipFill rotWithShape="1">
          <a:blip r:embed="rId2">
            <a:alphaModFix amt="50000"/>
          </a:blip>
          <a:srcRect l="16764" r="1922" b="-1"/>
          <a:stretch/>
        </p:blipFill>
        <p:spPr>
          <a:xfrm>
            <a:off x="20" y="10"/>
            <a:ext cx="12188930" cy="6857990"/>
          </a:xfrm>
          <a:prstGeom prst="rect">
            <a:avLst/>
          </a:prstGeom>
        </p:spPr>
      </p:pic>
      <p:sp>
        <p:nvSpPr>
          <p:cNvPr id="2" name="Title 1">
            <a:extLst>
              <a:ext uri="{FF2B5EF4-FFF2-40B4-BE49-F238E27FC236}">
                <a16:creationId xmlns:a16="http://schemas.microsoft.com/office/drawing/2014/main" id="{7CE241DE-25D7-4EA2-8C65-4E8803662854}"/>
              </a:ext>
            </a:extLst>
          </p:cNvPr>
          <p:cNvSpPr>
            <a:spLocks noGrp="1"/>
          </p:cNvSpPr>
          <p:nvPr>
            <p:ph type="ctrTitle"/>
          </p:nvPr>
        </p:nvSpPr>
        <p:spPr>
          <a:xfrm>
            <a:off x="1524000" y="1122363"/>
            <a:ext cx="9144000" cy="3063240"/>
          </a:xfrm>
        </p:spPr>
        <p:txBody>
          <a:bodyPr>
            <a:normAutofit/>
          </a:bodyPr>
          <a:lstStyle/>
          <a:p>
            <a:pPr algn="ctr"/>
            <a:r>
              <a:rPr lang="ar-IQ" sz="8900" b="1" dirty="0"/>
              <a:t>موقع إدارة الجودة في الهيكل التنظيمي</a:t>
            </a:r>
            <a:endParaRPr lang="en-US" sz="8900" dirty="0"/>
          </a:p>
        </p:txBody>
      </p:sp>
      <p:sp>
        <p:nvSpPr>
          <p:cNvPr id="3" name="Subtitle 2">
            <a:extLst>
              <a:ext uri="{FF2B5EF4-FFF2-40B4-BE49-F238E27FC236}">
                <a16:creationId xmlns:a16="http://schemas.microsoft.com/office/drawing/2014/main" id="{F45263C7-2932-42D9-AC06-B34CA42E11D4}"/>
              </a:ext>
            </a:extLst>
          </p:cNvPr>
          <p:cNvSpPr>
            <a:spLocks noGrp="1"/>
          </p:cNvSpPr>
          <p:nvPr>
            <p:ph type="subTitle" idx="1"/>
          </p:nvPr>
        </p:nvSpPr>
        <p:spPr>
          <a:xfrm>
            <a:off x="1524000" y="4599432"/>
            <a:ext cx="9144000" cy="1225296"/>
          </a:xfrm>
        </p:spPr>
        <p:txBody>
          <a:bodyPr>
            <a:normAutofit/>
          </a:bodyPr>
          <a:lstStyle/>
          <a:p>
            <a:pPr algn="ctr"/>
            <a:r>
              <a:rPr lang="ar-IQ" sz="4400" b="1" dirty="0">
                <a:latin typeface="Times New Roman" panose="02020603050405020304" pitchFamily="18" charset="0"/>
                <a:cs typeface="Times New Roman" panose="02020603050405020304" pitchFamily="18" charset="0"/>
              </a:rPr>
              <a:t>ا.م.د. مها كامل جواد </a:t>
            </a:r>
            <a:endParaRPr lang="en-US" sz="4400" b="1" dirty="0">
              <a:latin typeface="Times New Roman" panose="02020603050405020304" pitchFamily="18" charset="0"/>
              <a:cs typeface="Times New Roman" panose="02020603050405020304" pitchFamily="18" charset="0"/>
            </a:endParaRPr>
          </a:p>
        </p:txBody>
      </p:sp>
      <p:sp>
        <p:nvSpPr>
          <p:cNvPr id="11"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384752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A61C-CCF8-4827-A016-2A3F2FD1DCDE}"/>
              </a:ext>
            </a:extLst>
          </p:cNvPr>
          <p:cNvSpPr>
            <a:spLocks noGrp="1"/>
          </p:cNvSpPr>
          <p:nvPr>
            <p:ph type="title"/>
          </p:nvPr>
        </p:nvSpPr>
        <p:spPr/>
        <p:txBody>
          <a:bodyPr/>
          <a:lstStyle/>
          <a:p>
            <a:pPr algn="r" rtl="1"/>
            <a:r>
              <a:rPr lang="ar-IQ" b="1" dirty="0"/>
              <a:t>موقع إدارة الجودة في الهيكل التنظيمي</a:t>
            </a:r>
            <a:endParaRPr lang="en-US" dirty="0"/>
          </a:p>
        </p:txBody>
      </p:sp>
      <p:sp>
        <p:nvSpPr>
          <p:cNvPr id="3" name="Content Placeholder 2">
            <a:extLst>
              <a:ext uri="{FF2B5EF4-FFF2-40B4-BE49-F238E27FC236}">
                <a16:creationId xmlns:a16="http://schemas.microsoft.com/office/drawing/2014/main" id="{1D794EC2-1C5D-47DB-94C0-39B764C50B53}"/>
              </a:ext>
            </a:extLst>
          </p:cNvPr>
          <p:cNvSpPr>
            <a:spLocks noGrp="1"/>
          </p:cNvSpPr>
          <p:nvPr>
            <p:ph idx="1"/>
          </p:nvPr>
        </p:nvSpPr>
        <p:spPr/>
        <p:txBody>
          <a:bodyPr>
            <a:normAutofit/>
          </a:bodyPr>
          <a:lstStyle/>
          <a:p>
            <a:pPr algn="just" rtl="1"/>
            <a:r>
              <a:rPr lang="ar-IQ" sz="3600" dirty="0"/>
              <a:t>مع انتشار مفهوم الجودة في عالم اليوم ونظراً لأهميتها الكبيرة في تحسين صورة المنظمة والمساعدة في تحقيق أهدافها، بات لزاما إنشاء قسم أو جهة مسؤولة عن الأنشطة المتعلقة بأمور الجودة في المنظمة ليس على صعيد المنتوج فحسب بل على صعيد المنظمة ككل، وهذا ما يتطلب إدارة للجودة، لكن أين يكون موقع إدارة الجودة ضمن الهيكل التنظيمي للمنظمة؟</a:t>
            </a:r>
            <a:endParaRPr lang="en-US" sz="3600" dirty="0"/>
          </a:p>
        </p:txBody>
      </p:sp>
    </p:spTree>
    <p:extLst>
      <p:ext uri="{BB962C8B-B14F-4D97-AF65-F5344CB8AC3E}">
        <p14:creationId xmlns:p14="http://schemas.microsoft.com/office/powerpoint/2010/main" val="313200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2447-563A-4F38-84C0-E1041119E353}"/>
              </a:ext>
            </a:extLst>
          </p:cNvPr>
          <p:cNvSpPr>
            <a:spLocks noGrp="1"/>
          </p:cNvSpPr>
          <p:nvPr>
            <p:ph type="title"/>
          </p:nvPr>
        </p:nvSpPr>
        <p:spPr/>
        <p:txBody>
          <a:bodyPr/>
          <a:lstStyle/>
          <a:p>
            <a:pPr algn="r" rtl="1"/>
            <a:r>
              <a:rPr lang="ar-IQ" dirty="0"/>
              <a:t>موقع ادارة الجودة في الهيكل التنظيمي</a:t>
            </a:r>
            <a:endParaRPr lang="en-US" dirty="0"/>
          </a:p>
        </p:txBody>
      </p:sp>
      <p:sp>
        <p:nvSpPr>
          <p:cNvPr id="3" name="Content Placeholder 2">
            <a:extLst>
              <a:ext uri="{FF2B5EF4-FFF2-40B4-BE49-F238E27FC236}">
                <a16:creationId xmlns:a16="http://schemas.microsoft.com/office/drawing/2014/main" id="{64218990-C702-4967-A6B2-25DC608D37F3}"/>
              </a:ext>
            </a:extLst>
          </p:cNvPr>
          <p:cNvSpPr>
            <a:spLocks noGrp="1"/>
          </p:cNvSpPr>
          <p:nvPr>
            <p:ph idx="1"/>
          </p:nvPr>
        </p:nvSpPr>
        <p:spPr/>
        <p:txBody>
          <a:bodyPr/>
          <a:lstStyle/>
          <a:p>
            <a:pPr algn="just" rtl="1">
              <a:lnSpc>
                <a:spcPct val="150000"/>
              </a:lnSpc>
            </a:pPr>
            <a:r>
              <a:rPr lang="ar-IQ" b="1" dirty="0">
                <a:latin typeface="Times New Roman" panose="02020603050405020304" pitchFamily="18" charset="0"/>
                <a:cs typeface="Times New Roman" panose="02020603050405020304" pitchFamily="18" charset="0"/>
              </a:rPr>
              <a:t>اختلفت آراء الباحثون في تحديد جهة ارتباط إدارة الجودة كقسم أو شعبة أو وحدة ضمن الهيكل التنظيمي للمنظمة. وهناك آراء متنوعة في العديد من الأدبيات حول ارتباط إدارة الجودة بأقسام أخرى كالتسويق والإدارة المالية والموارد البشرية وغيرها، ولكن في النهاية توضح جميعها وتؤكد على استقلالية إدارة الجودة عن الأقسام الأخرى، الى جانب إعطاءها قيمتها كقسم مستقل عن باقي الأقسام وضمن المستوى الثاني للهيكل التنظيمي وليس شعبة أو وحدة</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6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2447-563A-4F38-84C0-E1041119E353}"/>
              </a:ext>
            </a:extLst>
          </p:cNvPr>
          <p:cNvSpPr>
            <a:spLocks noGrp="1"/>
          </p:cNvSpPr>
          <p:nvPr>
            <p:ph type="title"/>
          </p:nvPr>
        </p:nvSpPr>
        <p:spPr/>
        <p:txBody>
          <a:bodyPr/>
          <a:lstStyle/>
          <a:p>
            <a:pPr algn="ctr" rtl="1"/>
            <a:r>
              <a:rPr lang="ar-IQ" dirty="0"/>
              <a:t>موقع ادارة الجودة في الهيكل التنظيمي</a:t>
            </a:r>
            <a:endParaRPr lang="en-US" dirty="0"/>
          </a:p>
        </p:txBody>
      </p:sp>
      <p:sp>
        <p:nvSpPr>
          <p:cNvPr id="3" name="Content Placeholder 2">
            <a:extLst>
              <a:ext uri="{FF2B5EF4-FFF2-40B4-BE49-F238E27FC236}">
                <a16:creationId xmlns:a16="http://schemas.microsoft.com/office/drawing/2014/main" id="{64218990-C702-4967-A6B2-25DC608D37F3}"/>
              </a:ext>
            </a:extLst>
          </p:cNvPr>
          <p:cNvSpPr>
            <a:spLocks noGrp="1"/>
          </p:cNvSpPr>
          <p:nvPr>
            <p:ph idx="1"/>
          </p:nvPr>
        </p:nvSpPr>
        <p:spPr>
          <a:xfrm>
            <a:off x="838200" y="1929384"/>
            <a:ext cx="10515600" cy="4801200"/>
          </a:xfrm>
        </p:spPr>
        <p:txBody>
          <a:bodyPr/>
          <a:lstStyle/>
          <a:p>
            <a:pPr marL="0" indent="0" algn="r" rtl="1">
              <a:buNone/>
            </a:pPr>
            <a:endParaRPr lang="en-US" dirty="0"/>
          </a:p>
        </p:txBody>
      </p:sp>
      <p:pic>
        <p:nvPicPr>
          <p:cNvPr id="4" name="Picture 3">
            <a:extLst>
              <a:ext uri="{FF2B5EF4-FFF2-40B4-BE49-F238E27FC236}">
                <a16:creationId xmlns:a16="http://schemas.microsoft.com/office/drawing/2014/main" id="{31F6D443-CFE6-4D17-BAB5-A62264C4A53E}"/>
              </a:ext>
            </a:extLst>
          </p:cNvPr>
          <p:cNvPicPr>
            <a:picLocks noChangeAspect="1"/>
          </p:cNvPicPr>
          <p:nvPr/>
        </p:nvPicPr>
        <p:blipFill>
          <a:blip r:embed="rId2"/>
          <a:stretch>
            <a:fillRect/>
          </a:stretch>
        </p:blipFill>
        <p:spPr>
          <a:xfrm>
            <a:off x="838201" y="2053652"/>
            <a:ext cx="10515600" cy="4272197"/>
          </a:xfrm>
          <a:prstGeom prst="rect">
            <a:avLst/>
          </a:prstGeom>
        </p:spPr>
      </p:pic>
    </p:spTree>
    <p:extLst>
      <p:ext uri="{BB962C8B-B14F-4D97-AF65-F5344CB8AC3E}">
        <p14:creationId xmlns:p14="http://schemas.microsoft.com/office/powerpoint/2010/main" val="256690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2447-563A-4F38-84C0-E1041119E353}"/>
              </a:ext>
            </a:extLst>
          </p:cNvPr>
          <p:cNvSpPr>
            <a:spLocks noGrp="1"/>
          </p:cNvSpPr>
          <p:nvPr>
            <p:ph type="title"/>
          </p:nvPr>
        </p:nvSpPr>
        <p:spPr/>
        <p:txBody>
          <a:bodyPr/>
          <a:lstStyle/>
          <a:p>
            <a:pPr algn="r" rtl="1"/>
            <a:endParaRPr lang="en-US" dirty="0"/>
          </a:p>
        </p:txBody>
      </p:sp>
      <p:pic>
        <p:nvPicPr>
          <p:cNvPr id="5" name="Content Placeholder 4">
            <a:extLst>
              <a:ext uri="{FF2B5EF4-FFF2-40B4-BE49-F238E27FC236}">
                <a16:creationId xmlns:a16="http://schemas.microsoft.com/office/drawing/2014/main" id="{91A2A1E1-7DD5-49A9-ACD9-F96A0A59E546}"/>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4617" y="365124"/>
            <a:ext cx="11182662" cy="6260527"/>
          </a:xfrm>
        </p:spPr>
      </p:pic>
    </p:spTree>
    <p:extLst>
      <p:ext uri="{BB962C8B-B14F-4D97-AF65-F5344CB8AC3E}">
        <p14:creationId xmlns:p14="http://schemas.microsoft.com/office/powerpoint/2010/main" val="878690361"/>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43241"/>
      </a:dk2>
      <a:lt2>
        <a:srgbClr val="E2E8E3"/>
      </a:lt2>
      <a:accent1>
        <a:srgbClr val="DA82CB"/>
      </a:accent1>
      <a:accent2>
        <a:srgbClr val="B866D2"/>
      </a:accent2>
      <a:accent3>
        <a:srgbClr val="A082DA"/>
      </a:accent3>
      <a:accent4>
        <a:srgbClr val="666FD2"/>
      </a:accent4>
      <a:accent5>
        <a:srgbClr val="77A7D7"/>
      </a:accent5>
      <a:accent6>
        <a:srgbClr val="59AFB8"/>
      </a:accent6>
      <a:hlink>
        <a:srgbClr val="568E60"/>
      </a:hlink>
      <a:folHlink>
        <a:srgbClr val="7F7F7F"/>
      </a:folHlink>
    </a:clrScheme>
    <a:fontScheme name="Custom 2">
      <a:majorFont>
        <a:latin typeface="Sakkal Majalla"/>
        <a:ea typeface=""/>
        <a:cs typeface=""/>
      </a:majorFont>
      <a:minorFont>
        <a:latin typeface="Sakkal Majal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TotalTime>
  <Words>165</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Sakkal Majalla</vt:lpstr>
      <vt:lpstr>Times New Roman</vt:lpstr>
      <vt:lpstr>SketchyVTI</vt:lpstr>
      <vt:lpstr>موقع إدارة الجودة في الهيكل التنظيمي</vt:lpstr>
      <vt:lpstr>موقع إدارة الجودة في الهيكل التنظيمي</vt:lpstr>
      <vt:lpstr>موقع ادارة الجودة في الهيكل التنظيمي</vt:lpstr>
      <vt:lpstr>موقع ادارة الجودة في الهيكل التنظيمي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موقع إدارة الجودة في الهيكل التنظيمي</dc:title>
  <dc:creator>ryzn rip</dc:creator>
  <cp:lastModifiedBy>ryzn rip</cp:lastModifiedBy>
  <cp:revision>1</cp:revision>
  <dcterms:created xsi:type="dcterms:W3CDTF">2024-03-17T20:48:43Z</dcterms:created>
  <dcterms:modified xsi:type="dcterms:W3CDTF">2024-03-17T20:58:58Z</dcterms:modified>
</cp:coreProperties>
</file>