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82"/>
  </p:normalViewPr>
  <p:slideViewPr>
    <p:cSldViewPr snapToGrid="0">
      <p:cViewPr varScale="1">
        <p:scale>
          <a:sx n="119" d="100"/>
          <a:sy n="119" d="100"/>
        </p:scale>
        <p:origin x="5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86BD38FC-32E1-1841-84CD-A3E220FFDD11}" type="datetimeFigureOut">
              <a:rPr lang="en-US" smtClean="0"/>
              <a:t>12/4/24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F7D3938-4725-4849-9B77-B773BA65A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2338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D38FC-32E1-1841-84CD-A3E220FFDD11}" type="datetimeFigureOut">
              <a:rPr lang="en-US" smtClean="0"/>
              <a:t>12/4/24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D3938-4725-4849-9B77-B773BA65A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92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D38FC-32E1-1841-84CD-A3E220FFDD11}" type="datetimeFigureOut">
              <a:rPr lang="en-US" smtClean="0"/>
              <a:t>12/4/24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D3938-4725-4849-9B77-B773BA65A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27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D38FC-32E1-1841-84CD-A3E220FFDD11}" type="datetimeFigureOut">
              <a:rPr lang="en-US" smtClean="0"/>
              <a:t>12/4/24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D3938-4725-4849-9B77-B773BA65A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8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6BD38FC-32E1-1841-84CD-A3E220FFDD11}" type="datetimeFigureOut">
              <a:rPr lang="en-US" smtClean="0"/>
              <a:t>12/4/24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CF7D3938-4725-4849-9B77-B773BA65A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7179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D38FC-32E1-1841-84CD-A3E220FFDD11}" type="datetimeFigureOut">
              <a:rPr lang="en-US" smtClean="0"/>
              <a:t>12/4/24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D3938-4725-4849-9B77-B773BA65A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045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D38FC-32E1-1841-84CD-A3E220FFDD11}" type="datetimeFigureOut">
              <a:rPr lang="en-US" smtClean="0"/>
              <a:t>12/4/24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D3938-4725-4849-9B77-B773BA65A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580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D38FC-32E1-1841-84CD-A3E220FFDD11}" type="datetimeFigureOut">
              <a:rPr lang="en-US" smtClean="0"/>
              <a:t>12/4/24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D3938-4725-4849-9B77-B773BA65A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236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D38FC-32E1-1841-84CD-A3E220FFDD11}" type="datetimeFigureOut">
              <a:rPr lang="en-US" smtClean="0"/>
              <a:t>12/4/24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D3938-4725-4849-9B77-B773BA65A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483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D38FC-32E1-1841-84CD-A3E220FFDD11}" type="datetimeFigureOut">
              <a:rPr lang="en-US" smtClean="0"/>
              <a:t>12/4/24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CF7D3938-4725-4849-9B77-B773BA65AFC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39550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86BD38FC-32E1-1841-84CD-A3E220FFDD11}" type="datetimeFigureOut">
              <a:rPr lang="en-US" smtClean="0"/>
              <a:t>12/4/24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CF7D3938-4725-4849-9B77-B773BA65AFC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25525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6BD38FC-32E1-1841-84CD-A3E220FFDD11}" type="datetimeFigureOut">
              <a:rPr lang="en-US" smtClean="0"/>
              <a:t>12/4/24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F7D3938-4725-4849-9B77-B773BA65AF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3674043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D8ED2-B81F-9D13-71CE-1AB486A821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1461051"/>
          </a:xfrm>
        </p:spPr>
        <p:txBody>
          <a:bodyPr/>
          <a:lstStyle/>
          <a:p>
            <a:r>
              <a:rPr lang="ar-SA" dirty="0"/>
              <a:t>إدارة ربحية المصرف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14E05D-7160-4E18-8889-8FA5BC030E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2100" y="3552315"/>
            <a:ext cx="9070848" cy="1874450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IQ" sz="4000" b="1" dirty="0">
                <a:solidFill>
                  <a:schemeClr val="accent6">
                    <a:lumMod val="75000"/>
                  </a:schemeClr>
                </a:solidFill>
                <a:latin typeface="Beirut" pitchFamily="2" charset="-78"/>
                <a:ea typeface="Apple Color Emoji" pitchFamily="2" charset="0"/>
                <a:cs typeface="Beirut" pitchFamily="2" charset="-78"/>
              </a:rPr>
              <a:t>م.م. فاطمة فيصل كاظم</a:t>
            </a:r>
          </a:p>
          <a:p>
            <a:pPr marL="0" indent="0" algn="ctr" rtl="1">
              <a:buNone/>
            </a:pPr>
            <a:r>
              <a:rPr lang="ar-IQ" sz="3200" dirty="0">
                <a:solidFill>
                  <a:schemeClr val="accent6">
                    <a:lumMod val="75000"/>
                  </a:schemeClr>
                </a:solidFill>
                <a:latin typeface="Beirut" pitchFamily="2" charset="-78"/>
                <a:ea typeface="Apple Color Emoji" pitchFamily="2" charset="0"/>
                <a:cs typeface="Beirut" pitchFamily="2" charset="-78"/>
              </a:rPr>
              <a:t>المرحلة الرابعة</a:t>
            </a:r>
            <a:endParaRPr lang="en-US" sz="3200" dirty="0">
              <a:solidFill>
                <a:schemeClr val="accent6">
                  <a:lumMod val="75000"/>
                </a:schemeClr>
              </a:solidFill>
              <a:latin typeface="Beirut" pitchFamily="2" charset="-78"/>
              <a:ea typeface="Apple Color Emoji" pitchFamily="2" charset="0"/>
              <a:cs typeface="Beirut" pitchFamily="2" charset="-78"/>
            </a:endParaRPr>
          </a:p>
          <a:p>
            <a:pPr marL="0" indent="0" algn="ctr" rtl="1">
              <a:buNone/>
            </a:pPr>
            <a:r>
              <a:rPr lang="ar-SA" sz="3200" dirty="0">
                <a:solidFill>
                  <a:schemeClr val="accent6">
                    <a:lumMod val="75000"/>
                  </a:schemeClr>
                </a:solidFill>
                <a:latin typeface="Beirut" pitchFamily="2" charset="-78"/>
                <a:ea typeface="Apple Color Emoji" pitchFamily="2" charset="0"/>
                <a:cs typeface="Beirut" pitchFamily="2" charset="-78"/>
              </a:rPr>
              <a:t>ادارة المصارف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42869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4E5B6E-6734-67C3-CB8B-EA7F5B1C5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1"/>
            <a:r>
              <a:rPr lang="ar-SA" sz="6000" b="1" dirty="0">
                <a:solidFill>
                  <a:schemeClr val="accent1">
                    <a:lumMod val="75000"/>
                  </a:schemeClr>
                </a:solidFill>
                <a:latin typeface="Beirut" pitchFamily="2" charset="-78"/>
                <a:cs typeface="Beirut" pitchFamily="2" charset="-78"/>
              </a:rPr>
              <a:t>تمنياتي لكم بالتوفيق والسداد</a:t>
            </a:r>
            <a:endParaRPr lang="en-US" sz="6000" b="1" dirty="0">
              <a:solidFill>
                <a:schemeClr val="accent1">
                  <a:lumMod val="75000"/>
                </a:schemeClr>
              </a:solidFill>
              <a:latin typeface="Beirut" pitchFamily="2" charset="-78"/>
              <a:cs typeface="Beirut" pitchFamily="2" charset="-78"/>
            </a:endParaRPr>
          </a:p>
          <a:p>
            <a:pPr marL="182880" indent="-182880" algn="r" defTabSz="914400" rtl="1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989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2EE3A-0808-8F32-6C89-A208A5590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المفردات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B0EA5-1DAC-AA51-4313-14484CBC7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defTabSz="914400" rtl="1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Wingdings" pitchFamily="2" charset="2"/>
              <a:buChar char="ü"/>
            </a:pPr>
            <a:r>
              <a:rPr lang="ar-SA" sz="3200" dirty="0">
                <a:solidFill>
                  <a:schemeClr val="accent1">
                    <a:lumMod val="75000"/>
                  </a:schemeClr>
                </a:solidFill>
              </a:rPr>
              <a:t>مفهوم وأهمية ربحية المصرف</a:t>
            </a:r>
          </a:p>
          <a:p>
            <a:pPr algn="r" defTabSz="914400" rtl="1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Wingdings" pitchFamily="2" charset="2"/>
              <a:buChar char="ü"/>
            </a:pPr>
            <a:r>
              <a:rPr lang="ar-SA" sz="3200" dirty="0">
                <a:solidFill>
                  <a:schemeClr val="accent1">
                    <a:lumMod val="75000"/>
                  </a:schemeClr>
                </a:solidFill>
              </a:rPr>
              <a:t>العوامل المؤثرة في ربحية المصرف</a:t>
            </a:r>
          </a:p>
          <a:p>
            <a:pPr algn="r" defTabSz="914400" rtl="1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Wingdings" pitchFamily="2" charset="2"/>
              <a:buChar char="ü"/>
            </a:pPr>
            <a:r>
              <a:rPr lang="ar-SA" sz="3200" dirty="0">
                <a:solidFill>
                  <a:schemeClr val="accent1">
                    <a:lumMod val="75000"/>
                  </a:schemeClr>
                </a:solidFill>
              </a:rPr>
              <a:t>مؤشرات ربحية المصرف  </a:t>
            </a:r>
          </a:p>
          <a:p>
            <a:pPr marL="182880" indent="-182880" algn="r" defTabSz="914400" rtl="1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941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B0544-ECD1-371E-AB0A-B9186BBAF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مفهوم وأهمية ربحية المصرف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AE8E6-EF62-BDD6-7B76-7D5138F78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534478"/>
            <a:ext cx="10058400" cy="3500562"/>
          </a:xfrm>
        </p:spPr>
        <p:txBody>
          <a:bodyPr>
            <a:normAutofit/>
          </a:bodyPr>
          <a:lstStyle/>
          <a:p>
            <a:pPr marL="182880" indent="-182880" algn="just" defTabSz="914400" rtl="1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ar-SA" sz="3200" dirty="0">
                <a:latin typeface="Al Nile" pitchFamily="2" charset="-78"/>
                <a:cs typeface="Al Nile" pitchFamily="2" charset="-78"/>
              </a:rPr>
              <a:t>هي زيادة إيرادات المصرف على مصروفاته، فالربح هو رقم مجرد للفرق بين كل من الإيرادات التي يحققها المصرف والتكاليف التي ينفقها وبالتالي يزداد الربح كلما زادت العوائد أو انخفضت التكاليف.</a:t>
            </a:r>
            <a:endParaRPr lang="en-US" sz="2400" u="sng" dirty="0">
              <a:solidFill>
                <a:schemeClr val="accent5">
                  <a:lumMod val="50000"/>
                </a:schemeClr>
              </a:solidFill>
              <a:latin typeface="Al Nile" pitchFamily="2" charset="-78"/>
              <a:cs typeface="Al Nile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7740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A2C02-E053-B2C8-26CB-81024D4DB6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0" indent="-182880" algn="just" defTabSz="914400" rtl="1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ar-SA" sz="4400" dirty="0">
                <a:latin typeface="Al Nile" pitchFamily="2" charset="-78"/>
                <a:cs typeface="Al Nile" pitchFamily="2" charset="-78"/>
              </a:rPr>
              <a:t>تتخذ إيرادات ومصروفات المصرف أربعة أشكال: </a:t>
            </a:r>
          </a:p>
          <a:p>
            <a:pPr marL="182880" indent="-182880" algn="r" defTabSz="914400" rtl="1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ar-SA" sz="3600" u="sng" dirty="0">
                <a:solidFill>
                  <a:schemeClr val="accent5">
                    <a:lumMod val="50000"/>
                  </a:schemeClr>
                </a:solidFill>
                <a:latin typeface="Al Nile" pitchFamily="2" charset="-78"/>
                <a:cs typeface="Al Nile" pitchFamily="2" charset="-78"/>
              </a:rPr>
              <a:t>الفوائد</a:t>
            </a:r>
          </a:p>
          <a:p>
            <a:pPr marL="182880" indent="-182880" algn="r" defTabSz="914400" rtl="1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ar-SA" sz="3600" u="sng" dirty="0">
                <a:solidFill>
                  <a:schemeClr val="accent5">
                    <a:lumMod val="50000"/>
                  </a:schemeClr>
                </a:solidFill>
                <a:latin typeface="Al Nile" pitchFamily="2" charset="-78"/>
                <a:cs typeface="Al Nile" pitchFamily="2" charset="-78"/>
              </a:rPr>
              <a:t>العمولات والرسوم </a:t>
            </a:r>
          </a:p>
          <a:p>
            <a:pPr marL="182880" indent="-182880" algn="r" defTabSz="914400" rtl="1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ar-SA" sz="3600" u="sng" dirty="0">
                <a:solidFill>
                  <a:schemeClr val="accent5">
                    <a:lumMod val="50000"/>
                  </a:schemeClr>
                </a:solidFill>
                <a:latin typeface="Al Nile" pitchFamily="2" charset="-78"/>
                <a:cs typeface="Al Nile" pitchFamily="2" charset="-78"/>
              </a:rPr>
              <a:t>الأجور </a:t>
            </a:r>
          </a:p>
          <a:p>
            <a:pPr marL="182880" indent="-182880" algn="r" defTabSz="914400" rtl="1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ar-SA" sz="3600" u="sng" dirty="0">
                <a:solidFill>
                  <a:schemeClr val="accent5">
                    <a:lumMod val="50000"/>
                  </a:schemeClr>
                </a:solidFill>
                <a:latin typeface="Al Nile" pitchFamily="2" charset="-78"/>
                <a:cs typeface="Al Nile" pitchFamily="2" charset="-78"/>
              </a:rPr>
              <a:t>الأرباح</a:t>
            </a:r>
            <a:endParaRPr lang="en-US" sz="3600" u="sng" dirty="0">
              <a:solidFill>
                <a:schemeClr val="accent5">
                  <a:lumMod val="50000"/>
                </a:schemeClr>
              </a:solidFill>
              <a:latin typeface="Al Nile" pitchFamily="2" charset="-78"/>
              <a:cs typeface="Al Nile" pitchFamily="2" charset="-78"/>
            </a:endParaRPr>
          </a:p>
          <a:p>
            <a:pPr marL="182880" indent="-182880" algn="r" defTabSz="914400" rtl="1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372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4024B-233E-656F-9AE1-79448B2D8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العوامل المؤثرة في ربحية المصرف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4CDDEF-A5CB-C38E-3615-40B63145AB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0" indent="-182880" algn="r" defTabSz="914400" rtl="1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ar-SA" b="1" dirty="0">
                <a:solidFill>
                  <a:schemeClr val="accent2">
                    <a:lumMod val="75000"/>
                  </a:schemeClr>
                </a:solidFill>
              </a:rPr>
              <a:t>أولاً: العوامل الخارجية:</a:t>
            </a:r>
          </a:p>
          <a:p>
            <a:pPr marL="182880" indent="-182880" algn="r" defTabSz="914400" rtl="1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ar-SA" dirty="0"/>
              <a:t>الظروف الاقتصادية والسياسية للبلد الذي يعمل فيه المصرف وكذلك الذي يتعامل معه المصرف حتى وإن كان خارج بلد المصرف، كحالات التضخم والكساد ومستوى الاستقرار السياسي والأمني ومستوى الدخل القومي</a:t>
            </a:r>
          </a:p>
          <a:p>
            <a:pPr marL="182880" indent="-182880" algn="r" defTabSz="914400" rtl="1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endParaRPr lang="ar-SA" dirty="0"/>
          </a:p>
          <a:p>
            <a:pPr marL="182880" indent="-182880" algn="r" defTabSz="914400" rtl="1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ar-SA" b="1" dirty="0">
                <a:solidFill>
                  <a:schemeClr val="accent2">
                    <a:lumMod val="75000"/>
                  </a:schemeClr>
                </a:solidFill>
              </a:rPr>
              <a:t>ثانياً : العوامل الداخلية:</a:t>
            </a:r>
          </a:p>
          <a:p>
            <a:pPr marL="182880" indent="-182880" algn="r" defTabSz="914400" rtl="1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r>
              <a:rPr lang="ar-SA" dirty="0"/>
              <a:t>وهي عومل تتعلق ببيئة المصرف الداخلية وكفاءة موظفيه ومدى قدرة الإدارة على تخصيص أمواله ونجاحها في استثمار تلك الأموال.</a:t>
            </a:r>
          </a:p>
        </p:txBody>
      </p:sp>
    </p:spTree>
    <p:extLst>
      <p:ext uri="{BB962C8B-B14F-4D97-AF65-F5344CB8AC3E}">
        <p14:creationId xmlns:p14="http://schemas.microsoft.com/office/powerpoint/2010/main" val="3346686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79BCC-D63D-3AB9-62EC-1EB9C2B90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مؤشرات ربحية المصرف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90DD852-A50C-7C10-B72B-3120F9498C5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182880" indent="-182880" algn="r" defTabSz="914400" rtl="1" eaLnBrk="1" latinLnBrk="0" hangingPunct="1">
                  <a:lnSpc>
                    <a:spcPct val="100000"/>
                  </a:lnSpc>
                  <a:spcBef>
                    <a:spcPts val="900"/>
                  </a:spcBef>
                  <a:spcAft>
                    <a:spcPts val="0"/>
                  </a:spcAft>
                  <a:buClr>
                    <a:schemeClr val="tx1">
                      <a:lumMod val="85000"/>
                      <a:lumOff val="15000"/>
                    </a:schemeClr>
                  </a:buClr>
                  <a:buFont typeface="Garamond" pitchFamily="18" charset="0"/>
                  <a:buChar char="◦"/>
                </a:pPr>
                <a:endParaRPr lang="ar-SA" dirty="0"/>
              </a:p>
              <a:p>
                <a:pPr marL="182880" indent="-182880" algn="r" defTabSz="914400" rtl="1" eaLnBrk="1" latinLnBrk="0" hangingPunct="1">
                  <a:lnSpc>
                    <a:spcPct val="100000"/>
                  </a:lnSpc>
                  <a:spcBef>
                    <a:spcPts val="900"/>
                  </a:spcBef>
                  <a:spcAft>
                    <a:spcPts val="0"/>
                  </a:spcAft>
                  <a:buClr>
                    <a:schemeClr val="tx1">
                      <a:lumMod val="85000"/>
                      <a:lumOff val="15000"/>
                    </a:schemeClr>
                  </a:buClr>
                  <a:buFont typeface="Garamond" pitchFamily="18" charset="0"/>
                  <a:buChar char="◦"/>
                </a:pPr>
                <a:r>
                  <a:rPr lang="ar-SA" dirty="0">
                    <a:solidFill>
                      <a:schemeClr val="accent2">
                        <a:lumMod val="75000"/>
                      </a:schemeClr>
                    </a:solidFill>
                  </a:rPr>
                  <a:t>أولاً : </a:t>
                </a:r>
              </a:p>
              <a:p>
                <a:pPr marL="182880" indent="-182880" algn="r" defTabSz="914400" rtl="1" eaLnBrk="1" latinLnBrk="0" hangingPunct="1">
                  <a:lnSpc>
                    <a:spcPct val="100000"/>
                  </a:lnSpc>
                  <a:spcBef>
                    <a:spcPts val="900"/>
                  </a:spcBef>
                  <a:spcAft>
                    <a:spcPts val="0"/>
                  </a:spcAft>
                  <a:buClr>
                    <a:schemeClr val="tx1">
                      <a:lumMod val="85000"/>
                      <a:lumOff val="15000"/>
                    </a:schemeClr>
                  </a:buClr>
                  <a:buFont typeface="Garamond" pitchFamily="18" charset="0"/>
                  <a:buChar char="◦"/>
                </a:pPr>
                <a:r>
                  <a:rPr lang="ar-SA" dirty="0"/>
                  <a:t>معدل العائد على حق الملكية والذي يشير الى ما يحصل عليه أصحاب المصرف نتيجة استثمار أموالهم</a:t>
                </a:r>
              </a:p>
              <a:p>
                <a:pPr marL="0" indent="0" algn="r" defTabSz="914400" rtl="1" eaLnBrk="1" latinLnBrk="0" hangingPunct="1">
                  <a:lnSpc>
                    <a:spcPct val="100000"/>
                  </a:lnSpc>
                  <a:spcBef>
                    <a:spcPts val="900"/>
                  </a:spcBef>
                  <a:spcAft>
                    <a:spcPts val="0"/>
                  </a:spcAft>
                  <a:buClr>
                    <a:schemeClr val="tx1">
                      <a:lumMod val="85000"/>
                      <a:lumOff val="15000"/>
                    </a:schemeClr>
                  </a:buClr>
                  <a:buNone/>
                </a:pPr>
                <a:r>
                  <a:rPr lang="ar-SA" dirty="0"/>
                  <a:t>ويحسب وفق النسبة الآتية :</a:t>
                </a:r>
              </a:p>
              <a:p>
                <a:pPr marL="182880" indent="-182880" algn="r" defTabSz="914400" rtl="1" eaLnBrk="1" latinLnBrk="0" hangingPunct="1">
                  <a:lnSpc>
                    <a:spcPct val="100000"/>
                  </a:lnSpc>
                  <a:spcBef>
                    <a:spcPts val="900"/>
                  </a:spcBef>
                  <a:spcAft>
                    <a:spcPts val="0"/>
                  </a:spcAft>
                  <a:buClr>
                    <a:schemeClr val="tx1">
                      <a:lumMod val="85000"/>
                      <a:lumOff val="15000"/>
                    </a:schemeClr>
                  </a:buClr>
                  <a:buFont typeface="Garamond" pitchFamily="18" charset="0"/>
                  <a:buChar char="◦"/>
                </a:pPr>
                <a:r>
                  <a:rPr lang="ar-SA" sz="2000" b="1" dirty="0">
                    <a:solidFill>
                      <a:schemeClr val="accent2">
                        <a:lumMod val="75000"/>
                      </a:schemeClr>
                    </a:solidFill>
                  </a:rPr>
                  <a:t>معدل العائد على حقوق الملكية=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SA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ar-SA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الضرائب</m:t>
                        </m:r>
                        <m:r>
                          <a:rPr lang="ar-SA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ar-SA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بعد</m:t>
                        </m:r>
                        <m:r>
                          <a:rPr lang="ar-SA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ar-SA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الأرباح</m:t>
                        </m:r>
                        <m:r>
                          <a:rPr lang="ar-SA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ar-SA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صافي</m:t>
                        </m:r>
                      </m:num>
                      <m:den>
                        <m:r>
                          <a:rPr lang="ar-SA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الملكية</m:t>
                        </m:r>
                        <m:r>
                          <a:rPr lang="ar-SA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ar-SA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حق</m:t>
                        </m:r>
                      </m:den>
                    </m:f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90DD852-A50C-7C10-B72B-3120F9498C5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643" r="-3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9756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133397B-A9DE-041E-FAFD-EFA93ED70AE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182880" indent="-182880" algn="r" defTabSz="914400" rtl="1" eaLnBrk="1" latinLnBrk="0" hangingPunct="1">
                  <a:lnSpc>
                    <a:spcPct val="100000"/>
                  </a:lnSpc>
                  <a:spcBef>
                    <a:spcPts val="900"/>
                  </a:spcBef>
                  <a:spcAft>
                    <a:spcPts val="0"/>
                  </a:spcAft>
                  <a:buClr>
                    <a:schemeClr val="tx1">
                      <a:lumMod val="85000"/>
                      <a:lumOff val="15000"/>
                    </a:schemeClr>
                  </a:buClr>
                  <a:buFont typeface="Garamond" pitchFamily="18" charset="0"/>
                  <a:buChar char="◦"/>
                </a:pPr>
                <a:r>
                  <a:rPr lang="ar-SA" dirty="0">
                    <a:solidFill>
                      <a:schemeClr val="accent2">
                        <a:lumMod val="75000"/>
                      </a:schemeClr>
                    </a:solidFill>
                  </a:rPr>
                  <a:t>ثانياً : </a:t>
                </a:r>
              </a:p>
              <a:p>
                <a:pPr marL="182880" indent="-182880" algn="r" defTabSz="914400" rtl="1" eaLnBrk="1" latinLnBrk="0" hangingPunct="1">
                  <a:lnSpc>
                    <a:spcPct val="100000"/>
                  </a:lnSpc>
                  <a:spcBef>
                    <a:spcPts val="900"/>
                  </a:spcBef>
                  <a:spcAft>
                    <a:spcPts val="0"/>
                  </a:spcAft>
                  <a:buClr>
                    <a:schemeClr val="tx1">
                      <a:lumMod val="85000"/>
                      <a:lumOff val="15000"/>
                    </a:schemeClr>
                  </a:buClr>
                  <a:buFont typeface="Garamond" pitchFamily="18" charset="0"/>
                  <a:buChar char="◦"/>
                </a:pPr>
                <a:r>
                  <a:rPr lang="ar-SA" dirty="0"/>
                  <a:t>معدل العائد على الودائع والذي يشير الى فاعلية المصرف من خلال حساب نسبة صافي أرباحه إلى ودائعه</a:t>
                </a:r>
              </a:p>
              <a:p>
                <a:pPr marL="0" indent="0" algn="r" defTabSz="914400" rtl="1" eaLnBrk="1" latinLnBrk="0" hangingPunct="1">
                  <a:lnSpc>
                    <a:spcPct val="100000"/>
                  </a:lnSpc>
                  <a:spcBef>
                    <a:spcPts val="900"/>
                  </a:spcBef>
                  <a:spcAft>
                    <a:spcPts val="0"/>
                  </a:spcAft>
                  <a:buClr>
                    <a:schemeClr val="tx1">
                      <a:lumMod val="85000"/>
                      <a:lumOff val="15000"/>
                    </a:schemeClr>
                  </a:buClr>
                  <a:buNone/>
                </a:pPr>
                <a:r>
                  <a:rPr lang="ar-SA" dirty="0"/>
                  <a:t>ويحسب وفق النسبة الآتية :</a:t>
                </a:r>
              </a:p>
              <a:p>
                <a:pPr marL="182880" indent="-182880" algn="r" defTabSz="914400" rtl="1" eaLnBrk="1" latinLnBrk="0" hangingPunct="1">
                  <a:lnSpc>
                    <a:spcPct val="100000"/>
                  </a:lnSpc>
                  <a:spcBef>
                    <a:spcPts val="900"/>
                  </a:spcBef>
                  <a:spcAft>
                    <a:spcPts val="0"/>
                  </a:spcAft>
                  <a:buClr>
                    <a:schemeClr val="tx1">
                      <a:lumMod val="85000"/>
                      <a:lumOff val="15000"/>
                    </a:schemeClr>
                  </a:buClr>
                  <a:buFont typeface="Garamond" pitchFamily="18" charset="0"/>
                  <a:buChar char="◦"/>
                </a:pPr>
                <a:r>
                  <a:rPr lang="ar-SA" sz="2000" b="1" dirty="0">
                    <a:solidFill>
                      <a:schemeClr val="accent2">
                        <a:lumMod val="75000"/>
                      </a:schemeClr>
                    </a:solidFill>
                  </a:rPr>
                  <a:t>معدل العائد على الودائع=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SA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ar-SA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الضرائب</m:t>
                        </m:r>
                        <m:r>
                          <a:rPr lang="ar-SA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ar-SA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بعد</m:t>
                        </m:r>
                        <m:r>
                          <a:rPr lang="ar-SA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ar-SA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الأرباح</m:t>
                        </m:r>
                        <m:r>
                          <a:rPr lang="ar-SA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ar-SA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صافي</m:t>
                        </m:r>
                      </m:num>
                      <m:den>
                        <m:r>
                          <a:rPr lang="ar-SA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الودائع</m:t>
                        </m:r>
                        <m:r>
                          <a:rPr lang="ar-SA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ar-SA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اجمالي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133397B-A9DE-041E-FAFD-EFA93ED70AE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643" r="-3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1383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8604A76-1A83-092F-6616-2216B996422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182880" indent="-182880" algn="r" defTabSz="914400" rtl="1" eaLnBrk="1" latinLnBrk="0" hangingPunct="1">
                  <a:lnSpc>
                    <a:spcPct val="100000"/>
                  </a:lnSpc>
                  <a:spcBef>
                    <a:spcPts val="900"/>
                  </a:spcBef>
                  <a:spcAft>
                    <a:spcPts val="0"/>
                  </a:spcAft>
                  <a:buClr>
                    <a:schemeClr val="tx1">
                      <a:lumMod val="85000"/>
                      <a:lumOff val="15000"/>
                    </a:schemeClr>
                  </a:buClr>
                  <a:buFont typeface="Garamond" pitchFamily="18" charset="0"/>
                  <a:buChar char="◦"/>
                </a:pPr>
                <a:r>
                  <a:rPr lang="ar-SA" dirty="0">
                    <a:solidFill>
                      <a:schemeClr val="accent2">
                        <a:lumMod val="75000"/>
                      </a:schemeClr>
                    </a:solidFill>
                  </a:rPr>
                  <a:t>ثالثاً : </a:t>
                </a:r>
              </a:p>
              <a:p>
                <a:pPr marL="182880" indent="-182880" algn="r" defTabSz="914400" rtl="1" eaLnBrk="1" latinLnBrk="0" hangingPunct="1">
                  <a:lnSpc>
                    <a:spcPct val="100000"/>
                  </a:lnSpc>
                  <a:spcBef>
                    <a:spcPts val="900"/>
                  </a:spcBef>
                  <a:spcAft>
                    <a:spcPts val="0"/>
                  </a:spcAft>
                  <a:buClr>
                    <a:schemeClr val="tx1">
                      <a:lumMod val="85000"/>
                      <a:lumOff val="15000"/>
                    </a:schemeClr>
                  </a:buClr>
                  <a:buFont typeface="Garamond" pitchFamily="18" charset="0"/>
                  <a:buChar char="◦"/>
                </a:pPr>
                <a:r>
                  <a:rPr lang="ar-SA" dirty="0"/>
                  <a:t>معدل العائد على الأموال المتاحة والذي يشير الى فاعلية استثمار الأموال المتاحة للمصرف والمتكونة من ودائعه وحقوق مالكيه، ويتم الحصول على هذه النسبة وفق المعادلة الآتية</a:t>
                </a:r>
              </a:p>
              <a:p>
                <a:pPr marL="0" indent="0" algn="r" defTabSz="914400" rtl="1" eaLnBrk="1" latinLnBrk="0" hangingPunct="1">
                  <a:lnSpc>
                    <a:spcPct val="100000"/>
                  </a:lnSpc>
                  <a:spcBef>
                    <a:spcPts val="900"/>
                  </a:spcBef>
                  <a:spcAft>
                    <a:spcPts val="0"/>
                  </a:spcAft>
                  <a:buClr>
                    <a:schemeClr val="tx1">
                      <a:lumMod val="85000"/>
                      <a:lumOff val="15000"/>
                    </a:schemeClr>
                  </a:buClr>
                  <a:buNone/>
                </a:pPr>
                <a:endParaRPr lang="ar-SA" dirty="0"/>
              </a:p>
              <a:p>
                <a:pPr marL="182880" indent="-182880" algn="r" defTabSz="914400" rtl="1" eaLnBrk="1" latinLnBrk="0" hangingPunct="1">
                  <a:lnSpc>
                    <a:spcPct val="100000"/>
                  </a:lnSpc>
                  <a:spcBef>
                    <a:spcPts val="900"/>
                  </a:spcBef>
                  <a:spcAft>
                    <a:spcPts val="0"/>
                  </a:spcAft>
                  <a:buClr>
                    <a:schemeClr val="tx1">
                      <a:lumMod val="85000"/>
                      <a:lumOff val="15000"/>
                    </a:schemeClr>
                  </a:buClr>
                  <a:buFont typeface="Garamond" pitchFamily="18" charset="0"/>
                  <a:buChar char="◦"/>
                </a:pPr>
                <a:r>
                  <a:rPr lang="ar-SA" sz="2000" b="1" dirty="0">
                    <a:solidFill>
                      <a:schemeClr val="accent2">
                        <a:lumMod val="75000"/>
                      </a:schemeClr>
                    </a:solidFill>
                  </a:rPr>
                  <a:t>معدل العائد على الأموال المتاحة=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SA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ar-SA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الضرائب</m:t>
                        </m:r>
                        <m:r>
                          <a:rPr lang="ar-SA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ar-SA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بعد</m:t>
                        </m:r>
                        <m:r>
                          <a:rPr lang="ar-SA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ar-SA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الأرباح</m:t>
                        </m:r>
                        <m:r>
                          <a:rPr lang="ar-SA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ar-SA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صافي</m:t>
                        </m:r>
                      </m:num>
                      <m:den>
                        <m:r>
                          <a:rPr lang="ar-SA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ar-SA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الملكية</m:t>
                        </m:r>
                        <m:r>
                          <a:rPr lang="ar-SA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ar-SA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حق</m:t>
                        </m:r>
                        <m:r>
                          <a:rPr lang="ar-SA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ar-SA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الودائع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8604A76-1A83-092F-6616-2216B996422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31" t="-643" r="-3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8056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1BCF6F5-A5A1-CBA4-B28A-CE743B44218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182880" indent="-182880" algn="r" defTabSz="914400" rtl="1" eaLnBrk="1" latinLnBrk="0" hangingPunct="1">
                  <a:lnSpc>
                    <a:spcPct val="100000"/>
                  </a:lnSpc>
                  <a:spcBef>
                    <a:spcPts val="900"/>
                  </a:spcBef>
                  <a:spcAft>
                    <a:spcPts val="0"/>
                  </a:spcAft>
                  <a:buClr>
                    <a:schemeClr val="tx1">
                      <a:lumMod val="85000"/>
                      <a:lumOff val="15000"/>
                    </a:schemeClr>
                  </a:buClr>
                  <a:buFont typeface="Garamond" pitchFamily="18" charset="0"/>
                  <a:buChar char="◦"/>
                </a:pPr>
                <a:r>
                  <a:rPr lang="ar-SA" dirty="0">
                    <a:solidFill>
                      <a:schemeClr val="accent2">
                        <a:lumMod val="75000"/>
                      </a:schemeClr>
                    </a:solidFill>
                  </a:rPr>
                  <a:t>رابعاً : </a:t>
                </a:r>
              </a:p>
              <a:p>
                <a:pPr marL="182880" indent="-182880" algn="r" defTabSz="914400" rtl="1" eaLnBrk="1" latinLnBrk="0" hangingPunct="1">
                  <a:lnSpc>
                    <a:spcPct val="100000"/>
                  </a:lnSpc>
                  <a:spcBef>
                    <a:spcPts val="900"/>
                  </a:spcBef>
                  <a:spcAft>
                    <a:spcPts val="0"/>
                  </a:spcAft>
                  <a:buClr>
                    <a:schemeClr val="tx1">
                      <a:lumMod val="85000"/>
                      <a:lumOff val="15000"/>
                    </a:schemeClr>
                  </a:buClr>
                  <a:buFont typeface="Garamond" pitchFamily="18" charset="0"/>
                  <a:buChar char="◦"/>
                </a:pPr>
                <a:r>
                  <a:rPr lang="ar-SA" dirty="0"/>
                  <a:t>معدل العائد على الموجودات والذي يقيس نسبة الأرباح المتحققة الى مجموع موجودات المصرف</a:t>
                </a:r>
              </a:p>
              <a:p>
                <a:pPr marL="0" indent="0" algn="r" defTabSz="914400" rtl="1" eaLnBrk="1" latinLnBrk="0" hangingPunct="1">
                  <a:lnSpc>
                    <a:spcPct val="100000"/>
                  </a:lnSpc>
                  <a:spcBef>
                    <a:spcPts val="900"/>
                  </a:spcBef>
                  <a:spcAft>
                    <a:spcPts val="0"/>
                  </a:spcAft>
                  <a:buClr>
                    <a:schemeClr val="tx1">
                      <a:lumMod val="85000"/>
                      <a:lumOff val="15000"/>
                    </a:schemeClr>
                  </a:buClr>
                  <a:buNone/>
                </a:pPr>
                <a:r>
                  <a:rPr lang="ar-SA" dirty="0"/>
                  <a:t>ويحسب وفق النسبة الآتية :</a:t>
                </a:r>
              </a:p>
              <a:p>
                <a:pPr marL="182880" indent="-182880" algn="r" defTabSz="914400" rtl="1" eaLnBrk="1" latinLnBrk="0" hangingPunct="1">
                  <a:lnSpc>
                    <a:spcPct val="100000"/>
                  </a:lnSpc>
                  <a:spcBef>
                    <a:spcPts val="900"/>
                  </a:spcBef>
                  <a:spcAft>
                    <a:spcPts val="0"/>
                  </a:spcAft>
                  <a:buClr>
                    <a:schemeClr val="tx1">
                      <a:lumMod val="85000"/>
                      <a:lumOff val="15000"/>
                    </a:schemeClr>
                  </a:buClr>
                  <a:buFont typeface="Garamond" pitchFamily="18" charset="0"/>
                  <a:buChar char="◦"/>
                </a:pPr>
                <a:r>
                  <a:rPr lang="ar-SA" sz="2000" b="1" dirty="0">
                    <a:solidFill>
                      <a:schemeClr val="accent2">
                        <a:lumMod val="75000"/>
                      </a:schemeClr>
                    </a:solidFill>
                  </a:rPr>
                  <a:t>معدل العائد على الموجودات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SA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ar-SA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الضرائب</m:t>
                        </m:r>
                        <m:r>
                          <a:rPr lang="ar-SA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ar-SA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بعد</m:t>
                        </m:r>
                        <m:r>
                          <a:rPr lang="ar-SA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ar-SA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الأرباح</m:t>
                        </m:r>
                        <m:r>
                          <a:rPr lang="ar-SA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ar-SA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صافي</m:t>
                        </m:r>
                      </m:num>
                      <m:den>
                        <m:r>
                          <a:rPr lang="ar-SA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الموجودات</m:t>
                        </m:r>
                        <m:r>
                          <a:rPr lang="ar-SA" sz="20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ar-SA" dirty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1BCF6F5-A5A1-CBA4-B28A-CE743B44218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643" r="-3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08449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{297ECB5F-B430-4D45-8EC0-2EB6084C4110}tf10001067</Template>
  <TotalTime>63</TotalTime>
  <Words>269</Words>
  <Application>Microsoft Macintosh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Al Nile</vt:lpstr>
      <vt:lpstr>Beirut</vt:lpstr>
      <vt:lpstr>Cambria Math</vt:lpstr>
      <vt:lpstr>Garamond</vt:lpstr>
      <vt:lpstr>Wingdings</vt:lpstr>
      <vt:lpstr>Savon</vt:lpstr>
      <vt:lpstr>إدارة ربحية المصرف</vt:lpstr>
      <vt:lpstr>المفردات</vt:lpstr>
      <vt:lpstr>مفهوم وأهمية ربحية المصرف</vt:lpstr>
      <vt:lpstr>PowerPoint Presentation</vt:lpstr>
      <vt:lpstr>العوامل المؤثرة في ربحية المصرف </vt:lpstr>
      <vt:lpstr>مؤشرات ربحية المصرف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fatima .</dc:creator>
  <cp:lastModifiedBy>fatima .</cp:lastModifiedBy>
  <cp:revision>2</cp:revision>
  <dcterms:created xsi:type="dcterms:W3CDTF">2024-12-04T17:01:11Z</dcterms:created>
  <dcterms:modified xsi:type="dcterms:W3CDTF">2024-12-04T19:55:44Z</dcterms:modified>
</cp:coreProperties>
</file>