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61" r:id="rId3"/>
    <p:sldId id="262" r:id="rId4"/>
    <p:sldId id="263" r:id="rId5"/>
    <p:sldId id="264" r:id="rId6"/>
    <p:sldId id="265" r:id="rId7"/>
    <p:sldId id="266"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7"/>
    <p:restoredTop sz="94703"/>
  </p:normalViewPr>
  <p:slideViewPr>
    <p:cSldViewPr snapToGrid="0">
      <p:cViewPr varScale="1">
        <p:scale>
          <a:sx n="128" d="100"/>
          <a:sy n="128" d="100"/>
        </p:scale>
        <p:origin x="17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12/4/24</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12/4/24</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12/4/24</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12/4/24</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12/4/24</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7E74D-E26C-93CE-163D-50463C46AF31}"/>
              </a:ext>
            </a:extLst>
          </p:cNvPr>
          <p:cNvSpPr>
            <a:spLocks noGrp="1"/>
          </p:cNvSpPr>
          <p:nvPr>
            <p:ph type="ctrTitle"/>
          </p:nvPr>
        </p:nvSpPr>
        <p:spPr>
          <a:xfrm>
            <a:off x="1561708" y="2091263"/>
            <a:ext cx="9068586" cy="1337737"/>
          </a:xfrm>
        </p:spPr>
        <p:txBody>
          <a:bodyPr/>
          <a:lstStyle/>
          <a:p>
            <a:r>
              <a:rPr lang="ar-SA" dirty="0"/>
              <a:t>ادارة سيولة المصرف</a:t>
            </a:r>
            <a:endParaRPr lang="en-US" dirty="0"/>
          </a:p>
        </p:txBody>
      </p:sp>
      <p:sp>
        <p:nvSpPr>
          <p:cNvPr id="3" name="Subtitle 2">
            <a:extLst>
              <a:ext uri="{FF2B5EF4-FFF2-40B4-BE49-F238E27FC236}">
                <a16:creationId xmlns:a16="http://schemas.microsoft.com/office/drawing/2014/main" id="{62A2DE96-C661-3F12-1FDA-CA385CA574C9}"/>
              </a:ext>
            </a:extLst>
          </p:cNvPr>
          <p:cNvSpPr>
            <a:spLocks noGrp="1"/>
          </p:cNvSpPr>
          <p:nvPr>
            <p:ph type="subTitle" idx="1"/>
          </p:nvPr>
        </p:nvSpPr>
        <p:spPr>
          <a:xfrm>
            <a:off x="1562100" y="3560782"/>
            <a:ext cx="9070848" cy="1578482"/>
          </a:xfrm>
        </p:spPr>
        <p:txBody>
          <a:bodyPr>
            <a:normAutofit lnSpcReduction="10000"/>
          </a:bodyPr>
          <a:lstStyle/>
          <a:p>
            <a:pPr marL="0" indent="0" algn="ctr" rtl="1">
              <a:buNone/>
            </a:pPr>
            <a:r>
              <a:rPr lang="ar-IQ" sz="4000" b="1" dirty="0">
                <a:solidFill>
                  <a:schemeClr val="accent6">
                    <a:lumMod val="75000"/>
                  </a:schemeClr>
                </a:solidFill>
                <a:latin typeface="Beirut" pitchFamily="2" charset="-78"/>
                <a:ea typeface="Apple Color Emoji" pitchFamily="2" charset="0"/>
                <a:cs typeface="Beirut" pitchFamily="2" charset="-78"/>
              </a:rPr>
              <a:t>م.م. فاطمة فيصل كاظم</a:t>
            </a:r>
          </a:p>
          <a:p>
            <a:pPr marL="0" indent="0" algn="ctr" rtl="1">
              <a:buNone/>
            </a:pPr>
            <a:r>
              <a:rPr lang="ar-IQ" sz="3200" dirty="0">
                <a:solidFill>
                  <a:schemeClr val="accent6">
                    <a:lumMod val="75000"/>
                  </a:schemeClr>
                </a:solidFill>
                <a:latin typeface="Beirut" pitchFamily="2" charset="-78"/>
                <a:ea typeface="Apple Color Emoji" pitchFamily="2" charset="0"/>
                <a:cs typeface="Beirut" pitchFamily="2" charset="-78"/>
              </a:rPr>
              <a:t>المرحلة الرابعة</a:t>
            </a:r>
            <a:endParaRPr lang="en-US" sz="3200" dirty="0">
              <a:solidFill>
                <a:schemeClr val="accent6">
                  <a:lumMod val="75000"/>
                </a:schemeClr>
              </a:solidFill>
              <a:latin typeface="Beirut" pitchFamily="2" charset="-78"/>
              <a:ea typeface="Apple Color Emoji" pitchFamily="2" charset="0"/>
              <a:cs typeface="Beirut" pitchFamily="2" charset="-78"/>
            </a:endParaRPr>
          </a:p>
          <a:p>
            <a:pPr marL="0" indent="0" algn="ctr" rtl="1">
              <a:buNone/>
            </a:pPr>
            <a:r>
              <a:rPr lang="ar-SA" sz="3200" dirty="0">
                <a:solidFill>
                  <a:schemeClr val="accent6">
                    <a:lumMod val="75000"/>
                  </a:schemeClr>
                </a:solidFill>
                <a:latin typeface="Beirut" pitchFamily="2" charset="-78"/>
                <a:ea typeface="Apple Color Emoji" pitchFamily="2" charset="0"/>
                <a:cs typeface="Beirut" pitchFamily="2" charset="-78"/>
              </a:rPr>
              <a:t>ادارة المصارف</a:t>
            </a:r>
            <a:endParaRPr lang="en-US" sz="3200" dirty="0"/>
          </a:p>
        </p:txBody>
      </p:sp>
    </p:spTree>
    <p:extLst>
      <p:ext uri="{BB962C8B-B14F-4D97-AF65-F5344CB8AC3E}">
        <p14:creationId xmlns:p14="http://schemas.microsoft.com/office/powerpoint/2010/main" val="414396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EBC31-4F98-C0AA-2697-AC445002FCF0}"/>
              </a:ext>
            </a:extLst>
          </p:cNvPr>
          <p:cNvSpPr>
            <a:spLocks noGrp="1"/>
          </p:cNvSpPr>
          <p:nvPr>
            <p:ph type="title"/>
          </p:nvPr>
        </p:nvSpPr>
        <p:spPr/>
        <p:txBody>
          <a:bodyPr>
            <a:normAutofit/>
          </a:bodyPr>
          <a:lstStyle/>
          <a:p>
            <a:pPr algn="ctr"/>
            <a:r>
              <a:rPr lang="ar-SA" sz="6000" dirty="0">
                <a:solidFill>
                  <a:schemeClr val="accent5">
                    <a:lumMod val="60000"/>
                    <a:lumOff val="40000"/>
                  </a:schemeClr>
                </a:solidFill>
                <a:latin typeface="Al Nile" pitchFamily="2" charset="-78"/>
                <a:cs typeface="Al Nile" pitchFamily="2" charset="-78"/>
              </a:rPr>
              <a:t>مفهوم وأهمية سيولة المصرف</a:t>
            </a:r>
            <a:endParaRPr lang="en-US" sz="6000" dirty="0">
              <a:solidFill>
                <a:schemeClr val="accent5">
                  <a:lumMod val="60000"/>
                  <a:lumOff val="40000"/>
                </a:schemeClr>
              </a:solidFill>
              <a:latin typeface="Al Nile" pitchFamily="2" charset="-78"/>
              <a:cs typeface="Al Nile" pitchFamily="2" charset="-78"/>
            </a:endParaRPr>
          </a:p>
        </p:txBody>
      </p:sp>
      <p:sp>
        <p:nvSpPr>
          <p:cNvPr id="3" name="Content Placeholder 2">
            <a:extLst>
              <a:ext uri="{FF2B5EF4-FFF2-40B4-BE49-F238E27FC236}">
                <a16:creationId xmlns:a16="http://schemas.microsoft.com/office/drawing/2014/main" id="{F6C6BD6F-CED1-AF6F-886B-AFA9AA950386}"/>
              </a:ext>
            </a:extLst>
          </p:cNvPr>
          <p:cNvSpPr>
            <a:spLocks noGrp="1"/>
          </p:cNvSpPr>
          <p:nvPr>
            <p:ph idx="1"/>
          </p:nvPr>
        </p:nvSpPr>
        <p:spPr/>
        <p:txBody>
          <a:bodyPr>
            <a:normAutofit lnSpcReduction="10000"/>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solidFill>
                  <a:schemeClr val="accent5">
                    <a:lumMod val="50000"/>
                  </a:schemeClr>
                </a:solidFill>
                <a:latin typeface="Al Nile" pitchFamily="2" charset="-78"/>
                <a:cs typeface="Al Nile" pitchFamily="2" charset="-78"/>
              </a:rPr>
              <a:t>مستويات السيولة الأربعة:</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solidFill>
                  <a:schemeClr val="accent5">
                    <a:lumMod val="50000"/>
                  </a:schemeClr>
                </a:solidFill>
                <a:latin typeface="Al Nile" pitchFamily="2" charset="-78"/>
                <a:cs typeface="Al Nile" pitchFamily="2" charset="-78"/>
              </a:rPr>
              <a:t>سيولة الموجود: قدرة الموجود على التحول إلى نقد</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solidFill>
                  <a:schemeClr val="accent5">
                    <a:lumMod val="50000"/>
                  </a:schemeClr>
                </a:solidFill>
                <a:latin typeface="Al Nile" pitchFamily="2" charset="-78"/>
                <a:cs typeface="Al Nile" pitchFamily="2" charset="-78"/>
              </a:rPr>
              <a:t>سيولة المصرف: قدرة المصرف على مواجهة التزاماته المالية للمودعين والمقرضين والمقترضين والعاملين وغيرهم</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solidFill>
                  <a:schemeClr val="accent5">
                    <a:lumMod val="50000"/>
                  </a:schemeClr>
                </a:solidFill>
                <a:latin typeface="Al Nile" pitchFamily="2" charset="-78"/>
                <a:cs typeface="Al Nile" pitchFamily="2" charset="-78"/>
              </a:rPr>
              <a:t>سيولة الجهاز المصرفي: وهو الفرق بين الموارد المتاحة للجهاز المصرفي والأموال المستخدمة في مجالات الائتمان والاستثمار المختلفة فتكون هناك أموال فائضة على شكل أرصدة نقدية لدى المصارف أو لدى البنك المركزي</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solidFill>
                  <a:schemeClr val="accent5">
                    <a:lumMod val="50000"/>
                  </a:schemeClr>
                </a:solidFill>
                <a:latin typeface="Al Nile" pitchFamily="2" charset="-78"/>
                <a:cs typeface="Al Nile" pitchFamily="2" charset="-78"/>
              </a:rPr>
              <a:t>سيولة الاقتصاد: تعني عرض النقد في السوق مضافاً إليه الودائع الجارية</a:t>
            </a:r>
            <a:endParaRPr lang="en-US" sz="2800" dirty="0">
              <a:solidFill>
                <a:schemeClr val="accent5">
                  <a:lumMod val="50000"/>
                </a:schemeClr>
              </a:solidFill>
              <a:latin typeface="Al Nile" pitchFamily="2" charset="-78"/>
              <a:cs typeface="Al Nile" pitchFamily="2" charset="-78"/>
            </a:endParaRPr>
          </a:p>
        </p:txBody>
      </p:sp>
    </p:spTree>
    <p:extLst>
      <p:ext uri="{BB962C8B-B14F-4D97-AF65-F5344CB8AC3E}">
        <p14:creationId xmlns:p14="http://schemas.microsoft.com/office/powerpoint/2010/main" val="5387483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8D8BDD6-9A84-BE4F-48DD-63AEB34B87F9}"/>
              </a:ext>
            </a:extLst>
          </p:cNvPr>
          <p:cNvSpPr>
            <a:spLocks noGrp="1"/>
          </p:cNvSpPr>
          <p:nvPr>
            <p:ph idx="1"/>
          </p:nvPr>
        </p:nvSpPr>
        <p:spPr>
          <a:xfrm>
            <a:off x="1066800" y="1292087"/>
            <a:ext cx="10058400" cy="4742953"/>
          </a:xfrm>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3200" dirty="0">
                <a:solidFill>
                  <a:schemeClr val="accent5">
                    <a:lumMod val="60000"/>
                    <a:lumOff val="40000"/>
                  </a:schemeClr>
                </a:solidFill>
                <a:latin typeface="Al Nile" pitchFamily="2" charset="-78"/>
                <a:cs typeface="Al Nile" pitchFamily="2" charset="-78"/>
              </a:rPr>
              <a:t>السيولة المصرفية : </a:t>
            </a:r>
            <a:r>
              <a:rPr lang="ar-SA" sz="3200" dirty="0">
                <a:latin typeface="Al Nile" pitchFamily="2" charset="-78"/>
                <a:cs typeface="Al Nile" pitchFamily="2" charset="-78"/>
              </a:rPr>
              <a:t>قدرة المصرف على مواجهة التزاماته بصفة أساسية في مجالين هما تلبية طلبات المودعين وطلبات الائتمان وأهمها القروض والسلف.</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3200" dirty="0">
                <a:latin typeface="Al Nile" pitchFamily="2" charset="-78"/>
                <a:cs typeface="Al Nile" pitchFamily="2" charset="-78"/>
              </a:rPr>
              <a:t>ان ما يحكم السيولة هم كل من : الوقت و المخاطرة والتكلفة</a:t>
            </a:r>
          </a:p>
          <a:p>
            <a:pPr marL="0" indent="0" algn="r" defTabSz="914400" rtl="1" eaLnBrk="1" latinLnBrk="0" hangingPunct="1">
              <a:lnSpc>
                <a:spcPct val="100000"/>
              </a:lnSpc>
              <a:spcBef>
                <a:spcPts val="900"/>
              </a:spcBef>
              <a:spcAft>
                <a:spcPts val="0"/>
              </a:spcAft>
              <a:buClr>
                <a:schemeClr val="tx1">
                  <a:lumMod val="85000"/>
                  <a:lumOff val="15000"/>
                </a:schemeClr>
              </a:buClr>
              <a:buNone/>
            </a:pPr>
            <a:endParaRPr lang="ar-SA" sz="3200" dirty="0">
              <a:latin typeface="Al Nile" pitchFamily="2" charset="-78"/>
              <a:cs typeface="Al Nile" pitchFamily="2" charset="-78"/>
            </a:endParaRP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3200" dirty="0">
                <a:solidFill>
                  <a:schemeClr val="accent5">
                    <a:lumMod val="60000"/>
                    <a:lumOff val="40000"/>
                  </a:schemeClr>
                </a:solidFill>
                <a:latin typeface="Al Nile" pitchFamily="2" charset="-78"/>
                <a:cs typeface="Al Nile" pitchFamily="2" charset="-78"/>
              </a:rPr>
              <a:t>أهمية</a:t>
            </a:r>
            <a:r>
              <a:rPr lang="ar-SA" sz="3200" dirty="0">
                <a:latin typeface="Al Nile" pitchFamily="2" charset="-78"/>
                <a:cs typeface="Al Nile" pitchFamily="2" charset="-78"/>
              </a:rPr>
              <a:t> السيولة المصرفية تتأتى من طبيعة وخصوصية العمل المصرفي من تعامله بالنقد وتناقض أهدافه فضلاً عن تعامله بأموال الغير.</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ar-SA" dirty="0"/>
          </a:p>
        </p:txBody>
      </p:sp>
    </p:spTree>
    <p:extLst>
      <p:ext uri="{BB962C8B-B14F-4D97-AF65-F5344CB8AC3E}">
        <p14:creationId xmlns:p14="http://schemas.microsoft.com/office/powerpoint/2010/main" val="852644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A2E7E8-9EE8-D060-8A1A-9768B2668982}"/>
              </a:ext>
            </a:extLst>
          </p:cNvPr>
          <p:cNvSpPr>
            <a:spLocks noGrp="1"/>
          </p:cNvSpPr>
          <p:nvPr>
            <p:ph type="title"/>
          </p:nvPr>
        </p:nvSpPr>
        <p:spPr/>
        <p:txBody>
          <a:bodyPr>
            <a:normAutofit/>
          </a:bodyPr>
          <a:lstStyle/>
          <a:p>
            <a:pPr algn="ctr"/>
            <a:r>
              <a:rPr lang="ar-SA" sz="6000" dirty="0">
                <a:solidFill>
                  <a:schemeClr val="accent5">
                    <a:lumMod val="60000"/>
                    <a:lumOff val="40000"/>
                  </a:schemeClr>
                </a:solidFill>
                <a:latin typeface="Al Nile" pitchFamily="2" charset="-78"/>
                <a:cs typeface="Al Nile" pitchFamily="2" charset="-78"/>
              </a:rPr>
              <a:t>العوامل المؤثرة في سيولة المصرف </a:t>
            </a:r>
            <a:endParaRPr lang="en-US" sz="6000" dirty="0">
              <a:solidFill>
                <a:schemeClr val="accent5">
                  <a:lumMod val="60000"/>
                  <a:lumOff val="40000"/>
                </a:schemeClr>
              </a:solidFill>
              <a:latin typeface="Al Nile" pitchFamily="2" charset="-78"/>
              <a:cs typeface="Al Nile" pitchFamily="2" charset="-78"/>
            </a:endParaRPr>
          </a:p>
        </p:txBody>
      </p:sp>
      <p:sp>
        <p:nvSpPr>
          <p:cNvPr id="3" name="Content Placeholder 2">
            <a:extLst>
              <a:ext uri="{FF2B5EF4-FFF2-40B4-BE49-F238E27FC236}">
                <a16:creationId xmlns:a16="http://schemas.microsoft.com/office/drawing/2014/main" id="{1F98E86B-3C4E-D4B2-2E4D-B57836914E4E}"/>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dirty="0">
                <a:solidFill>
                  <a:schemeClr val="accent1">
                    <a:lumMod val="75000"/>
                  </a:schemeClr>
                </a:solidFill>
              </a:rPr>
              <a:t>حجم ونمط حركة الودائع: </a:t>
            </a:r>
            <a:r>
              <a:rPr lang="ar-SA" dirty="0"/>
              <a:t>فكلما زاد حجم الودائع وكانت أكثر استقراراً وأقل تذبذباً كانت سيولة المصرف عالية </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dirty="0">
                <a:solidFill>
                  <a:schemeClr val="accent1">
                    <a:lumMod val="75000"/>
                  </a:schemeClr>
                </a:solidFill>
              </a:rPr>
              <a:t>رأسمال المصرف: </a:t>
            </a:r>
            <a:r>
              <a:rPr lang="ar-SA" dirty="0"/>
              <a:t>كلما زاد راس المال الممتلك زادت السيولة</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dirty="0">
                <a:solidFill>
                  <a:schemeClr val="accent1">
                    <a:lumMod val="75000"/>
                  </a:schemeClr>
                </a:solidFill>
              </a:rPr>
              <a:t>الاحتياطي القانوني: </a:t>
            </a:r>
            <a:r>
              <a:rPr lang="ar-SA" dirty="0"/>
              <a:t>ان ازدياد نسبة الاحتياطي القانوني للمصرف عند البنك المركزي يزيد من سيولة المصرف</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dirty="0">
                <a:solidFill>
                  <a:schemeClr val="accent1">
                    <a:lumMod val="75000"/>
                  </a:schemeClr>
                </a:solidFill>
              </a:rPr>
              <a:t>القدرة على الحصول على أموال إضافية: </a:t>
            </a:r>
            <a:r>
              <a:rPr lang="ar-SA" dirty="0"/>
              <a:t>فاذا ماكنت العملية سهلة والمصرف قادر على الحصول على أموال إضافية كالقروض فان ذلك يخفض من السيولة للمصرف</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dirty="0">
                <a:solidFill>
                  <a:schemeClr val="accent1">
                    <a:lumMod val="75000"/>
                  </a:schemeClr>
                </a:solidFill>
              </a:rPr>
              <a:t>الثقة</a:t>
            </a:r>
            <a:r>
              <a:rPr lang="ar-SA" dirty="0"/>
              <a:t>: ثقة الزبائن العالية بالمصرف تسهم في تقليل سيولة المصرف الذي يحتفظ بها</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dirty="0">
                <a:solidFill>
                  <a:schemeClr val="accent1">
                    <a:lumMod val="75000"/>
                  </a:schemeClr>
                </a:solidFill>
              </a:rPr>
              <a:t>السوق المالية: </a:t>
            </a:r>
            <a:r>
              <a:rPr lang="ar-SA" dirty="0"/>
              <a:t>فالسوق المالي النشط والكفوء يسهم في اكتفاء المصارف بنسبة سيولة منخفضة</a:t>
            </a: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dirty="0">
                <a:solidFill>
                  <a:schemeClr val="accent1">
                    <a:lumMod val="75000"/>
                  </a:schemeClr>
                </a:solidFill>
              </a:rPr>
              <a:t>الوضع الاقتصادي العام: </a:t>
            </a:r>
            <a:r>
              <a:rPr lang="ar-SA" dirty="0"/>
              <a:t>تفرض حالات الانتعاش الاحتفاظ بسيولة عالية للمصرف، أما في حالات الكساد فنسبة السيولة المطلوبة تنخفض. </a:t>
            </a:r>
          </a:p>
        </p:txBody>
      </p:sp>
    </p:spTree>
    <p:extLst>
      <p:ext uri="{BB962C8B-B14F-4D97-AF65-F5344CB8AC3E}">
        <p14:creationId xmlns:p14="http://schemas.microsoft.com/office/powerpoint/2010/main" val="16414670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2DE420-E2C1-33E2-EE2C-2B1C0E27236F}"/>
              </a:ext>
            </a:extLst>
          </p:cNvPr>
          <p:cNvSpPr>
            <a:spLocks noGrp="1"/>
          </p:cNvSpPr>
          <p:nvPr>
            <p:ph type="title"/>
          </p:nvPr>
        </p:nvSpPr>
        <p:spPr>
          <a:xfrm>
            <a:off x="1066800" y="642594"/>
            <a:ext cx="10058400" cy="1003326"/>
          </a:xfrm>
        </p:spPr>
        <p:txBody>
          <a:bodyPr>
            <a:normAutofit fontScale="90000"/>
          </a:bodyPr>
          <a:lstStyle/>
          <a:p>
            <a:pPr algn="ctr"/>
            <a:r>
              <a:rPr lang="ar-SA" sz="6600" b="1" dirty="0">
                <a:solidFill>
                  <a:schemeClr val="accent5">
                    <a:lumMod val="60000"/>
                    <a:lumOff val="40000"/>
                  </a:schemeClr>
                </a:solidFill>
                <a:latin typeface="Al Nile" pitchFamily="2" charset="-78"/>
                <a:cs typeface="Al Nile" pitchFamily="2" charset="-78"/>
              </a:rPr>
              <a:t>نظريات سيولة المصرف </a:t>
            </a:r>
            <a:endParaRPr lang="en-US" sz="6600" b="1" dirty="0">
              <a:solidFill>
                <a:schemeClr val="accent5">
                  <a:lumMod val="60000"/>
                  <a:lumOff val="40000"/>
                </a:schemeClr>
              </a:solidFill>
              <a:latin typeface="Al Nile" pitchFamily="2" charset="-78"/>
              <a:cs typeface="Al Nile" pitchFamily="2" charset="-78"/>
            </a:endParaRPr>
          </a:p>
        </p:txBody>
      </p:sp>
      <p:sp>
        <p:nvSpPr>
          <p:cNvPr id="3" name="Content Placeholder 2">
            <a:extLst>
              <a:ext uri="{FF2B5EF4-FFF2-40B4-BE49-F238E27FC236}">
                <a16:creationId xmlns:a16="http://schemas.microsoft.com/office/drawing/2014/main" id="{A03600CE-46F1-A262-0E2D-EF027E801358}"/>
              </a:ext>
            </a:extLst>
          </p:cNvPr>
          <p:cNvSpPr>
            <a:spLocks noGrp="1"/>
          </p:cNvSpPr>
          <p:nvPr>
            <p:ph idx="1"/>
          </p:nvPr>
        </p:nvSpPr>
        <p:spPr>
          <a:xfrm>
            <a:off x="1066800" y="1871831"/>
            <a:ext cx="10058400" cy="4163209"/>
          </a:xfrm>
        </p:spPr>
        <p:txBody>
          <a:bodyPr>
            <a:normAutofit lnSpcReduction="10000"/>
          </a:bodyPr>
          <a:lstStyle/>
          <a:p>
            <a:pPr marL="182880" indent="-182880" algn="just"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latin typeface="Al Nile" pitchFamily="2" charset="-78"/>
                <a:cs typeface="Al Nile" pitchFamily="2" charset="-78"/>
              </a:rPr>
              <a:t>١- </a:t>
            </a:r>
            <a:r>
              <a:rPr lang="ar-SA" sz="2800" dirty="0">
                <a:solidFill>
                  <a:schemeClr val="accent1">
                    <a:lumMod val="75000"/>
                  </a:schemeClr>
                </a:solidFill>
                <a:latin typeface="Al Nile" pitchFamily="2" charset="-78"/>
                <a:cs typeface="Al Nile" pitchFamily="2" charset="-78"/>
              </a:rPr>
              <a:t>النظرية التقليدية: </a:t>
            </a:r>
            <a:r>
              <a:rPr lang="ar-SA" sz="2800" dirty="0">
                <a:latin typeface="Al Nile" pitchFamily="2" charset="-78"/>
                <a:cs typeface="Al Nile" pitchFamily="2" charset="-78"/>
              </a:rPr>
              <a:t>وتدعى بنظرية القروض التجارية، اذ يركز المصرف فيها على القروض التجارية قصيرة الاجل بالدرجة الأساس لضمان سيولته </a:t>
            </a:r>
          </a:p>
          <a:p>
            <a:pPr marL="182880" indent="-182880" algn="just"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latin typeface="Al Nile" pitchFamily="2" charset="-78"/>
                <a:cs typeface="Al Nile" pitchFamily="2" charset="-78"/>
              </a:rPr>
              <a:t>٢- </a:t>
            </a:r>
            <a:r>
              <a:rPr lang="ar-SA" sz="2800" dirty="0">
                <a:solidFill>
                  <a:schemeClr val="accent1">
                    <a:lumMod val="75000"/>
                  </a:schemeClr>
                </a:solidFill>
                <a:latin typeface="Al Nile" pitchFamily="2" charset="-78"/>
                <a:cs typeface="Al Nile" pitchFamily="2" charset="-78"/>
              </a:rPr>
              <a:t>نظرية إمكانية التحويل: </a:t>
            </a:r>
            <a:r>
              <a:rPr lang="ar-SA" sz="2800" dirty="0">
                <a:latin typeface="Al Nile" pitchFamily="2" charset="-78"/>
                <a:cs typeface="Al Nile" pitchFamily="2" charset="-78"/>
              </a:rPr>
              <a:t>نجاح المصرف في سيولته يعتمد على توزيع أمواله على استخدامات يسهل تحويلها الى نقد كالقروض قصيرة الاجل والاستثمارات المالية</a:t>
            </a:r>
          </a:p>
          <a:p>
            <a:pPr marL="182880" indent="-182880" algn="just"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latin typeface="Al Nile" pitchFamily="2" charset="-78"/>
                <a:cs typeface="Al Nile" pitchFamily="2" charset="-78"/>
              </a:rPr>
              <a:t>٣- ن</a:t>
            </a:r>
            <a:r>
              <a:rPr lang="ar-SA" sz="2800" dirty="0">
                <a:solidFill>
                  <a:schemeClr val="accent1">
                    <a:lumMod val="75000"/>
                  </a:schemeClr>
                </a:solidFill>
                <a:latin typeface="Al Nile" pitchFamily="2" charset="-78"/>
                <a:cs typeface="Al Nile" pitchFamily="2" charset="-78"/>
              </a:rPr>
              <a:t>ظرية الدخل المتوقع: </a:t>
            </a:r>
            <a:r>
              <a:rPr lang="ar-SA" sz="2800" dirty="0">
                <a:latin typeface="Al Nile" pitchFamily="2" charset="-78"/>
                <a:cs typeface="Al Nile" pitchFamily="2" charset="-78"/>
              </a:rPr>
              <a:t>لصاحب الموجود في المستقبل سواء كان مقترضا او مالكا، فاذا كان دخل الشركة صاحبة السهم او السداد او المقترضة مرتفعاً وكافي لسداد اقساطه وارباحه، فان على المصرف تقديم القروض لها او شراء أسهمها سواء كان قرضا قصير الاجل او طويل الاجل </a:t>
            </a:r>
          </a:p>
          <a:p>
            <a:pPr marL="182880" indent="-182880" algn="just"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latin typeface="Al Nile" pitchFamily="2" charset="-78"/>
                <a:cs typeface="Al Nile" pitchFamily="2" charset="-78"/>
              </a:rPr>
              <a:t>٤- </a:t>
            </a:r>
            <a:r>
              <a:rPr lang="ar-SA" sz="2800" dirty="0">
                <a:solidFill>
                  <a:schemeClr val="accent1">
                    <a:lumMod val="75000"/>
                  </a:schemeClr>
                </a:solidFill>
                <a:latin typeface="Al Nile" pitchFamily="2" charset="-78"/>
                <a:cs typeface="Al Nile" pitchFamily="2" charset="-78"/>
              </a:rPr>
              <a:t>نظرية ادارة المطلوبات: </a:t>
            </a:r>
            <a:r>
              <a:rPr lang="ar-SA" sz="2800" dirty="0">
                <a:latin typeface="Al Nile" pitchFamily="2" charset="-78"/>
                <a:cs typeface="Al Nile" pitchFamily="2" charset="-78"/>
              </a:rPr>
              <a:t>من خلال دراسة إمكانية حصول المصرف على أموال عند الحاجة اليها في الوقت و التكاليف المناسبة.</a:t>
            </a:r>
            <a:endParaRPr lang="en-US" sz="2800" dirty="0">
              <a:latin typeface="Al Nile" pitchFamily="2" charset="-78"/>
              <a:cs typeface="Al Nile" pitchFamily="2" charset="-78"/>
            </a:endParaRPr>
          </a:p>
        </p:txBody>
      </p:sp>
    </p:spTree>
    <p:extLst>
      <p:ext uri="{BB962C8B-B14F-4D97-AF65-F5344CB8AC3E}">
        <p14:creationId xmlns:p14="http://schemas.microsoft.com/office/powerpoint/2010/main" val="188847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AD7819-C6D2-552F-194F-56FA042438CD}"/>
              </a:ext>
            </a:extLst>
          </p:cNvPr>
          <p:cNvSpPr>
            <a:spLocks noGrp="1"/>
          </p:cNvSpPr>
          <p:nvPr>
            <p:ph type="title"/>
          </p:nvPr>
        </p:nvSpPr>
        <p:spPr/>
        <p:txBody>
          <a:bodyPr>
            <a:normAutofit/>
          </a:bodyPr>
          <a:lstStyle/>
          <a:p>
            <a:pPr algn="ctr"/>
            <a:r>
              <a:rPr lang="ar-SA" sz="6000" dirty="0">
                <a:solidFill>
                  <a:schemeClr val="accent5">
                    <a:lumMod val="60000"/>
                    <a:lumOff val="40000"/>
                  </a:schemeClr>
                </a:solidFill>
                <a:latin typeface="Al Nile" pitchFamily="2" charset="-78"/>
                <a:cs typeface="Al Nile" pitchFamily="2" charset="-78"/>
              </a:rPr>
              <a:t>قياس سيولة المصرف </a:t>
            </a:r>
            <a:endParaRPr lang="en-US" sz="6000" dirty="0">
              <a:solidFill>
                <a:schemeClr val="accent5">
                  <a:lumMod val="60000"/>
                  <a:lumOff val="40000"/>
                </a:schemeClr>
              </a:solidFill>
              <a:latin typeface="Al Nile" pitchFamily="2" charset="-78"/>
              <a:cs typeface="Al Nile" pitchFamily="2" charset="-78"/>
            </a:endParaRP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DFA0C04-EF74-22AA-8215-2E25AA2EA262}"/>
                  </a:ext>
                </a:extLst>
              </p:cNvPr>
              <p:cNvSpPr>
                <a:spLocks noGrp="1"/>
              </p:cNvSpPr>
              <p:nvPr>
                <p:ph idx="1"/>
              </p:nvPr>
            </p:nvSpPr>
            <p:spPr/>
            <p:txBody>
              <a:bodyPr/>
              <a:lstStyle/>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latin typeface="Al Nile" pitchFamily="2" charset="-78"/>
                    <a:cs typeface="Al Nile" pitchFamily="2" charset="-78"/>
                  </a:rPr>
                  <a:t>نسبة الاحتياطي القانوني = </a:t>
                </a:r>
                <a14:m>
                  <m:oMath xmlns:m="http://schemas.openxmlformats.org/officeDocument/2006/math">
                    <m:f>
                      <m:fPr>
                        <m:ctrlPr>
                          <a:rPr lang="ar-SA" sz="2800" i="1" smtClean="0">
                            <a:latin typeface="Cambria Math" panose="02040503050406030204" pitchFamily="18" charset="0"/>
                          </a:rPr>
                        </m:ctrlPr>
                      </m:fPr>
                      <m:num>
                        <m:r>
                          <a:rPr lang="ar-SA" sz="2800" b="0" i="1" smtClean="0">
                            <a:latin typeface="Cambria Math" panose="02040503050406030204" pitchFamily="18" charset="0"/>
                          </a:rPr>
                          <m:t>المركزي</m:t>
                        </m:r>
                        <m:r>
                          <a:rPr lang="ar-SA" sz="2800" b="0" i="1" smtClean="0">
                            <a:latin typeface="Cambria Math" panose="02040503050406030204" pitchFamily="18" charset="0"/>
                          </a:rPr>
                          <m:t> </m:t>
                        </m:r>
                        <m:r>
                          <a:rPr lang="ar-SA" sz="2800" b="0" i="1" smtClean="0">
                            <a:latin typeface="Cambria Math" panose="02040503050406030204" pitchFamily="18" charset="0"/>
                          </a:rPr>
                          <m:t>البنك</m:t>
                        </m:r>
                        <m:r>
                          <a:rPr lang="ar-SA" sz="2800" b="0" i="1" smtClean="0">
                            <a:latin typeface="Cambria Math" panose="02040503050406030204" pitchFamily="18" charset="0"/>
                          </a:rPr>
                          <m:t> </m:t>
                        </m:r>
                        <m:r>
                          <a:rPr lang="ar-SA" sz="2800" b="0" i="1" smtClean="0">
                            <a:latin typeface="Cambria Math" panose="02040503050406030204" pitchFamily="18" charset="0"/>
                          </a:rPr>
                          <m:t>لدى</m:t>
                        </m:r>
                        <m:r>
                          <a:rPr lang="ar-SA" sz="2800" b="0" i="1" smtClean="0">
                            <a:latin typeface="Cambria Math" panose="02040503050406030204" pitchFamily="18" charset="0"/>
                          </a:rPr>
                          <m:t> </m:t>
                        </m:r>
                        <m:r>
                          <a:rPr lang="ar-SA" sz="2800" b="0" i="1" smtClean="0">
                            <a:latin typeface="Cambria Math" panose="02040503050406030204" pitchFamily="18" charset="0"/>
                          </a:rPr>
                          <m:t>النقد</m:t>
                        </m:r>
                      </m:num>
                      <m:den>
                        <m:r>
                          <a:rPr lang="ar-SA" sz="2800" b="0" i="1" smtClean="0">
                            <a:latin typeface="Cambria Math" panose="02040503050406030204" pitchFamily="18" charset="0"/>
                          </a:rPr>
                          <m:t>الودائع</m:t>
                        </m:r>
                        <m:r>
                          <a:rPr lang="ar-SA" sz="2800" b="0" i="1" smtClean="0">
                            <a:latin typeface="Cambria Math" panose="02040503050406030204" pitchFamily="18" charset="0"/>
                          </a:rPr>
                          <m:t> </m:t>
                        </m:r>
                        <m:r>
                          <a:rPr lang="ar-SA" sz="2800" b="0" i="1" smtClean="0">
                            <a:latin typeface="Cambria Math" panose="02040503050406030204" pitchFamily="18" charset="0"/>
                          </a:rPr>
                          <m:t>اجمالي</m:t>
                        </m:r>
                      </m:den>
                    </m:f>
                  </m:oMath>
                </a14:m>
                <a:endParaRPr lang="ar-SA" sz="2800" dirty="0">
                  <a:latin typeface="Al Nile" pitchFamily="2" charset="-78"/>
                  <a:cs typeface="Al Nile" pitchFamily="2" charset="-78"/>
                </a:endParaRP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latin typeface="Al Nile" pitchFamily="2" charset="-78"/>
                    <a:cs typeface="Al Nile" pitchFamily="2" charset="-78"/>
                  </a:rPr>
                  <a:t>نسبة الرصيد النقدي = </a:t>
                </a:r>
                <a14:m>
                  <m:oMath xmlns:m="http://schemas.openxmlformats.org/officeDocument/2006/math">
                    <m:f>
                      <m:fPr>
                        <m:ctrlPr>
                          <a:rPr lang="ar-SA" sz="2800" i="1" smtClean="0">
                            <a:latin typeface="Cambria Math" panose="02040503050406030204" pitchFamily="18" charset="0"/>
                          </a:rPr>
                        </m:ctrlPr>
                      </m:fPr>
                      <m:num>
                        <m:r>
                          <a:rPr lang="ar-SA" sz="2800" b="0" i="1" smtClean="0">
                            <a:latin typeface="Cambria Math" panose="02040503050406030204" pitchFamily="18" charset="0"/>
                          </a:rPr>
                          <m:t>النقدية</m:t>
                        </m:r>
                        <m:r>
                          <a:rPr lang="ar-SA" sz="2800" b="0" i="1" smtClean="0">
                            <a:latin typeface="Cambria Math" panose="02040503050406030204" pitchFamily="18" charset="0"/>
                          </a:rPr>
                          <m:t> </m:t>
                        </m:r>
                        <m:r>
                          <a:rPr lang="ar-SA" sz="2800" b="0" i="1" smtClean="0">
                            <a:latin typeface="Cambria Math" panose="02040503050406030204" pitchFamily="18" charset="0"/>
                          </a:rPr>
                          <m:t>محفظة</m:t>
                        </m:r>
                        <m:r>
                          <a:rPr lang="ar-SA" sz="2800" b="0" i="1" smtClean="0">
                            <a:latin typeface="Cambria Math" panose="02040503050406030204" pitchFamily="18" charset="0"/>
                          </a:rPr>
                          <m:t> </m:t>
                        </m:r>
                        <m:r>
                          <a:rPr lang="ar-SA" sz="2800" b="0" i="1" smtClean="0">
                            <a:latin typeface="Cambria Math" panose="02040503050406030204" pitchFamily="18" charset="0"/>
                          </a:rPr>
                          <m:t>اجمالي</m:t>
                        </m:r>
                      </m:num>
                      <m:den>
                        <m:r>
                          <a:rPr lang="ar-SA" sz="2800" b="0" i="1" smtClean="0">
                            <a:latin typeface="Cambria Math" panose="02040503050406030204" pitchFamily="18" charset="0"/>
                          </a:rPr>
                          <m:t>الودائع</m:t>
                        </m:r>
                        <m:r>
                          <a:rPr lang="ar-SA" sz="2800" b="0" i="1" smtClean="0">
                            <a:latin typeface="Cambria Math" panose="02040503050406030204" pitchFamily="18" charset="0"/>
                          </a:rPr>
                          <m:t> </m:t>
                        </m:r>
                        <m:r>
                          <a:rPr lang="ar-SA" sz="2800" b="0" i="1" smtClean="0">
                            <a:latin typeface="Cambria Math" panose="02040503050406030204" pitchFamily="18" charset="0"/>
                          </a:rPr>
                          <m:t>اجمالي</m:t>
                        </m:r>
                      </m:den>
                    </m:f>
                  </m:oMath>
                </a14:m>
                <a:endParaRPr lang="ar-SA" sz="2800" dirty="0">
                  <a:latin typeface="Al Nile" pitchFamily="2" charset="-78"/>
                  <a:cs typeface="Al Nile" pitchFamily="2" charset="-78"/>
                </a:endParaRP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r>
                  <a:rPr lang="ar-SA" sz="2800" dirty="0">
                    <a:latin typeface="Al Nile" pitchFamily="2" charset="-78"/>
                    <a:cs typeface="Al Nile" pitchFamily="2" charset="-78"/>
                  </a:rPr>
                  <a:t>نسبة السيولة القانونية = </a:t>
                </a:r>
                <a14:m>
                  <m:oMath xmlns:m="http://schemas.openxmlformats.org/officeDocument/2006/math">
                    <m:f>
                      <m:fPr>
                        <m:ctrlPr>
                          <a:rPr lang="ar-SA" sz="2800" i="1" smtClean="0">
                            <a:latin typeface="Cambria Math" panose="02040503050406030204" pitchFamily="18" charset="0"/>
                          </a:rPr>
                        </m:ctrlPr>
                      </m:fPr>
                      <m:num>
                        <m:r>
                          <a:rPr lang="ar-SA" sz="2800" b="0" i="1" smtClean="0">
                            <a:latin typeface="Cambria Math" panose="02040503050406030204" pitchFamily="18" charset="0"/>
                          </a:rPr>
                          <m:t> </m:t>
                        </m:r>
                        <m:r>
                          <a:rPr lang="ar-SA" sz="2800" b="0" i="1" smtClean="0">
                            <a:latin typeface="Cambria Math" panose="02040503050406030204" pitchFamily="18" charset="0"/>
                          </a:rPr>
                          <m:t>الثانوية</m:t>
                        </m:r>
                        <m:r>
                          <a:rPr lang="ar-SA" sz="2800" b="0" i="1" smtClean="0">
                            <a:latin typeface="Cambria Math" panose="02040503050406030204" pitchFamily="18" charset="0"/>
                          </a:rPr>
                          <m:t> </m:t>
                        </m:r>
                        <m:r>
                          <a:rPr lang="ar-SA" sz="2800" b="0" i="1" smtClean="0">
                            <a:latin typeface="Cambria Math" panose="02040503050406030204" pitchFamily="18" charset="0"/>
                          </a:rPr>
                          <m:t>الاحتياطات</m:t>
                        </m:r>
                        <m:r>
                          <a:rPr lang="ar-SA" sz="2800" b="0" i="1" smtClean="0">
                            <a:latin typeface="Cambria Math" panose="02040503050406030204" pitchFamily="18" charset="0"/>
                          </a:rPr>
                          <m:t>+</m:t>
                        </m:r>
                        <m:r>
                          <a:rPr lang="ar-SA" sz="2800" b="0" i="1" smtClean="0">
                            <a:latin typeface="Cambria Math" panose="02040503050406030204" pitchFamily="18" charset="0"/>
                          </a:rPr>
                          <m:t>الأولية</m:t>
                        </m:r>
                        <m:r>
                          <a:rPr lang="ar-SA" sz="2800" b="0" i="1" smtClean="0">
                            <a:latin typeface="Cambria Math" panose="02040503050406030204" pitchFamily="18" charset="0"/>
                          </a:rPr>
                          <m:t> </m:t>
                        </m:r>
                        <m:r>
                          <a:rPr lang="ar-SA" sz="2800" b="0" i="1" smtClean="0">
                            <a:latin typeface="Cambria Math" panose="02040503050406030204" pitchFamily="18" charset="0"/>
                          </a:rPr>
                          <m:t>الاحتياطات</m:t>
                        </m:r>
                      </m:num>
                      <m:den>
                        <m:r>
                          <a:rPr lang="ar-SA" sz="2800" b="0" i="1" smtClean="0">
                            <a:latin typeface="Cambria Math" panose="02040503050406030204" pitchFamily="18" charset="0"/>
                          </a:rPr>
                          <m:t>الودائع</m:t>
                        </m:r>
                        <m:r>
                          <a:rPr lang="ar-SA" sz="2800" b="0" i="1" smtClean="0">
                            <a:latin typeface="Cambria Math" panose="02040503050406030204" pitchFamily="18" charset="0"/>
                          </a:rPr>
                          <m:t> </m:t>
                        </m:r>
                        <m:r>
                          <a:rPr lang="ar-SA" sz="2800" b="0" i="1" smtClean="0">
                            <a:latin typeface="Cambria Math" panose="02040503050406030204" pitchFamily="18" charset="0"/>
                          </a:rPr>
                          <m:t>اجمالي</m:t>
                        </m:r>
                      </m:den>
                    </m:f>
                  </m:oMath>
                </a14:m>
                <a:endParaRPr lang="en-US" dirty="0">
                  <a:latin typeface="Al Nile" pitchFamily="2" charset="-78"/>
                  <a:cs typeface="Al Nile" pitchFamily="2" charset="-78"/>
                </a:endParaRPr>
              </a:p>
            </p:txBody>
          </p:sp>
        </mc:Choice>
        <mc:Fallback>
          <p:sp>
            <p:nvSpPr>
              <p:cNvPr id="3" name="Content Placeholder 2">
                <a:extLst>
                  <a:ext uri="{FF2B5EF4-FFF2-40B4-BE49-F238E27FC236}">
                    <a16:creationId xmlns:a16="http://schemas.microsoft.com/office/drawing/2014/main" id="{0DFA0C04-EF74-22AA-8215-2E25AA2EA262}"/>
                  </a:ext>
                </a:extLst>
              </p:cNvPr>
              <p:cNvSpPr>
                <a:spLocks noGrp="1" noRot="1" noChangeAspect="1" noMove="1" noResize="1" noEditPoints="1" noAdjustHandles="1" noChangeArrowheads="1" noChangeShapeType="1" noTextEdit="1"/>
              </p:cNvSpPr>
              <p:nvPr>
                <p:ph idx="1"/>
              </p:nvPr>
            </p:nvSpPr>
            <p:spPr>
              <a:blipFill>
                <a:blip r:embed="rId2"/>
                <a:stretch>
                  <a:fillRect r="-1009"/>
                </a:stretch>
              </a:blipFill>
            </p:spPr>
            <p:txBody>
              <a:bodyPr/>
              <a:lstStyle/>
              <a:p>
                <a:r>
                  <a:rPr lang="en-US">
                    <a:noFill/>
                  </a:rPr>
                  <a:t> </a:t>
                </a:r>
              </a:p>
            </p:txBody>
          </p:sp>
        </mc:Fallback>
      </mc:AlternateContent>
    </p:spTree>
    <p:extLst>
      <p:ext uri="{BB962C8B-B14F-4D97-AF65-F5344CB8AC3E}">
        <p14:creationId xmlns:p14="http://schemas.microsoft.com/office/powerpoint/2010/main" val="2892587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F311C56-4109-64F9-2069-AFCAC5AAA93A}"/>
              </a:ext>
            </a:extLst>
          </p:cNvPr>
          <p:cNvSpPr>
            <a:spLocks noGrp="1"/>
          </p:cNvSpPr>
          <p:nvPr>
            <p:ph idx="1"/>
          </p:nvPr>
        </p:nvSpPr>
        <p:spPr/>
        <p:txBody>
          <a:bodyPr/>
          <a:lstStyle/>
          <a:p>
            <a:pPr algn="ctr" rtl="1"/>
            <a:r>
              <a:rPr lang="ar-SA" sz="6600" b="1" dirty="0">
                <a:solidFill>
                  <a:schemeClr val="accent1">
                    <a:lumMod val="75000"/>
                  </a:schemeClr>
                </a:solidFill>
                <a:latin typeface="Beirut" pitchFamily="2" charset="-78"/>
                <a:cs typeface="Beirut" pitchFamily="2" charset="-78"/>
              </a:rPr>
              <a:t>تمنياتي لكم بالتوفيق والسداد</a:t>
            </a:r>
            <a:endParaRPr lang="en-US" sz="6600" b="1" dirty="0">
              <a:solidFill>
                <a:schemeClr val="accent1">
                  <a:lumMod val="75000"/>
                </a:schemeClr>
              </a:solidFill>
              <a:latin typeface="Beirut" pitchFamily="2" charset="-78"/>
              <a:cs typeface="Beirut" pitchFamily="2" charset="-78"/>
            </a:endParaRPr>
          </a:p>
          <a:p>
            <a:pPr marL="182880" indent="-182880" algn="r" defTabSz="914400" rtl="1" eaLnBrk="1" latinLnBrk="0" hangingPunct="1">
              <a:lnSpc>
                <a:spcPct val="100000"/>
              </a:lnSpc>
              <a:spcBef>
                <a:spcPts val="900"/>
              </a:spcBef>
              <a:spcAft>
                <a:spcPts val="0"/>
              </a:spcAft>
              <a:buClr>
                <a:schemeClr val="tx1">
                  <a:lumMod val="85000"/>
                  <a:lumOff val="15000"/>
                </a:schemeClr>
              </a:buClr>
              <a:buFont typeface="Garamond" pitchFamily="18" charset="0"/>
              <a:buChar char="◦"/>
            </a:pPr>
            <a:endParaRPr lang="en-US" dirty="0"/>
          </a:p>
        </p:txBody>
      </p:sp>
    </p:spTree>
    <p:extLst>
      <p:ext uri="{BB962C8B-B14F-4D97-AF65-F5344CB8AC3E}">
        <p14:creationId xmlns:p14="http://schemas.microsoft.com/office/powerpoint/2010/main" val="178514487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35</TotalTime>
  <Words>407</Words>
  <Application>Microsoft Macintosh PowerPoint</Application>
  <PresentationFormat>Widescreen</PresentationFormat>
  <Paragraphs>32</Paragraphs>
  <Slides>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 Nile</vt:lpstr>
      <vt:lpstr>Beirut</vt:lpstr>
      <vt:lpstr>Cambria Math</vt:lpstr>
      <vt:lpstr>Century Gothic</vt:lpstr>
      <vt:lpstr>Garamond</vt:lpstr>
      <vt:lpstr>Savon</vt:lpstr>
      <vt:lpstr>ادارة سيولة المصرف</vt:lpstr>
      <vt:lpstr>مفهوم وأهمية سيولة المصرف</vt:lpstr>
      <vt:lpstr>PowerPoint Presentation</vt:lpstr>
      <vt:lpstr>العوامل المؤثرة في سيولة المصرف </vt:lpstr>
      <vt:lpstr>نظريات سيولة المصرف </vt:lpstr>
      <vt:lpstr>قياس سيولة المصرف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fatima .</dc:creator>
  <cp:lastModifiedBy>fatima .</cp:lastModifiedBy>
  <cp:revision>1</cp:revision>
  <dcterms:created xsi:type="dcterms:W3CDTF">2024-12-04T19:19:36Z</dcterms:created>
  <dcterms:modified xsi:type="dcterms:W3CDTF">2024-12-04T19:54:42Z</dcterms:modified>
</cp:coreProperties>
</file>