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65"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82"/>
  </p:normalViewPr>
  <p:slideViewPr>
    <p:cSldViewPr snapToGrid="0">
      <p:cViewPr varScale="1">
        <p:scale>
          <a:sx n="119" d="100"/>
          <a:sy n="119" d="100"/>
        </p:scale>
        <p:origin x="55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557" name="Group 1556"/>
          <p:cNvGrpSpPr/>
          <p:nvPr/>
        </p:nvGrpSpPr>
        <p:grpSpPr>
          <a:xfrm>
            <a:off x="0" y="420256"/>
            <a:ext cx="12188952" cy="3795497"/>
            <a:chOff x="0" y="420256"/>
            <a:chExt cx="12188952" cy="3795497"/>
          </a:xfrm>
        </p:grpSpPr>
        <p:cxnSp>
          <p:nvCxnSpPr>
            <p:cNvPr id="1558" name="Straight Connector 1557"/>
            <p:cNvCxnSpPr/>
            <p:nvPr/>
          </p:nvCxnSpPr>
          <p:spPr>
            <a:xfrm>
              <a:off x="0" y="4215753"/>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9" name="Straight Connector 1558"/>
            <p:cNvCxnSpPr/>
            <p:nvPr/>
          </p:nvCxnSpPr>
          <p:spPr>
            <a:xfrm>
              <a:off x="0" y="379403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0" name="Straight Connector 1559"/>
            <p:cNvCxnSpPr/>
            <p:nvPr/>
          </p:nvCxnSpPr>
          <p:spPr>
            <a:xfrm>
              <a:off x="0" y="337231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1" name="Straight Connector 1560"/>
            <p:cNvCxnSpPr/>
            <p:nvPr/>
          </p:nvCxnSpPr>
          <p:spPr>
            <a:xfrm>
              <a:off x="0" y="295058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2" name="Straight Connector 1561"/>
            <p:cNvCxnSpPr/>
            <p:nvPr/>
          </p:nvCxnSpPr>
          <p:spPr>
            <a:xfrm>
              <a:off x="0" y="252886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3" name="Straight Connector 1562"/>
            <p:cNvCxnSpPr/>
            <p:nvPr/>
          </p:nvCxnSpPr>
          <p:spPr>
            <a:xfrm>
              <a:off x="0" y="2107144"/>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4" name="Straight Connector 1563"/>
            <p:cNvCxnSpPr/>
            <p:nvPr/>
          </p:nvCxnSpPr>
          <p:spPr>
            <a:xfrm>
              <a:off x="0" y="168542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5" name="Straight Connector 1564"/>
            <p:cNvCxnSpPr/>
            <p:nvPr/>
          </p:nvCxnSpPr>
          <p:spPr>
            <a:xfrm>
              <a:off x="0" y="126370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6" name="Straight Connector 1565"/>
            <p:cNvCxnSpPr/>
            <p:nvPr/>
          </p:nvCxnSpPr>
          <p:spPr>
            <a:xfrm>
              <a:off x="0" y="84197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7" name="Straight Connector 1566"/>
            <p:cNvCxnSpPr/>
            <p:nvPr/>
          </p:nvCxnSpPr>
          <p:spPr>
            <a:xfrm>
              <a:off x="0" y="42025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568"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69"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0"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1"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2"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3"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4"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5"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6"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7"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8"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9"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0"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1"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2"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3"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4"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5"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6"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7"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8"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9"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0"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1"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2"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3"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4"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5"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6"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7"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8"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9"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0"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1"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2"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3"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4"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5"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6"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7"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8"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9" name="Oval 1608"/>
          <p:cNvSpPr/>
          <p:nvPr/>
        </p:nvSpPr>
        <p:spPr>
          <a:xfrm>
            <a:off x="71204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0"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1" name="Oval 1610"/>
          <p:cNvSpPr/>
          <p:nvPr/>
        </p:nvSpPr>
        <p:spPr>
          <a:xfrm>
            <a:off x="3774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2"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3"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4"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5"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6"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7"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8" name="Oval 1617"/>
          <p:cNvSpPr/>
          <p:nvPr/>
        </p:nvSpPr>
        <p:spPr>
          <a:xfrm>
            <a:off x="12203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9" name="Oval 1618"/>
          <p:cNvSpPr/>
          <p:nvPr/>
        </p:nvSpPr>
        <p:spPr>
          <a:xfrm>
            <a:off x="20632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0" name="Oval 1619"/>
          <p:cNvSpPr/>
          <p:nvPr/>
        </p:nvSpPr>
        <p:spPr>
          <a:xfrm>
            <a:off x="29060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1" name="Oval 1620"/>
          <p:cNvSpPr/>
          <p:nvPr/>
        </p:nvSpPr>
        <p:spPr>
          <a:xfrm>
            <a:off x="37489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2" name="Oval 1621"/>
          <p:cNvSpPr/>
          <p:nvPr/>
        </p:nvSpPr>
        <p:spPr>
          <a:xfrm>
            <a:off x="45918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3" name="Oval 1622"/>
          <p:cNvSpPr/>
          <p:nvPr/>
        </p:nvSpPr>
        <p:spPr>
          <a:xfrm>
            <a:off x="54347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4" name="Oval 1623"/>
          <p:cNvSpPr/>
          <p:nvPr/>
        </p:nvSpPr>
        <p:spPr>
          <a:xfrm>
            <a:off x="62776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6" name="Oval 1625"/>
          <p:cNvSpPr/>
          <p:nvPr/>
        </p:nvSpPr>
        <p:spPr>
          <a:xfrm>
            <a:off x="88062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7"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8" name="Oval 1627"/>
          <p:cNvSpPr/>
          <p:nvPr/>
        </p:nvSpPr>
        <p:spPr>
          <a:xfrm>
            <a:off x="79633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9"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0" name="Oval 1629"/>
          <p:cNvSpPr/>
          <p:nvPr/>
        </p:nvSpPr>
        <p:spPr>
          <a:xfrm>
            <a:off x="104920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1"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2" name="Oval 1631"/>
          <p:cNvSpPr/>
          <p:nvPr/>
        </p:nvSpPr>
        <p:spPr>
          <a:xfrm>
            <a:off x="96491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3"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4"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5" name="Oval 1634"/>
          <p:cNvSpPr/>
          <p:nvPr/>
        </p:nvSpPr>
        <p:spPr>
          <a:xfrm>
            <a:off x="113348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6"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7" name="Oval 1636"/>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8"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9" name="Oval 1638"/>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0" name="Oval 1639"/>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1" name="Oval 1640"/>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2" name="Oval 1641"/>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3" name="Oval 1642"/>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4" name="Oval 1643"/>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5" name="Oval 1644"/>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6" name="Oval 1645"/>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7" name="Oval 1646"/>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8" name="Oval 1647"/>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9" name="Oval 1648"/>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0" name="Oval 1649"/>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1" name="Oval 1650"/>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2"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3"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4"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5"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6"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7"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8"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9"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0"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1"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2"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3"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4"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5"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6"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7" name="Oval 1666"/>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8" name="Oval 1667"/>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9" name="Oval 1668"/>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0" name="Oval 1669"/>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1" name="Oval 1670"/>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2" name="Oval 1671"/>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3" name="Oval 1672"/>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4" name="Oval 1673"/>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5" name="Oval 1674"/>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6" name="Oval 1675"/>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7" name="Oval 1676"/>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8" name="Oval 1677"/>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9" name="Oval 1678"/>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0"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1" name="Oval 1680"/>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2"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3"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4"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5"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6"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7"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8"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9"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0"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1"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2"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3"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4"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5"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6"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7"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8"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9"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0"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1" name="Oval 1700"/>
          <p:cNvSpPr/>
          <p:nvPr/>
        </p:nvSpPr>
        <p:spPr>
          <a:xfrm>
            <a:off x="71204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2"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3" name="Oval 1702"/>
          <p:cNvSpPr/>
          <p:nvPr/>
        </p:nvSpPr>
        <p:spPr>
          <a:xfrm>
            <a:off x="3774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4"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5"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6"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7"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8"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9"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0" name="Oval 1709"/>
          <p:cNvSpPr/>
          <p:nvPr/>
        </p:nvSpPr>
        <p:spPr>
          <a:xfrm>
            <a:off x="12203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1" name="Oval 1710"/>
          <p:cNvSpPr/>
          <p:nvPr/>
        </p:nvSpPr>
        <p:spPr>
          <a:xfrm>
            <a:off x="20632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2" name="Oval 1711"/>
          <p:cNvSpPr/>
          <p:nvPr/>
        </p:nvSpPr>
        <p:spPr>
          <a:xfrm>
            <a:off x="29060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3" name="Oval 1712"/>
          <p:cNvSpPr/>
          <p:nvPr/>
        </p:nvSpPr>
        <p:spPr>
          <a:xfrm>
            <a:off x="37489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4" name="Oval 1713"/>
          <p:cNvSpPr/>
          <p:nvPr/>
        </p:nvSpPr>
        <p:spPr>
          <a:xfrm>
            <a:off x="45918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5" name="Oval 1714"/>
          <p:cNvSpPr/>
          <p:nvPr/>
        </p:nvSpPr>
        <p:spPr>
          <a:xfrm>
            <a:off x="54347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6" name="Oval 1715"/>
          <p:cNvSpPr/>
          <p:nvPr/>
        </p:nvSpPr>
        <p:spPr>
          <a:xfrm>
            <a:off x="62776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7"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8" name="Oval 1717"/>
          <p:cNvSpPr/>
          <p:nvPr/>
        </p:nvSpPr>
        <p:spPr>
          <a:xfrm>
            <a:off x="88062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9"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0" name="Oval 1719"/>
          <p:cNvSpPr/>
          <p:nvPr/>
        </p:nvSpPr>
        <p:spPr>
          <a:xfrm>
            <a:off x="79633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1"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2" name="Oval 1721"/>
          <p:cNvSpPr/>
          <p:nvPr/>
        </p:nvSpPr>
        <p:spPr>
          <a:xfrm>
            <a:off x="104920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3"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4" name="Oval 1723"/>
          <p:cNvSpPr/>
          <p:nvPr/>
        </p:nvSpPr>
        <p:spPr>
          <a:xfrm>
            <a:off x="96491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5"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6"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7" name="Oval 1726"/>
          <p:cNvSpPr/>
          <p:nvPr/>
        </p:nvSpPr>
        <p:spPr>
          <a:xfrm>
            <a:off x="113348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8"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9" name="Oval 1728"/>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0" name="Oval 1729"/>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1" name="Oval 1730"/>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2" name="Oval 1731"/>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3" name="Oval 1732"/>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4" name="Oval 1733"/>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5" name="Oval 1734"/>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6" name="Oval 1735"/>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7" name="Oval 1736"/>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8" name="Oval 1737"/>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9" name="Oval 1738"/>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0" name="Oval 1739"/>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1" name="Oval 1740"/>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2" name="Oval 1741"/>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3"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4"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5"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6"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7"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8"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9"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0"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1"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2"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3"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4"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5"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6"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7"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8" name="Oval 1757"/>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9" name="Oval 1758"/>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0" name="Oval 1759"/>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1" name="Oval 1760"/>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2" name="Oval 1761"/>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3" name="Oval 1762"/>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4" name="Oval 1763"/>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5" name="Oval 1764"/>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6" name="Oval 1765"/>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7" name="Oval 1766"/>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8" name="Oval 1767"/>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9" name="Oval 1768"/>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0" name="Oval 1769"/>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1" name="Oval 1770"/>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2"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3" name="Oval 1772"/>
          <p:cNvSpPr/>
          <p:nvPr/>
        </p:nvSpPr>
        <p:spPr>
          <a:xfrm>
            <a:off x="71204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5" name="Oval 1774"/>
          <p:cNvSpPr/>
          <p:nvPr/>
        </p:nvSpPr>
        <p:spPr>
          <a:xfrm>
            <a:off x="3774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6"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7"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8"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9"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0"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1"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2" name="Oval 1781"/>
          <p:cNvSpPr/>
          <p:nvPr/>
        </p:nvSpPr>
        <p:spPr>
          <a:xfrm>
            <a:off x="12203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3" name="Oval 1782"/>
          <p:cNvSpPr/>
          <p:nvPr/>
        </p:nvSpPr>
        <p:spPr>
          <a:xfrm>
            <a:off x="20632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4" name="Oval 1783"/>
          <p:cNvSpPr/>
          <p:nvPr/>
        </p:nvSpPr>
        <p:spPr>
          <a:xfrm>
            <a:off x="29060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5" name="Oval 1784"/>
          <p:cNvSpPr/>
          <p:nvPr/>
        </p:nvSpPr>
        <p:spPr>
          <a:xfrm>
            <a:off x="37489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6" name="Oval 1785"/>
          <p:cNvSpPr/>
          <p:nvPr/>
        </p:nvSpPr>
        <p:spPr>
          <a:xfrm>
            <a:off x="45918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7" name="Oval 1786"/>
          <p:cNvSpPr/>
          <p:nvPr/>
        </p:nvSpPr>
        <p:spPr>
          <a:xfrm>
            <a:off x="54347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8" name="Oval 1787"/>
          <p:cNvSpPr/>
          <p:nvPr/>
        </p:nvSpPr>
        <p:spPr>
          <a:xfrm>
            <a:off x="62776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9"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0" name="Oval 1789"/>
          <p:cNvSpPr/>
          <p:nvPr/>
        </p:nvSpPr>
        <p:spPr>
          <a:xfrm>
            <a:off x="88062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1"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2" name="Oval 1791"/>
          <p:cNvSpPr/>
          <p:nvPr/>
        </p:nvSpPr>
        <p:spPr>
          <a:xfrm>
            <a:off x="79633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4" name="Oval 1793"/>
          <p:cNvSpPr/>
          <p:nvPr/>
        </p:nvSpPr>
        <p:spPr>
          <a:xfrm>
            <a:off x="104920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5"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6" name="Oval 1795"/>
          <p:cNvSpPr/>
          <p:nvPr/>
        </p:nvSpPr>
        <p:spPr>
          <a:xfrm>
            <a:off x="96491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7"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8"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9" name="Oval 1798"/>
          <p:cNvSpPr/>
          <p:nvPr/>
        </p:nvSpPr>
        <p:spPr>
          <a:xfrm>
            <a:off x="113348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00"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1" name="Oval 1800"/>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2" name="Oval 1801"/>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3" name="Oval 1802"/>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4" name="Oval 1803"/>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5" name="Oval 1804"/>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6" name="Oval 1805"/>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7" name="Oval 1806"/>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8" name="Oval 1807"/>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9" name="Oval 1808"/>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0" name="Oval 1809"/>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1" name="Oval 1810"/>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2" name="Oval 1811"/>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3" name="Oval 1812"/>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4" name="Oval 1813"/>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5"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6"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7"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8"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9"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0"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1"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2"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3"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4"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5"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6"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7"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8"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9"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0" name="Oval 1829"/>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1" name="Oval 1830"/>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2" name="Oval 1831"/>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3" name="Oval 1832"/>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4" name="Oval 1833"/>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5" name="Oval 1834"/>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6" name="Oval 1835"/>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7" name="Oval 1836"/>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8" name="Oval 1837"/>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9" name="Oval 1838"/>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0" name="Oval 1839"/>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1" name="Oval 1840"/>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2" name="Oval 1841"/>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3" name="Oval 1842"/>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4"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5" name="Oval 1844"/>
          <p:cNvSpPr/>
          <p:nvPr/>
        </p:nvSpPr>
        <p:spPr>
          <a:xfrm>
            <a:off x="71204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6"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7" name="Oval 1846"/>
          <p:cNvSpPr/>
          <p:nvPr/>
        </p:nvSpPr>
        <p:spPr>
          <a:xfrm>
            <a:off x="3774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8"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9"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0"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1"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2"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3"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4" name="Oval 1853"/>
          <p:cNvSpPr/>
          <p:nvPr/>
        </p:nvSpPr>
        <p:spPr>
          <a:xfrm>
            <a:off x="12203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5" name="Oval 1854"/>
          <p:cNvSpPr/>
          <p:nvPr/>
        </p:nvSpPr>
        <p:spPr>
          <a:xfrm>
            <a:off x="20632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6" name="Oval 1855"/>
          <p:cNvSpPr/>
          <p:nvPr/>
        </p:nvSpPr>
        <p:spPr>
          <a:xfrm>
            <a:off x="29060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7" name="Oval 1856"/>
          <p:cNvSpPr/>
          <p:nvPr/>
        </p:nvSpPr>
        <p:spPr>
          <a:xfrm>
            <a:off x="37489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8" name="Oval 1857"/>
          <p:cNvSpPr/>
          <p:nvPr/>
        </p:nvSpPr>
        <p:spPr>
          <a:xfrm>
            <a:off x="45918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9" name="Oval 1858"/>
          <p:cNvSpPr/>
          <p:nvPr/>
        </p:nvSpPr>
        <p:spPr>
          <a:xfrm>
            <a:off x="54347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0" name="Oval 1859"/>
          <p:cNvSpPr/>
          <p:nvPr/>
        </p:nvSpPr>
        <p:spPr>
          <a:xfrm>
            <a:off x="62776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1"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2" name="Oval 1861"/>
          <p:cNvSpPr/>
          <p:nvPr/>
        </p:nvSpPr>
        <p:spPr>
          <a:xfrm>
            <a:off x="88062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3"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4" name="Oval 1863"/>
          <p:cNvSpPr/>
          <p:nvPr/>
        </p:nvSpPr>
        <p:spPr>
          <a:xfrm>
            <a:off x="79633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5"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6" name="Oval 1865"/>
          <p:cNvSpPr/>
          <p:nvPr/>
        </p:nvSpPr>
        <p:spPr>
          <a:xfrm>
            <a:off x="104920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7"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8" name="Oval 1867"/>
          <p:cNvSpPr/>
          <p:nvPr/>
        </p:nvSpPr>
        <p:spPr>
          <a:xfrm>
            <a:off x="96491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9"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0"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1" name="Oval 1870"/>
          <p:cNvSpPr/>
          <p:nvPr/>
        </p:nvSpPr>
        <p:spPr>
          <a:xfrm>
            <a:off x="113348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72"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3" name="Oval 1872"/>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4" name="Oval 1873"/>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5" name="Oval 1874"/>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6" name="Oval 1875"/>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7" name="Oval 1876"/>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8" name="Oval 1877"/>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9" name="Oval 1878"/>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0" name="Oval 1879"/>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1" name="Oval 1880"/>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2" name="Oval 1881"/>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3" name="Oval 1882"/>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4" name="Oval 1883"/>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5" name="Oval 1884"/>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6" name="Oval 1885"/>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7"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8"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9"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0"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1"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2"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3"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4"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5"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6"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7"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8"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9"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0"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1"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2" name="Oval 1901"/>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3" name="Oval 1902"/>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4" name="Oval 1903"/>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5" name="Oval 1904"/>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6" name="Oval 1905"/>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7" name="Oval 1906"/>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8" name="Oval 1907"/>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9" name="Oval 1908"/>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0" name="Oval 1909"/>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1" name="Oval 1910"/>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2" name="Oval 1911"/>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3" name="Oval 1912"/>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4" name="Oval 1913"/>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5" name="Oval 1914"/>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6"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7" name="Oval 1916"/>
          <p:cNvSpPr/>
          <p:nvPr/>
        </p:nvSpPr>
        <p:spPr>
          <a:xfrm>
            <a:off x="71204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18"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9" name="Oval 1918"/>
          <p:cNvSpPr/>
          <p:nvPr/>
        </p:nvSpPr>
        <p:spPr>
          <a:xfrm>
            <a:off x="3774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0"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1"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2"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3"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4"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5"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6" name="Oval 1925"/>
          <p:cNvSpPr/>
          <p:nvPr/>
        </p:nvSpPr>
        <p:spPr>
          <a:xfrm>
            <a:off x="12203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7" name="Oval 1926"/>
          <p:cNvSpPr/>
          <p:nvPr/>
        </p:nvSpPr>
        <p:spPr>
          <a:xfrm>
            <a:off x="20632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8" name="Oval 1927"/>
          <p:cNvSpPr/>
          <p:nvPr/>
        </p:nvSpPr>
        <p:spPr>
          <a:xfrm>
            <a:off x="29060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9" name="Oval 1928"/>
          <p:cNvSpPr/>
          <p:nvPr/>
        </p:nvSpPr>
        <p:spPr>
          <a:xfrm>
            <a:off x="37489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0" name="Oval 1929"/>
          <p:cNvSpPr/>
          <p:nvPr/>
        </p:nvSpPr>
        <p:spPr>
          <a:xfrm>
            <a:off x="45918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1" name="Oval 1930"/>
          <p:cNvSpPr/>
          <p:nvPr/>
        </p:nvSpPr>
        <p:spPr>
          <a:xfrm>
            <a:off x="54347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2" name="Oval 1931"/>
          <p:cNvSpPr/>
          <p:nvPr/>
        </p:nvSpPr>
        <p:spPr>
          <a:xfrm>
            <a:off x="62776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3"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4" name="Oval 1933"/>
          <p:cNvSpPr/>
          <p:nvPr/>
        </p:nvSpPr>
        <p:spPr>
          <a:xfrm>
            <a:off x="88062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5"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6" name="Oval 1935"/>
          <p:cNvSpPr/>
          <p:nvPr/>
        </p:nvSpPr>
        <p:spPr>
          <a:xfrm>
            <a:off x="79633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7"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8" name="Oval 1937"/>
          <p:cNvSpPr/>
          <p:nvPr/>
        </p:nvSpPr>
        <p:spPr>
          <a:xfrm>
            <a:off x="104920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9"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0" name="Oval 1939"/>
          <p:cNvSpPr/>
          <p:nvPr/>
        </p:nvSpPr>
        <p:spPr>
          <a:xfrm>
            <a:off x="96491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3" name="Oval 1942"/>
          <p:cNvSpPr/>
          <p:nvPr/>
        </p:nvSpPr>
        <p:spPr>
          <a:xfrm>
            <a:off x="113348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4"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5" name="Oval 1944"/>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6" name="Oval 1945"/>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7" name="Oval 1946"/>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8" name="Oval 1947"/>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9" name="Oval 1948"/>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0" name="Oval 1949"/>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1" name="Oval 1950"/>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2" name="Oval 1951"/>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3" name="Oval 1952"/>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4" name="Oval 1953"/>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5" name="Oval 1954"/>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6" name="Oval 1955"/>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7" name="Oval 1956"/>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8" name="Oval 1957"/>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9"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0"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1"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2"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3"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4"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5"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6"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7"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8"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9"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0"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1"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2"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3"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4" name="Oval 1973"/>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5" name="Oval 1974"/>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6" name="Oval 1975"/>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7" name="Oval 1976"/>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8" name="Oval 1977"/>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9" name="Oval 1978"/>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0" name="Oval 1979"/>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1" name="Oval 1980"/>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2" name="Oval 1981"/>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3" name="Oval 1982"/>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4" name="Oval 1983"/>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5" name="Oval 1984"/>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6" name="Oval 1985"/>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7" name="Oval 1986"/>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8"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9"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0"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1"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2"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3"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4"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5"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6"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7"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8"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9"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0"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1"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2"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3"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D043132-31C2-E845-AD7F-F93A75E807C6}" type="datetimeFigureOut">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B273C-28E0-E540-B1FE-EA396FC434BF}"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1254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043132-31C2-E845-AD7F-F93A75E807C6}" type="datetimeFigureOut">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B273C-28E0-E540-B1FE-EA396FC434BF}" type="slidenum">
              <a:rPr lang="en-US" smtClean="0"/>
              <a:t>‹#›</a:t>
            </a:fld>
            <a:endParaRPr lang="en-US"/>
          </a:p>
        </p:txBody>
      </p:sp>
    </p:spTree>
    <p:extLst>
      <p:ext uri="{BB962C8B-B14F-4D97-AF65-F5344CB8AC3E}">
        <p14:creationId xmlns:p14="http://schemas.microsoft.com/office/powerpoint/2010/main" val="1675246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043132-31C2-E845-AD7F-F93A75E807C6}" type="datetimeFigureOut">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B273C-28E0-E540-B1FE-EA396FC434BF}"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5861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043132-31C2-E845-AD7F-F93A75E807C6}" type="datetimeFigureOut">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B273C-28E0-E540-B1FE-EA396FC434BF}" type="slidenum">
              <a:rPr lang="en-US" smtClean="0"/>
              <a:t>‹#›</a:t>
            </a:fld>
            <a:endParaRPr lang="en-US"/>
          </a:p>
        </p:txBody>
      </p:sp>
    </p:spTree>
    <p:extLst>
      <p:ext uri="{BB962C8B-B14F-4D97-AF65-F5344CB8AC3E}">
        <p14:creationId xmlns:p14="http://schemas.microsoft.com/office/powerpoint/2010/main" val="827870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526" name="Group 525"/>
          <p:cNvGrpSpPr/>
          <p:nvPr/>
        </p:nvGrpSpPr>
        <p:grpSpPr>
          <a:xfrm>
            <a:off x="0" y="420256"/>
            <a:ext cx="12188952" cy="3795497"/>
            <a:chOff x="0" y="420256"/>
            <a:chExt cx="12188952" cy="3795497"/>
          </a:xfrm>
        </p:grpSpPr>
        <p:cxnSp>
          <p:nvCxnSpPr>
            <p:cNvPr id="527" name="Straight Connector 526"/>
            <p:cNvCxnSpPr/>
            <p:nvPr/>
          </p:nvCxnSpPr>
          <p:spPr>
            <a:xfrm>
              <a:off x="0" y="4215753"/>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8" name="Straight Connector 527"/>
            <p:cNvCxnSpPr/>
            <p:nvPr/>
          </p:nvCxnSpPr>
          <p:spPr>
            <a:xfrm>
              <a:off x="0" y="379403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9" name="Straight Connector 528"/>
            <p:cNvCxnSpPr/>
            <p:nvPr/>
          </p:nvCxnSpPr>
          <p:spPr>
            <a:xfrm>
              <a:off x="0" y="337231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0" name="Straight Connector 529"/>
            <p:cNvCxnSpPr/>
            <p:nvPr/>
          </p:nvCxnSpPr>
          <p:spPr>
            <a:xfrm>
              <a:off x="0" y="295058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1" name="Straight Connector 530"/>
            <p:cNvCxnSpPr/>
            <p:nvPr/>
          </p:nvCxnSpPr>
          <p:spPr>
            <a:xfrm>
              <a:off x="0" y="252886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2" name="Straight Connector 531"/>
            <p:cNvCxnSpPr/>
            <p:nvPr/>
          </p:nvCxnSpPr>
          <p:spPr>
            <a:xfrm>
              <a:off x="0" y="2107144"/>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3" name="Straight Connector 532"/>
            <p:cNvCxnSpPr/>
            <p:nvPr/>
          </p:nvCxnSpPr>
          <p:spPr>
            <a:xfrm>
              <a:off x="0" y="168542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4" name="Straight Connector 533"/>
            <p:cNvCxnSpPr/>
            <p:nvPr/>
          </p:nvCxnSpPr>
          <p:spPr>
            <a:xfrm>
              <a:off x="0" y="126370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5" name="Straight Connector 534"/>
            <p:cNvCxnSpPr/>
            <p:nvPr/>
          </p:nvCxnSpPr>
          <p:spPr>
            <a:xfrm>
              <a:off x="0" y="84197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6" name="Straight Connector 535"/>
            <p:cNvCxnSpPr/>
            <p:nvPr/>
          </p:nvCxnSpPr>
          <p:spPr>
            <a:xfrm>
              <a:off x="0" y="42025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537"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8"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9"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0"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1"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2"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3"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4"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5"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6"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7"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8"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9"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0"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1"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2"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3"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4"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5"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6"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7"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8"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9"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0"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1"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2"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3"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4"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5"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6"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7"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8"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9"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0"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1"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2"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3"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4"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5"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6"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7"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8"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9"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0"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1"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2"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3"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4"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6"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7"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8"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9"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0"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1"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2" name="Oval 591"/>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3"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4" name="Oval 593"/>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5" name="Oval 594"/>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6" name="Oval 595"/>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7" name="Oval 596"/>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8" name="Oval 597"/>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9" name="Oval 598"/>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0" name="Oval 599"/>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1" name="Oval 600"/>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2" name="Oval 601"/>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3" name="Oval 602"/>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4" name="Oval 603"/>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5" name="Oval 604"/>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6" name="Oval 605"/>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7"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8"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9"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0"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1"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2"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3"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4"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5"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6"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7"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8"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9"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0"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1"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2" name="Oval 621"/>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3" name="Oval 622"/>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4" name="Oval 623"/>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5" name="Oval 624"/>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6" name="Oval 625"/>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7" name="Oval 626"/>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8" name="Oval 627"/>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9" name="Oval 628"/>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0" name="Oval 629"/>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1" name="Oval 630"/>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2" name="Oval 631"/>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3" name="Oval 632"/>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4" name="Oval 633"/>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5"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6" name="Oval 635"/>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7"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8"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9"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0"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1"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2"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3"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4"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5"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6"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7"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8"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9"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0"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1"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2"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3"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4"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5"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6"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7"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8"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9"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0"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1"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2"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3"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4"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5"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6"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7"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8"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9"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0" name="Oval 669"/>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1" name="Oval 670"/>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2" name="Oval 671"/>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3" name="Oval 672"/>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4" name="Oval 673"/>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5" name="Oval 674"/>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6" name="Oval 675"/>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7" name="Oval 676"/>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8" name="Oval 677"/>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9" name="Oval 678"/>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0" name="Oval 679"/>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1" name="Oval 680"/>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2" name="Oval 681"/>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3" name="Oval 682"/>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4"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5"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6"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7"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8"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9"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0"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1"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2"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3"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4"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5"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6"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7"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8"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9" name="Oval 698"/>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0" name="Oval 699"/>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1" name="Oval 700"/>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2" name="Oval 701"/>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3" name="Oval 702"/>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4" name="Oval 703"/>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5" name="Oval 704"/>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6" name="Oval 705"/>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7" name="Oval 706"/>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8" name="Oval 707"/>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9" name="Oval 708"/>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0" name="Oval 709"/>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1" name="Oval 710"/>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2" name="Oval 711"/>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3"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5"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6"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7"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8"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9"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0"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1"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2"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4"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5"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6"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7"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8" name="Oval 727"/>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9" name="Oval 728"/>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0" name="Oval 729"/>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1" name="Oval 730"/>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2" name="Oval 731"/>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3" name="Oval 732"/>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4" name="Oval 733"/>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5" name="Oval 734"/>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6" name="Oval 735"/>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7" name="Oval 736"/>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8" name="Oval 737"/>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9" name="Oval 738"/>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0" name="Oval 739"/>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1" name="Oval 740"/>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2"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3"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4"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5"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6"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7"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8"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9"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0"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1"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2"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3"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4"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5"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6"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7" name="Oval 756"/>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8" name="Oval 757"/>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9" name="Oval 758"/>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0" name="Oval 759"/>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1" name="Oval 760"/>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2" name="Oval 761"/>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3" name="Oval 762"/>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4" name="Oval 763"/>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5" name="Oval 764"/>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6" name="Oval 765"/>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7" name="Oval 766"/>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8" name="Oval 767"/>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9" name="Oval 768"/>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0" name="Oval 769"/>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1"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2"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4"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5"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6"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7"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8"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9"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0"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1"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2"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3"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4"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5"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6" name="Oval 785"/>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7" name="Oval 786"/>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8" name="Oval 787"/>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9" name="Oval 788"/>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0" name="Oval 789"/>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1" name="Oval 790"/>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2" name="Oval 791"/>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3" name="Oval 792"/>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4" name="Oval 793"/>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5" name="Oval 794"/>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6" name="Oval 795"/>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7" name="Oval 796"/>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8" name="Oval 797"/>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9" name="Oval 798"/>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0"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1"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2"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3"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4"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5"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6"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7"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8"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9"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0"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1"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2"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3"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4"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5" name="Oval 814"/>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6" name="Oval 815"/>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7" name="Oval 816"/>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8" name="Oval 817"/>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 name="Oval 818"/>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0" name="Oval 819"/>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1" name="Oval 820"/>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2" name="Oval 821"/>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3" name="Oval 822"/>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4" name="Oval 823"/>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5" name="Oval 824"/>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6" name="Oval 825"/>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7" name="Oval 826"/>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8" name="Oval 827"/>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9"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0"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1"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2"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3"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4"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5"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6"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7"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8"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9"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0"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3"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4" name="Oval 843"/>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5" name="Oval 844"/>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6" name="Oval 845"/>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7" name="Oval 846"/>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8" name="Oval 847"/>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9" name="Oval 848"/>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 name="Oval 849"/>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1" name="Oval 850"/>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2" name="Oval 851"/>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3" name="Oval 852"/>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4" name="Oval 853"/>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5" name="Oval 854"/>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6" name="Oval 855"/>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7" name="Oval 856"/>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8"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9"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0"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1"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2"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3"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4"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5"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6"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7"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8"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9"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0"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1"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2"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3" name="Oval 872"/>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4" name="Oval 873"/>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5" name="Oval 874"/>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6" name="Oval 875"/>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7" name="Oval 876"/>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8" name="Oval 877"/>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9" name="Oval 878"/>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0" name="Oval 879"/>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1" name="Oval 880"/>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2" name="Oval 881"/>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3" name="Oval 882"/>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4" name="Oval 883"/>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5" name="Oval 884"/>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6" name="Oval 885"/>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7"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8"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9"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0"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1"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2"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3"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4"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5"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6"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7"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8"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9"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0"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1"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2"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3" name="Oval 902"/>
          <p:cNvSpPr/>
          <p:nvPr/>
        </p:nvSpPr>
        <p:spPr>
          <a:xfrm>
            <a:off x="71204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4" name="Oval 903"/>
          <p:cNvSpPr/>
          <p:nvPr/>
        </p:nvSpPr>
        <p:spPr>
          <a:xfrm>
            <a:off x="3774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5" name="Oval 904"/>
          <p:cNvSpPr/>
          <p:nvPr/>
        </p:nvSpPr>
        <p:spPr>
          <a:xfrm>
            <a:off x="12203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6" name="Oval 905"/>
          <p:cNvSpPr/>
          <p:nvPr/>
        </p:nvSpPr>
        <p:spPr>
          <a:xfrm>
            <a:off x="20632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7" name="Oval 906"/>
          <p:cNvSpPr/>
          <p:nvPr/>
        </p:nvSpPr>
        <p:spPr>
          <a:xfrm>
            <a:off x="29060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8" name="Oval 907"/>
          <p:cNvSpPr/>
          <p:nvPr/>
        </p:nvSpPr>
        <p:spPr>
          <a:xfrm>
            <a:off x="37489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9" name="Oval 908"/>
          <p:cNvSpPr/>
          <p:nvPr/>
        </p:nvSpPr>
        <p:spPr>
          <a:xfrm>
            <a:off x="45918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0" name="Oval 909"/>
          <p:cNvSpPr/>
          <p:nvPr/>
        </p:nvSpPr>
        <p:spPr>
          <a:xfrm>
            <a:off x="54347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1" name="Oval 910"/>
          <p:cNvSpPr/>
          <p:nvPr/>
        </p:nvSpPr>
        <p:spPr>
          <a:xfrm>
            <a:off x="62776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2" name="Oval 911"/>
          <p:cNvSpPr/>
          <p:nvPr/>
        </p:nvSpPr>
        <p:spPr>
          <a:xfrm>
            <a:off x="88062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3" name="Oval 912"/>
          <p:cNvSpPr/>
          <p:nvPr/>
        </p:nvSpPr>
        <p:spPr>
          <a:xfrm>
            <a:off x="79633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4" name="Oval 913"/>
          <p:cNvSpPr/>
          <p:nvPr/>
        </p:nvSpPr>
        <p:spPr>
          <a:xfrm>
            <a:off x="104920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5" name="Oval 914"/>
          <p:cNvSpPr/>
          <p:nvPr/>
        </p:nvSpPr>
        <p:spPr>
          <a:xfrm>
            <a:off x="96491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6" name="Oval 915"/>
          <p:cNvSpPr/>
          <p:nvPr/>
        </p:nvSpPr>
        <p:spPr>
          <a:xfrm>
            <a:off x="113348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7" name="Oval 916"/>
          <p:cNvSpPr/>
          <p:nvPr/>
        </p:nvSpPr>
        <p:spPr>
          <a:xfrm>
            <a:off x="71204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8" name="Oval 917"/>
          <p:cNvSpPr/>
          <p:nvPr/>
        </p:nvSpPr>
        <p:spPr>
          <a:xfrm>
            <a:off x="3774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9" name="Oval 918"/>
          <p:cNvSpPr/>
          <p:nvPr/>
        </p:nvSpPr>
        <p:spPr>
          <a:xfrm>
            <a:off x="12203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0" name="Oval 919"/>
          <p:cNvSpPr/>
          <p:nvPr/>
        </p:nvSpPr>
        <p:spPr>
          <a:xfrm>
            <a:off x="20632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1" name="Oval 920"/>
          <p:cNvSpPr/>
          <p:nvPr/>
        </p:nvSpPr>
        <p:spPr>
          <a:xfrm>
            <a:off x="29060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2" name="Oval 921"/>
          <p:cNvSpPr/>
          <p:nvPr/>
        </p:nvSpPr>
        <p:spPr>
          <a:xfrm>
            <a:off x="37489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3" name="Oval 922"/>
          <p:cNvSpPr/>
          <p:nvPr/>
        </p:nvSpPr>
        <p:spPr>
          <a:xfrm>
            <a:off x="45918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4" name="Oval 923"/>
          <p:cNvSpPr/>
          <p:nvPr/>
        </p:nvSpPr>
        <p:spPr>
          <a:xfrm>
            <a:off x="54347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5" name="Oval 924"/>
          <p:cNvSpPr/>
          <p:nvPr/>
        </p:nvSpPr>
        <p:spPr>
          <a:xfrm>
            <a:off x="62776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6" name="Oval 925"/>
          <p:cNvSpPr/>
          <p:nvPr/>
        </p:nvSpPr>
        <p:spPr>
          <a:xfrm>
            <a:off x="88062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7" name="Oval 926"/>
          <p:cNvSpPr/>
          <p:nvPr/>
        </p:nvSpPr>
        <p:spPr>
          <a:xfrm>
            <a:off x="79633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8" name="Oval 927"/>
          <p:cNvSpPr/>
          <p:nvPr/>
        </p:nvSpPr>
        <p:spPr>
          <a:xfrm>
            <a:off x="104920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9" name="Oval 928"/>
          <p:cNvSpPr/>
          <p:nvPr/>
        </p:nvSpPr>
        <p:spPr>
          <a:xfrm>
            <a:off x="96491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0" name="Oval 929"/>
          <p:cNvSpPr/>
          <p:nvPr/>
        </p:nvSpPr>
        <p:spPr>
          <a:xfrm>
            <a:off x="113348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1" name="Oval 930"/>
          <p:cNvSpPr/>
          <p:nvPr/>
        </p:nvSpPr>
        <p:spPr>
          <a:xfrm>
            <a:off x="71204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2" name="Oval 931"/>
          <p:cNvSpPr/>
          <p:nvPr/>
        </p:nvSpPr>
        <p:spPr>
          <a:xfrm>
            <a:off x="3774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3" name="Oval 932"/>
          <p:cNvSpPr/>
          <p:nvPr/>
        </p:nvSpPr>
        <p:spPr>
          <a:xfrm>
            <a:off x="12203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4" name="Oval 933"/>
          <p:cNvSpPr/>
          <p:nvPr/>
        </p:nvSpPr>
        <p:spPr>
          <a:xfrm>
            <a:off x="20632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5" name="Oval 934"/>
          <p:cNvSpPr/>
          <p:nvPr/>
        </p:nvSpPr>
        <p:spPr>
          <a:xfrm>
            <a:off x="29060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6" name="Oval 935"/>
          <p:cNvSpPr/>
          <p:nvPr/>
        </p:nvSpPr>
        <p:spPr>
          <a:xfrm>
            <a:off x="37489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7" name="Oval 936"/>
          <p:cNvSpPr/>
          <p:nvPr/>
        </p:nvSpPr>
        <p:spPr>
          <a:xfrm>
            <a:off x="45918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8" name="Oval 937"/>
          <p:cNvSpPr/>
          <p:nvPr/>
        </p:nvSpPr>
        <p:spPr>
          <a:xfrm>
            <a:off x="54347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9" name="Oval 938"/>
          <p:cNvSpPr/>
          <p:nvPr/>
        </p:nvSpPr>
        <p:spPr>
          <a:xfrm>
            <a:off x="62776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0" name="Oval 939"/>
          <p:cNvSpPr/>
          <p:nvPr/>
        </p:nvSpPr>
        <p:spPr>
          <a:xfrm>
            <a:off x="88062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1" name="Oval 940"/>
          <p:cNvSpPr/>
          <p:nvPr/>
        </p:nvSpPr>
        <p:spPr>
          <a:xfrm>
            <a:off x="79633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2" name="Oval 941"/>
          <p:cNvSpPr/>
          <p:nvPr/>
        </p:nvSpPr>
        <p:spPr>
          <a:xfrm>
            <a:off x="104920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3" name="Oval 942"/>
          <p:cNvSpPr/>
          <p:nvPr/>
        </p:nvSpPr>
        <p:spPr>
          <a:xfrm>
            <a:off x="96491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4" name="Oval 943"/>
          <p:cNvSpPr/>
          <p:nvPr/>
        </p:nvSpPr>
        <p:spPr>
          <a:xfrm>
            <a:off x="113348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5" name="Oval 944"/>
          <p:cNvSpPr/>
          <p:nvPr/>
        </p:nvSpPr>
        <p:spPr>
          <a:xfrm>
            <a:off x="71204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6" name="Oval 945"/>
          <p:cNvSpPr/>
          <p:nvPr/>
        </p:nvSpPr>
        <p:spPr>
          <a:xfrm>
            <a:off x="3774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7" name="Oval 946"/>
          <p:cNvSpPr/>
          <p:nvPr/>
        </p:nvSpPr>
        <p:spPr>
          <a:xfrm>
            <a:off x="12203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8" name="Oval 947"/>
          <p:cNvSpPr/>
          <p:nvPr/>
        </p:nvSpPr>
        <p:spPr>
          <a:xfrm>
            <a:off x="20632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9" name="Oval 948"/>
          <p:cNvSpPr/>
          <p:nvPr/>
        </p:nvSpPr>
        <p:spPr>
          <a:xfrm>
            <a:off x="29060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0" name="Oval 949"/>
          <p:cNvSpPr/>
          <p:nvPr/>
        </p:nvSpPr>
        <p:spPr>
          <a:xfrm>
            <a:off x="37489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1" name="Oval 950"/>
          <p:cNvSpPr/>
          <p:nvPr/>
        </p:nvSpPr>
        <p:spPr>
          <a:xfrm>
            <a:off x="45918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2" name="Oval 951"/>
          <p:cNvSpPr/>
          <p:nvPr/>
        </p:nvSpPr>
        <p:spPr>
          <a:xfrm>
            <a:off x="54347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3" name="Oval 952"/>
          <p:cNvSpPr/>
          <p:nvPr/>
        </p:nvSpPr>
        <p:spPr>
          <a:xfrm>
            <a:off x="62776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4" name="Oval 953"/>
          <p:cNvSpPr/>
          <p:nvPr/>
        </p:nvSpPr>
        <p:spPr>
          <a:xfrm>
            <a:off x="88062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5" name="Oval 954"/>
          <p:cNvSpPr/>
          <p:nvPr/>
        </p:nvSpPr>
        <p:spPr>
          <a:xfrm>
            <a:off x="79633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6" name="Oval 955"/>
          <p:cNvSpPr/>
          <p:nvPr/>
        </p:nvSpPr>
        <p:spPr>
          <a:xfrm>
            <a:off x="104920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7" name="Oval 956"/>
          <p:cNvSpPr/>
          <p:nvPr/>
        </p:nvSpPr>
        <p:spPr>
          <a:xfrm>
            <a:off x="96491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8" name="Oval 957"/>
          <p:cNvSpPr/>
          <p:nvPr/>
        </p:nvSpPr>
        <p:spPr>
          <a:xfrm>
            <a:off x="113348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9" name="Oval 958"/>
          <p:cNvSpPr/>
          <p:nvPr/>
        </p:nvSpPr>
        <p:spPr>
          <a:xfrm>
            <a:off x="71204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0" name="Oval 959"/>
          <p:cNvSpPr/>
          <p:nvPr/>
        </p:nvSpPr>
        <p:spPr>
          <a:xfrm>
            <a:off x="3774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1" name="Oval 960"/>
          <p:cNvSpPr/>
          <p:nvPr/>
        </p:nvSpPr>
        <p:spPr>
          <a:xfrm>
            <a:off x="12203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2" name="Oval 961"/>
          <p:cNvSpPr/>
          <p:nvPr/>
        </p:nvSpPr>
        <p:spPr>
          <a:xfrm>
            <a:off x="20632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3" name="Oval 962"/>
          <p:cNvSpPr/>
          <p:nvPr/>
        </p:nvSpPr>
        <p:spPr>
          <a:xfrm>
            <a:off x="29060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4" name="Oval 963"/>
          <p:cNvSpPr/>
          <p:nvPr/>
        </p:nvSpPr>
        <p:spPr>
          <a:xfrm>
            <a:off x="37489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5" name="Oval 964"/>
          <p:cNvSpPr/>
          <p:nvPr/>
        </p:nvSpPr>
        <p:spPr>
          <a:xfrm>
            <a:off x="45918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6" name="Oval 965"/>
          <p:cNvSpPr/>
          <p:nvPr/>
        </p:nvSpPr>
        <p:spPr>
          <a:xfrm>
            <a:off x="54347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7" name="Oval 966"/>
          <p:cNvSpPr/>
          <p:nvPr/>
        </p:nvSpPr>
        <p:spPr>
          <a:xfrm>
            <a:off x="62776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8" name="Oval 967"/>
          <p:cNvSpPr/>
          <p:nvPr/>
        </p:nvSpPr>
        <p:spPr>
          <a:xfrm>
            <a:off x="88062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9" name="Oval 968"/>
          <p:cNvSpPr/>
          <p:nvPr/>
        </p:nvSpPr>
        <p:spPr>
          <a:xfrm>
            <a:off x="79633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0" name="Oval 969"/>
          <p:cNvSpPr/>
          <p:nvPr/>
        </p:nvSpPr>
        <p:spPr>
          <a:xfrm>
            <a:off x="104920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1" name="Oval 970"/>
          <p:cNvSpPr/>
          <p:nvPr/>
        </p:nvSpPr>
        <p:spPr>
          <a:xfrm>
            <a:off x="96491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2" name="Oval 971"/>
          <p:cNvSpPr/>
          <p:nvPr/>
        </p:nvSpPr>
        <p:spPr>
          <a:xfrm>
            <a:off x="113348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tIns="45720" rIns="91440" bIns="4572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043132-31C2-E845-AD7F-F93A75E807C6}" type="datetimeFigureOut">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B273C-28E0-E540-B1FE-EA396FC434BF}"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000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043132-31C2-E845-AD7F-F93A75E807C6}" type="datetimeFigureOut">
              <a:rPr lang="en-US" smtClean="0"/>
              <a:t>12/4/24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B273C-28E0-E540-B1FE-EA396FC434BF}" type="slidenum">
              <a:rPr lang="en-US" smtClean="0"/>
              <a:t>‹#›</a:t>
            </a:fld>
            <a:endParaRPr lang="en-US"/>
          </a:p>
        </p:txBody>
      </p:sp>
    </p:spTree>
    <p:extLst>
      <p:ext uri="{BB962C8B-B14F-4D97-AF65-F5344CB8AC3E}">
        <p14:creationId xmlns:p14="http://schemas.microsoft.com/office/powerpoint/2010/main" val="2605583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3"/>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89320"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043132-31C2-E845-AD7F-F93A75E807C6}" type="datetimeFigureOut">
              <a:rPr lang="en-US" smtClean="0"/>
              <a:t>12/4/24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B273C-28E0-E540-B1FE-EA396FC434BF}" type="slidenum">
              <a:rPr lang="en-US" smtClean="0"/>
              <a:t>‹#›</a:t>
            </a:fld>
            <a:endParaRPr lang="en-US"/>
          </a:p>
        </p:txBody>
      </p:sp>
    </p:spTree>
    <p:extLst>
      <p:ext uri="{BB962C8B-B14F-4D97-AF65-F5344CB8AC3E}">
        <p14:creationId xmlns:p14="http://schemas.microsoft.com/office/powerpoint/2010/main" val="808779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043132-31C2-E845-AD7F-F93A75E807C6}" type="datetimeFigureOut">
              <a:rPr lang="en-US" smtClean="0"/>
              <a:t>12/4/24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B273C-28E0-E540-B1FE-EA396FC434BF}" type="slidenum">
              <a:rPr lang="en-US" smtClean="0"/>
              <a:t>‹#›</a:t>
            </a:fld>
            <a:endParaRPr lang="en-US"/>
          </a:p>
        </p:txBody>
      </p:sp>
    </p:spTree>
    <p:extLst>
      <p:ext uri="{BB962C8B-B14F-4D97-AF65-F5344CB8AC3E}">
        <p14:creationId xmlns:p14="http://schemas.microsoft.com/office/powerpoint/2010/main" val="993333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043132-31C2-E845-AD7F-F93A75E807C6}" type="datetimeFigureOut">
              <a:rPr lang="en-US" smtClean="0"/>
              <a:t>12/4/24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B273C-28E0-E540-B1FE-EA396FC434BF}" type="slidenum">
              <a:rPr lang="en-US" smtClean="0"/>
              <a:t>‹#›</a:t>
            </a:fld>
            <a:endParaRPr lang="en-US"/>
          </a:p>
        </p:txBody>
      </p:sp>
    </p:spTree>
    <p:extLst>
      <p:ext uri="{BB962C8B-B14F-4D97-AF65-F5344CB8AC3E}">
        <p14:creationId xmlns:p14="http://schemas.microsoft.com/office/powerpoint/2010/main" val="618809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043132-31C2-E845-AD7F-F93A75E807C6}" type="datetimeFigureOut">
              <a:rPr lang="en-US" smtClean="0"/>
              <a:t>12/4/24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B273C-28E0-E540-B1FE-EA396FC434BF}" type="slidenum">
              <a:rPr lang="en-US" smtClean="0"/>
              <a:t>‹#›</a:t>
            </a:fld>
            <a:endParaRPr lang="en-US"/>
          </a:p>
        </p:txBody>
      </p:sp>
    </p:spTree>
    <p:extLst>
      <p:ext uri="{BB962C8B-B14F-4D97-AF65-F5344CB8AC3E}">
        <p14:creationId xmlns:p14="http://schemas.microsoft.com/office/powerpoint/2010/main" val="4192455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3">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D043132-31C2-E845-AD7F-F93A75E807C6}" type="datetimeFigureOut">
              <a:rPr lang="en-US" smtClean="0"/>
              <a:t>12/4/24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B273C-28E0-E540-B1FE-EA396FC434BF}" type="slidenum">
              <a:rPr lang="en-US" smtClean="0"/>
              <a:t>‹#›</a:t>
            </a:fld>
            <a:endParaRPr lang="en-US"/>
          </a:p>
        </p:txBody>
      </p:sp>
      <p:cxnSp>
        <p:nvCxnSpPr>
          <p:cNvPr id="9" name="Straight Connector 8"/>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3150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D043132-31C2-E845-AD7F-F93A75E807C6}" type="datetimeFigureOut">
              <a:rPr lang="en-US" smtClean="0"/>
              <a:t>12/4/24</a:t>
            </a:fld>
            <a:endParaRPr lang="en-US"/>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C0B273C-28E0-E540-B1FE-EA396FC434BF}"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406677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E10BE-274A-7AB9-38B6-B47614B5718A}"/>
              </a:ext>
            </a:extLst>
          </p:cNvPr>
          <p:cNvSpPr>
            <a:spLocks noGrp="1"/>
          </p:cNvSpPr>
          <p:nvPr>
            <p:ph type="ctrTitle"/>
          </p:nvPr>
        </p:nvSpPr>
        <p:spPr/>
        <p:txBody>
          <a:bodyPr>
            <a:normAutofit fontScale="90000"/>
          </a:bodyPr>
          <a:lstStyle/>
          <a:p>
            <a:r>
              <a:rPr lang="ar-SA" sz="7200" b="1" dirty="0">
                <a:solidFill>
                  <a:schemeClr val="accent1">
                    <a:lumMod val="50000"/>
                  </a:schemeClr>
                </a:solidFill>
              </a:rPr>
              <a:t>خصوصية البنك المركزي</a:t>
            </a:r>
            <a:endParaRPr lang="en-US" sz="7200" b="1" dirty="0">
              <a:solidFill>
                <a:schemeClr val="accent1">
                  <a:lumMod val="50000"/>
                </a:schemeClr>
              </a:solidFill>
            </a:endParaRPr>
          </a:p>
        </p:txBody>
      </p:sp>
      <p:sp>
        <p:nvSpPr>
          <p:cNvPr id="3" name="Subtitle 2">
            <a:extLst>
              <a:ext uri="{FF2B5EF4-FFF2-40B4-BE49-F238E27FC236}">
                <a16:creationId xmlns:a16="http://schemas.microsoft.com/office/drawing/2014/main" id="{E762D55B-1FB2-49FB-5331-E5D8A16C0357}"/>
              </a:ext>
            </a:extLst>
          </p:cNvPr>
          <p:cNvSpPr>
            <a:spLocks noGrp="1"/>
          </p:cNvSpPr>
          <p:nvPr>
            <p:ph type="subTitle" idx="1"/>
          </p:nvPr>
        </p:nvSpPr>
        <p:spPr/>
        <p:txBody>
          <a:bodyPr/>
          <a:lstStyle/>
          <a:p>
            <a:pPr marL="0" indent="0" algn="ctr" rtl="1">
              <a:buNone/>
            </a:pPr>
            <a:r>
              <a:rPr lang="ar-IQ" sz="2400" b="1" dirty="0">
                <a:solidFill>
                  <a:schemeClr val="accent6">
                    <a:lumMod val="75000"/>
                  </a:schemeClr>
                </a:solidFill>
                <a:latin typeface="Beirut" pitchFamily="2" charset="-78"/>
                <a:ea typeface="Apple Color Emoji" pitchFamily="2" charset="0"/>
                <a:cs typeface="Beirut" pitchFamily="2" charset="-78"/>
              </a:rPr>
              <a:t>م.م. فاطمة فيصل كاظم</a:t>
            </a:r>
          </a:p>
          <a:p>
            <a:pPr marL="0" indent="0" algn="ctr" rtl="1">
              <a:buNone/>
            </a:pPr>
            <a:r>
              <a:rPr lang="ar-IQ" sz="1800" dirty="0">
                <a:solidFill>
                  <a:schemeClr val="accent6">
                    <a:lumMod val="75000"/>
                  </a:schemeClr>
                </a:solidFill>
                <a:latin typeface="Beirut" pitchFamily="2" charset="-78"/>
                <a:ea typeface="Apple Color Emoji" pitchFamily="2" charset="0"/>
                <a:cs typeface="Beirut" pitchFamily="2" charset="-78"/>
              </a:rPr>
              <a:t>المرحلة الرابعة</a:t>
            </a:r>
            <a:endParaRPr lang="en-US" sz="1800" dirty="0">
              <a:solidFill>
                <a:schemeClr val="accent6">
                  <a:lumMod val="75000"/>
                </a:schemeClr>
              </a:solidFill>
              <a:latin typeface="Beirut" pitchFamily="2" charset="-78"/>
              <a:ea typeface="Apple Color Emoji" pitchFamily="2" charset="0"/>
              <a:cs typeface="Beirut" pitchFamily="2" charset="-78"/>
            </a:endParaRPr>
          </a:p>
          <a:p>
            <a:pPr marL="0" indent="0" algn="ctr" rtl="1">
              <a:buNone/>
            </a:pPr>
            <a:r>
              <a:rPr lang="ar-SA" sz="1800" dirty="0">
                <a:solidFill>
                  <a:schemeClr val="accent6">
                    <a:lumMod val="75000"/>
                  </a:schemeClr>
                </a:solidFill>
                <a:latin typeface="Beirut" pitchFamily="2" charset="-78"/>
                <a:ea typeface="Apple Color Emoji" pitchFamily="2" charset="0"/>
                <a:cs typeface="Beirut" pitchFamily="2" charset="-78"/>
              </a:rPr>
              <a:t>ادارة المصارف- الكورس الأول</a:t>
            </a:r>
            <a:endParaRPr lang="en-US" dirty="0"/>
          </a:p>
        </p:txBody>
      </p:sp>
    </p:spTree>
    <p:extLst>
      <p:ext uri="{BB962C8B-B14F-4D97-AF65-F5344CB8AC3E}">
        <p14:creationId xmlns:p14="http://schemas.microsoft.com/office/powerpoint/2010/main" val="3614061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E8D69A-F1C0-9570-DA8B-379F542A54AD}"/>
              </a:ext>
            </a:extLst>
          </p:cNvPr>
          <p:cNvSpPr>
            <a:spLocks noGrp="1"/>
          </p:cNvSpPr>
          <p:nvPr>
            <p:ph idx="1"/>
          </p:nvPr>
        </p:nvSpPr>
        <p:spPr/>
        <p:txBody>
          <a:bodyPr>
            <a:normAutofit/>
          </a:bodyPr>
          <a:lstStyle/>
          <a:p>
            <a:pPr marL="91440" indent="-91440" algn="ct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r>
              <a:rPr lang="ar-SA" sz="7200" b="1" dirty="0">
                <a:solidFill>
                  <a:schemeClr val="accent1">
                    <a:lumMod val="75000"/>
                  </a:schemeClr>
                </a:solidFill>
                <a:latin typeface="Beirut" pitchFamily="2" charset="-78"/>
                <a:cs typeface="Beirut" pitchFamily="2" charset="-78"/>
              </a:rPr>
              <a:t>تمنياتي لكم بالتوفيق والسداد</a:t>
            </a:r>
            <a:endParaRPr lang="en-US" sz="7200" b="1" dirty="0">
              <a:solidFill>
                <a:schemeClr val="accent1">
                  <a:lumMod val="75000"/>
                </a:schemeClr>
              </a:solidFill>
              <a:latin typeface="Beirut" pitchFamily="2" charset="-78"/>
              <a:cs typeface="Beirut" pitchFamily="2" charset="-78"/>
            </a:endParaRPr>
          </a:p>
        </p:txBody>
      </p:sp>
    </p:spTree>
    <p:extLst>
      <p:ext uri="{BB962C8B-B14F-4D97-AF65-F5344CB8AC3E}">
        <p14:creationId xmlns:p14="http://schemas.microsoft.com/office/powerpoint/2010/main" val="1140972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FCBDA-D25A-5554-27DD-B5991F088195}"/>
              </a:ext>
            </a:extLst>
          </p:cNvPr>
          <p:cNvSpPr>
            <a:spLocks noGrp="1"/>
          </p:cNvSpPr>
          <p:nvPr>
            <p:ph type="title"/>
          </p:nvPr>
        </p:nvSpPr>
        <p:spPr/>
        <p:txBody>
          <a:bodyPr>
            <a:normAutofit/>
          </a:bodyPr>
          <a:lstStyle/>
          <a:p>
            <a:pPr algn="ctr"/>
            <a:r>
              <a:rPr lang="ar-SA" sz="5400" dirty="0">
                <a:solidFill>
                  <a:schemeClr val="accent1">
                    <a:lumMod val="75000"/>
                  </a:schemeClr>
                </a:solidFill>
              </a:rPr>
              <a:t>بنود المحاضرة </a:t>
            </a:r>
            <a:endParaRPr lang="en-US" sz="5400" dirty="0">
              <a:solidFill>
                <a:schemeClr val="accent1">
                  <a:lumMod val="75000"/>
                </a:schemeClr>
              </a:solidFill>
            </a:endParaRPr>
          </a:p>
        </p:txBody>
      </p:sp>
      <p:sp>
        <p:nvSpPr>
          <p:cNvPr id="3" name="Content Placeholder 2">
            <a:extLst>
              <a:ext uri="{FF2B5EF4-FFF2-40B4-BE49-F238E27FC236}">
                <a16:creationId xmlns:a16="http://schemas.microsoft.com/office/drawing/2014/main" id="{BF81D362-1424-FD0C-3123-F46C9DB84E16}"/>
              </a:ext>
            </a:extLst>
          </p:cNvPr>
          <p:cNvSpPr>
            <a:spLocks noGrp="1"/>
          </p:cNvSpPr>
          <p:nvPr>
            <p:ph idx="1"/>
          </p:nvPr>
        </p:nvSpPr>
        <p:spPr/>
        <p:txBody>
          <a:bodyPr/>
          <a:lstStyle/>
          <a:p>
            <a:pPr algn="r" defTabSz="914400" rtl="1" eaLnBrk="1" latinLnBrk="0" hangingPunct="1">
              <a:lnSpc>
                <a:spcPct val="90000"/>
              </a:lnSpc>
              <a:spcBef>
                <a:spcPts val="1200"/>
              </a:spcBef>
              <a:spcAft>
                <a:spcPts val="200"/>
              </a:spcAft>
              <a:buClr>
                <a:schemeClr val="accent3"/>
              </a:buClr>
              <a:buSzPct val="100000"/>
              <a:buFont typeface="Wingdings" pitchFamily="2" charset="2"/>
              <a:buChar char="v"/>
            </a:pPr>
            <a:r>
              <a:rPr lang="ar-SA" sz="3200" b="1" dirty="0">
                <a:solidFill>
                  <a:schemeClr val="accent2">
                    <a:lumMod val="75000"/>
                  </a:schemeClr>
                </a:solidFill>
              </a:rPr>
              <a:t>تعريف البنك المركزي</a:t>
            </a:r>
          </a:p>
          <a:p>
            <a:pPr algn="r" defTabSz="914400" rtl="1" eaLnBrk="1" latinLnBrk="0" hangingPunct="1">
              <a:lnSpc>
                <a:spcPct val="90000"/>
              </a:lnSpc>
              <a:spcBef>
                <a:spcPts val="1200"/>
              </a:spcBef>
              <a:spcAft>
                <a:spcPts val="200"/>
              </a:spcAft>
              <a:buClr>
                <a:schemeClr val="accent3"/>
              </a:buClr>
              <a:buSzPct val="100000"/>
              <a:buFont typeface="Wingdings" pitchFamily="2" charset="2"/>
              <a:buChar char="v"/>
            </a:pPr>
            <a:r>
              <a:rPr lang="ar-SA" sz="3200" b="1" dirty="0">
                <a:solidFill>
                  <a:schemeClr val="accent2">
                    <a:lumMod val="75000"/>
                  </a:schemeClr>
                </a:solidFill>
              </a:rPr>
              <a:t>خصائص البنك المركزي</a:t>
            </a:r>
          </a:p>
          <a:p>
            <a:pPr algn="r" defTabSz="914400" rtl="1" eaLnBrk="1" latinLnBrk="0" hangingPunct="1">
              <a:lnSpc>
                <a:spcPct val="90000"/>
              </a:lnSpc>
              <a:spcBef>
                <a:spcPts val="1200"/>
              </a:spcBef>
              <a:spcAft>
                <a:spcPts val="200"/>
              </a:spcAft>
              <a:buClr>
                <a:schemeClr val="accent3"/>
              </a:buClr>
              <a:buSzPct val="100000"/>
              <a:buFont typeface="Wingdings" pitchFamily="2" charset="2"/>
              <a:buChar char="v"/>
            </a:pPr>
            <a:r>
              <a:rPr lang="ar-SA" sz="3200" b="1" dirty="0">
                <a:solidFill>
                  <a:schemeClr val="accent2">
                    <a:lumMod val="75000"/>
                  </a:schemeClr>
                </a:solidFill>
              </a:rPr>
              <a:t>وظائف البنك المركزي</a:t>
            </a:r>
          </a:p>
          <a:p>
            <a:pPr algn="r" defTabSz="914400" rtl="1" eaLnBrk="1" latinLnBrk="0" hangingPunct="1">
              <a:lnSpc>
                <a:spcPct val="90000"/>
              </a:lnSpc>
              <a:spcBef>
                <a:spcPts val="1200"/>
              </a:spcBef>
              <a:spcAft>
                <a:spcPts val="200"/>
              </a:spcAft>
              <a:buClr>
                <a:schemeClr val="accent3"/>
              </a:buClr>
              <a:buSzPct val="100000"/>
              <a:buFont typeface="Wingdings" pitchFamily="2" charset="2"/>
              <a:buChar char="v"/>
            </a:pPr>
            <a:r>
              <a:rPr lang="ar-SA" sz="3200" b="1" dirty="0">
                <a:solidFill>
                  <a:schemeClr val="accent2">
                    <a:lumMod val="75000"/>
                  </a:schemeClr>
                </a:solidFill>
              </a:rPr>
              <a:t>أساليب البنك المركزي في الرقابة على المصارف </a:t>
            </a:r>
          </a:p>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endParaRPr lang="ar-SA" b="1" dirty="0">
              <a:solidFill>
                <a:schemeClr val="accent2">
                  <a:lumMod val="75000"/>
                </a:schemeClr>
              </a:solidFill>
            </a:endParaRPr>
          </a:p>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endParaRPr lang="en-US" dirty="0"/>
          </a:p>
        </p:txBody>
      </p:sp>
    </p:spTree>
    <p:extLst>
      <p:ext uri="{BB962C8B-B14F-4D97-AF65-F5344CB8AC3E}">
        <p14:creationId xmlns:p14="http://schemas.microsoft.com/office/powerpoint/2010/main" val="3684314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7DB22-B601-2D38-07EE-4276B9E11844}"/>
              </a:ext>
            </a:extLst>
          </p:cNvPr>
          <p:cNvSpPr>
            <a:spLocks noGrp="1"/>
          </p:cNvSpPr>
          <p:nvPr>
            <p:ph type="title"/>
          </p:nvPr>
        </p:nvSpPr>
        <p:spPr/>
        <p:txBody>
          <a:bodyPr/>
          <a:lstStyle/>
          <a:p>
            <a:pPr algn="ctr" rtl="1"/>
            <a:r>
              <a:rPr lang="ar-SA" b="1" dirty="0">
                <a:solidFill>
                  <a:schemeClr val="accent2">
                    <a:lumMod val="75000"/>
                  </a:schemeClr>
                </a:solidFill>
              </a:rPr>
              <a:t>تعريف البنك المركزي</a:t>
            </a:r>
            <a:endParaRPr lang="en-US" b="1" dirty="0">
              <a:solidFill>
                <a:schemeClr val="accent2">
                  <a:lumMod val="75000"/>
                </a:schemeClr>
              </a:solidFill>
            </a:endParaRPr>
          </a:p>
        </p:txBody>
      </p:sp>
      <p:sp>
        <p:nvSpPr>
          <p:cNvPr id="3" name="Content Placeholder 2">
            <a:extLst>
              <a:ext uri="{FF2B5EF4-FFF2-40B4-BE49-F238E27FC236}">
                <a16:creationId xmlns:a16="http://schemas.microsoft.com/office/drawing/2014/main" id="{6A521D78-2A3E-0E23-1245-594DED71D5A1}"/>
              </a:ext>
            </a:extLst>
          </p:cNvPr>
          <p:cNvSpPr>
            <a:spLocks noGrp="1"/>
          </p:cNvSpPr>
          <p:nvPr>
            <p:ph idx="1"/>
          </p:nvPr>
        </p:nvSpPr>
        <p:spPr/>
        <p:txBody>
          <a:bodyPr>
            <a:normAutofit/>
          </a:bodyPr>
          <a:lstStyle/>
          <a:p>
            <a:pPr algn="just" rtl="1">
              <a:buFont typeface="Wingdings" pitchFamily="2" charset="2"/>
              <a:buChar char="v"/>
            </a:pPr>
            <a:r>
              <a:rPr lang="ar-SA" sz="2800" dirty="0">
                <a:solidFill>
                  <a:schemeClr val="accent6">
                    <a:lumMod val="50000"/>
                  </a:schemeClr>
                </a:solidFill>
              </a:rPr>
              <a:t>هو البنك الذي ينظم السياسة النقدية ويعمل على استقرار النظام المصرفي </a:t>
            </a:r>
          </a:p>
          <a:p>
            <a:pPr algn="just" rtl="1">
              <a:buFont typeface="Wingdings" pitchFamily="2" charset="2"/>
              <a:buChar char="v"/>
            </a:pPr>
            <a:r>
              <a:rPr lang="ar-SA" sz="2800" dirty="0">
                <a:solidFill>
                  <a:schemeClr val="accent6">
                    <a:lumMod val="50000"/>
                  </a:schemeClr>
                </a:solidFill>
              </a:rPr>
              <a:t>البنك الحكومي الذي يدير العمليات المالية للحكومة ومن خلالها يستطيع التأثير في سلوك المؤسسات المالية الأخرى مما يجعلها تتوافق مع السياسة الاقتصادية للدولة</a:t>
            </a:r>
          </a:p>
          <a:p>
            <a:pPr algn="just" rtl="1">
              <a:buFont typeface="Wingdings" pitchFamily="2" charset="2"/>
              <a:buChar char="v"/>
            </a:pPr>
            <a:r>
              <a:rPr lang="ar-SA" sz="2800" dirty="0">
                <a:solidFill>
                  <a:schemeClr val="accent6">
                    <a:lumMod val="50000"/>
                  </a:schemeClr>
                </a:solidFill>
              </a:rPr>
              <a:t>البنك هو قلب الجهاز المصرفي فهو الذي يشرف على النشاط المصرفي بشكل عام ويقوم بإصدار أوراق النقد</a:t>
            </a:r>
          </a:p>
          <a:p>
            <a:pPr algn="just" rtl="1">
              <a:buFont typeface="Wingdings" pitchFamily="2" charset="2"/>
              <a:buChar char="v"/>
            </a:pPr>
            <a:r>
              <a:rPr lang="ar-SA" sz="2800" dirty="0">
                <a:solidFill>
                  <a:schemeClr val="accent6">
                    <a:lumMod val="50000"/>
                  </a:schemeClr>
                </a:solidFill>
              </a:rPr>
              <a:t>بنك البنوك من خلال احتفاظه بحسابات المصارف لديه وقيامه بإجراءات المقاصة فيما بينها</a:t>
            </a:r>
            <a:endParaRPr lang="en-US" sz="2800" dirty="0">
              <a:solidFill>
                <a:schemeClr val="accent6">
                  <a:lumMod val="50000"/>
                </a:schemeClr>
              </a:solidFill>
            </a:endParaRPr>
          </a:p>
        </p:txBody>
      </p:sp>
    </p:spTree>
    <p:extLst>
      <p:ext uri="{BB962C8B-B14F-4D97-AF65-F5344CB8AC3E}">
        <p14:creationId xmlns:p14="http://schemas.microsoft.com/office/powerpoint/2010/main" val="605516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24443-CD61-149F-AFAF-09F17BD63F18}"/>
              </a:ext>
            </a:extLst>
          </p:cNvPr>
          <p:cNvSpPr>
            <a:spLocks noGrp="1"/>
          </p:cNvSpPr>
          <p:nvPr>
            <p:ph type="title"/>
          </p:nvPr>
        </p:nvSpPr>
        <p:spPr/>
        <p:txBody>
          <a:bodyPr/>
          <a:lstStyle/>
          <a:p>
            <a:pPr algn="ctr"/>
            <a:r>
              <a:rPr lang="ar-SA" b="1" dirty="0">
                <a:solidFill>
                  <a:schemeClr val="accent2">
                    <a:lumMod val="75000"/>
                  </a:schemeClr>
                </a:solidFill>
              </a:rPr>
              <a:t>خصائص البنك المركزي</a:t>
            </a:r>
            <a:endParaRPr lang="en-US" dirty="0"/>
          </a:p>
        </p:txBody>
      </p:sp>
      <p:sp>
        <p:nvSpPr>
          <p:cNvPr id="3" name="Content Placeholder 2">
            <a:extLst>
              <a:ext uri="{FF2B5EF4-FFF2-40B4-BE49-F238E27FC236}">
                <a16:creationId xmlns:a16="http://schemas.microsoft.com/office/drawing/2014/main" id="{43562CAC-7F29-382C-758E-D662DB3672EA}"/>
              </a:ext>
            </a:extLst>
          </p:cNvPr>
          <p:cNvSpPr>
            <a:spLocks noGrp="1"/>
          </p:cNvSpPr>
          <p:nvPr>
            <p:ph idx="1"/>
          </p:nvPr>
        </p:nvSpPr>
        <p:spPr>
          <a:xfrm>
            <a:off x="1024128" y="1828800"/>
            <a:ext cx="9720071" cy="4480560"/>
          </a:xfrm>
        </p:spPr>
        <p:txBody>
          <a:bodyPr>
            <a:normAutofit lnSpcReduction="10000"/>
          </a:bodyPr>
          <a:lstStyle/>
          <a:p>
            <a:pPr algn="just" defTabSz="914400" rtl="1" eaLnBrk="1" latinLnBrk="0" hangingPunct="1">
              <a:lnSpc>
                <a:spcPct val="90000"/>
              </a:lnSpc>
              <a:spcBef>
                <a:spcPts val="1200"/>
              </a:spcBef>
              <a:spcAft>
                <a:spcPts val="200"/>
              </a:spcAft>
              <a:buClr>
                <a:schemeClr val="accent3"/>
              </a:buClr>
              <a:buSzPct val="100000"/>
              <a:buFont typeface="Wingdings" pitchFamily="2" charset="2"/>
              <a:buChar char="Ø"/>
            </a:pPr>
            <a:r>
              <a:rPr lang="ar-SA" sz="2800" b="1" dirty="0">
                <a:solidFill>
                  <a:schemeClr val="accent6">
                    <a:lumMod val="75000"/>
                  </a:schemeClr>
                </a:solidFill>
              </a:rPr>
              <a:t>اشرافي </a:t>
            </a:r>
            <a:r>
              <a:rPr lang="en-US" sz="2800" b="1" dirty="0">
                <a:solidFill>
                  <a:schemeClr val="accent6">
                    <a:lumMod val="75000"/>
                  </a:schemeClr>
                </a:solidFill>
              </a:rPr>
              <a:t>Supervisory</a:t>
            </a:r>
            <a:r>
              <a:rPr lang="ar-SA" sz="2800" b="1" dirty="0">
                <a:solidFill>
                  <a:schemeClr val="accent6">
                    <a:lumMod val="75000"/>
                  </a:schemeClr>
                </a:solidFill>
              </a:rPr>
              <a:t>: </a:t>
            </a:r>
            <a:r>
              <a:rPr lang="ar-SA" sz="2800" dirty="0"/>
              <a:t>من خلال وقوفه على قمة الهيكل المصرفي واشرافه على على المؤسسات المصرفية الأخرى والتحكم بعرض النقد وإصدار القوانين والنظم المصرفية ومحدداً ومنفذاً للسياسة النقدية للبلد</a:t>
            </a:r>
          </a:p>
          <a:p>
            <a:pPr algn="just" defTabSz="914400" rtl="1" eaLnBrk="1" latinLnBrk="0" hangingPunct="1">
              <a:lnSpc>
                <a:spcPct val="90000"/>
              </a:lnSpc>
              <a:spcBef>
                <a:spcPts val="1200"/>
              </a:spcBef>
              <a:spcAft>
                <a:spcPts val="200"/>
              </a:spcAft>
              <a:buClr>
                <a:schemeClr val="accent3"/>
              </a:buClr>
              <a:buSzPct val="100000"/>
              <a:buFont typeface="Wingdings" pitchFamily="2" charset="2"/>
              <a:buChar char="Ø"/>
            </a:pPr>
            <a:r>
              <a:rPr lang="ar-SA" sz="2800" b="1" dirty="0">
                <a:solidFill>
                  <a:schemeClr val="accent6">
                    <a:lumMod val="75000"/>
                  </a:schemeClr>
                </a:solidFill>
              </a:rPr>
              <a:t>حكومي</a:t>
            </a:r>
            <a:r>
              <a:rPr lang="en-US" sz="2800" b="1" dirty="0">
                <a:solidFill>
                  <a:schemeClr val="accent6">
                    <a:lumMod val="75000"/>
                  </a:schemeClr>
                </a:solidFill>
              </a:rPr>
              <a:t> Government</a:t>
            </a:r>
            <a:r>
              <a:rPr lang="ar-SA" sz="2800" b="1" dirty="0">
                <a:solidFill>
                  <a:schemeClr val="accent6">
                    <a:lumMod val="75000"/>
                  </a:schemeClr>
                </a:solidFill>
              </a:rPr>
              <a:t>: </a:t>
            </a:r>
            <a:r>
              <a:rPr lang="ar-SA" sz="2800" dirty="0"/>
              <a:t>فهو مؤسسة حكومية تتبع القطاع العام ولا يمكن أن ينشئها القطاع الخاص لخطورة وظائفها</a:t>
            </a:r>
          </a:p>
          <a:p>
            <a:pPr algn="just" defTabSz="914400" rtl="1" eaLnBrk="1" latinLnBrk="0" hangingPunct="1">
              <a:lnSpc>
                <a:spcPct val="90000"/>
              </a:lnSpc>
              <a:spcBef>
                <a:spcPts val="1200"/>
              </a:spcBef>
              <a:spcAft>
                <a:spcPts val="200"/>
              </a:spcAft>
              <a:buClr>
                <a:schemeClr val="accent3"/>
              </a:buClr>
              <a:buSzPct val="100000"/>
              <a:buFont typeface="Wingdings" pitchFamily="2" charset="2"/>
              <a:buChar char="Ø"/>
            </a:pPr>
            <a:r>
              <a:rPr lang="ar-SA" sz="2800" b="1" dirty="0">
                <a:solidFill>
                  <a:schemeClr val="accent6">
                    <a:lumMod val="75000"/>
                  </a:schemeClr>
                </a:solidFill>
              </a:rPr>
              <a:t>غير ربحي</a:t>
            </a:r>
            <a:r>
              <a:rPr lang="en-US" sz="2800" b="1" dirty="0">
                <a:solidFill>
                  <a:schemeClr val="accent6">
                    <a:lumMod val="75000"/>
                  </a:schemeClr>
                </a:solidFill>
              </a:rPr>
              <a:t>Nonprofit</a:t>
            </a:r>
            <a:r>
              <a:rPr lang="ar-SA" sz="2800" b="1" dirty="0">
                <a:solidFill>
                  <a:schemeClr val="accent6">
                    <a:lumMod val="75000"/>
                  </a:schemeClr>
                </a:solidFill>
              </a:rPr>
              <a:t>: </a:t>
            </a:r>
            <a:r>
              <a:rPr lang="ar-SA" sz="2800" dirty="0"/>
              <a:t>تنشد الصالح العام من خلال أعمالها ولا تتعامل مع الافراد الا في حالات نادرة، فلا يكون الربح هو الهدف الأول لها.</a:t>
            </a:r>
          </a:p>
          <a:p>
            <a:pPr algn="just" defTabSz="914400" rtl="1" eaLnBrk="1" latinLnBrk="0" hangingPunct="1">
              <a:lnSpc>
                <a:spcPct val="90000"/>
              </a:lnSpc>
              <a:spcBef>
                <a:spcPts val="1200"/>
              </a:spcBef>
              <a:spcAft>
                <a:spcPts val="200"/>
              </a:spcAft>
              <a:buClr>
                <a:schemeClr val="accent3"/>
              </a:buClr>
              <a:buSzPct val="100000"/>
              <a:buFont typeface="Wingdings" pitchFamily="2" charset="2"/>
              <a:buChar char="Ø"/>
            </a:pPr>
            <a:r>
              <a:rPr lang="ar-SA" sz="2800" b="1" dirty="0">
                <a:solidFill>
                  <a:schemeClr val="accent6">
                    <a:lumMod val="75000"/>
                  </a:schemeClr>
                </a:solidFill>
              </a:rPr>
              <a:t>احتكاري</a:t>
            </a:r>
            <a:r>
              <a:rPr lang="en-US" sz="2800" b="1" dirty="0">
                <a:solidFill>
                  <a:schemeClr val="accent6">
                    <a:lumMod val="75000"/>
                  </a:schemeClr>
                </a:solidFill>
              </a:rPr>
              <a:t>Monopoly</a:t>
            </a:r>
            <a:r>
              <a:rPr lang="ar-SA" sz="2800" b="1" dirty="0">
                <a:solidFill>
                  <a:schemeClr val="accent6">
                    <a:lumMod val="75000"/>
                  </a:schemeClr>
                </a:solidFill>
              </a:rPr>
              <a:t>: </a:t>
            </a:r>
            <a:r>
              <a:rPr lang="ar-SA" sz="2800" dirty="0"/>
              <a:t>من خلال قيامه بعدد من المهام الحصرية مثل الاصدار النقدي ،بعض الاعمال المصرفية الأخرى</a:t>
            </a:r>
          </a:p>
          <a:p>
            <a:pPr algn="just" defTabSz="914400" rtl="1" eaLnBrk="1" latinLnBrk="0" hangingPunct="1">
              <a:lnSpc>
                <a:spcPct val="90000"/>
              </a:lnSpc>
              <a:spcBef>
                <a:spcPts val="1200"/>
              </a:spcBef>
              <a:spcAft>
                <a:spcPts val="200"/>
              </a:spcAft>
              <a:buClr>
                <a:schemeClr val="accent3"/>
              </a:buClr>
              <a:buSzPct val="100000"/>
              <a:buFont typeface="Wingdings" pitchFamily="2" charset="2"/>
              <a:buChar char="Ø"/>
            </a:pPr>
            <a:r>
              <a:rPr lang="ar-SA" sz="2800" b="1" dirty="0">
                <a:solidFill>
                  <a:schemeClr val="accent6">
                    <a:lumMod val="75000"/>
                  </a:schemeClr>
                </a:solidFill>
              </a:rPr>
              <a:t>منفرد</a:t>
            </a:r>
            <a:r>
              <a:rPr lang="en-US" sz="2800" b="1" dirty="0">
                <a:solidFill>
                  <a:schemeClr val="accent6">
                    <a:lumMod val="75000"/>
                  </a:schemeClr>
                </a:solidFill>
              </a:rPr>
              <a:t>Single</a:t>
            </a:r>
            <a:r>
              <a:rPr lang="ar-SA" sz="2800" b="1" dirty="0">
                <a:solidFill>
                  <a:schemeClr val="accent6">
                    <a:lumMod val="75000"/>
                  </a:schemeClr>
                </a:solidFill>
              </a:rPr>
              <a:t>: </a:t>
            </a:r>
            <a:r>
              <a:rPr lang="ar-SA" sz="2800" dirty="0"/>
              <a:t>فهو بنك مركزي واحد في البلد.</a:t>
            </a:r>
            <a:endParaRPr lang="en-US" sz="2800" dirty="0"/>
          </a:p>
        </p:txBody>
      </p:sp>
    </p:spTree>
    <p:extLst>
      <p:ext uri="{BB962C8B-B14F-4D97-AF65-F5344CB8AC3E}">
        <p14:creationId xmlns:p14="http://schemas.microsoft.com/office/powerpoint/2010/main" val="736239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3431B-2B6C-66E3-3058-14C9F5265E8A}"/>
              </a:ext>
            </a:extLst>
          </p:cNvPr>
          <p:cNvSpPr>
            <a:spLocks noGrp="1"/>
          </p:cNvSpPr>
          <p:nvPr>
            <p:ph type="title"/>
          </p:nvPr>
        </p:nvSpPr>
        <p:spPr/>
        <p:txBody>
          <a:bodyPr/>
          <a:lstStyle/>
          <a:p>
            <a:pPr algn="ctr"/>
            <a:r>
              <a:rPr lang="ar-SA" b="1" dirty="0">
                <a:solidFill>
                  <a:schemeClr val="accent2">
                    <a:lumMod val="75000"/>
                  </a:schemeClr>
                </a:solidFill>
              </a:rPr>
              <a:t>وظائف البنك المركزي</a:t>
            </a:r>
            <a:endParaRPr lang="en-US" dirty="0"/>
          </a:p>
        </p:txBody>
      </p:sp>
      <p:sp>
        <p:nvSpPr>
          <p:cNvPr id="3" name="Content Placeholder 2">
            <a:extLst>
              <a:ext uri="{FF2B5EF4-FFF2-40B4-BE49-F238E27FC236}">
                <a16:creationId xmlns:a16="http://schemas.microsoft.com/office/drawing/2014/main" id="{3F8C92BF-0B8D-35F1-F557-545A2E0A83F6}"/>
              </a:ext>
            </a:extLst>
          </p:cNvPr>
          <p:cNvSpPr>
            <a:spLocks noGrp="1"/>
          </p:cNvSpPr>
          <p:nvPr>
            <p:ph idx="1"/>
          </p:nvPr>
        </p:nvSpPr>
        <p:spPr>
          <a:xfrm>
            <a:off x="1024128" y="1938130"/>
            <a:ext cx="9720071" cy="4371230"/>
          </a:xfrm>
        </p:spPr>
        <p:txBody>
          <a:bodyPr>
            <a:normAutofit fontScale="92500"/>
          </a:bodyPr>
          <a:lstStyle/>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r>
              <a:rPr lang="ar-SA" b="1" dirty="0">
                <a:solidFill>
                  <a:schemeClr val="accent6">
                    <a:lumMod val="75000"/>
                  </a:schemeClr>
                </a:solidFill>
              </a:rPr>
              <a:t>١- الإصدار النقدي </a:t>
            </a:r>
          </a:p>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r>
              <a:rPr lang="ar-SA" dirty="0"/>
              <a:t>الجهة الوحيدة المخولة من قبل الحكومة بإصدار العملة الوطنية المتداولة وتغطيتها بالعملة الأجنبية وتحديد فئاتها.</a:t>
            </a:r>
          </a:p>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r>
              <a:rPr lang="ar-SA" b="1" dirty="0">
                <a:solidFill>
                  <a:schemeClr val="accent6">
                    <a:lumMod val="75000"/>
                  </a:schemeClr>
                </a:solidFill>
              </a:rPr>
              <a:t>٢- مصرف الحكومة:</a:t>
            </a:r>
          </a:p>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r>
              <a:rPr lang="ar-SA" dirty="0"/>
              <a:t>يتولى القيام بالأعمال المصرفية التي تحتاجها الحكومة، بقبول الودائع وتنظيم الحسابات، ويتولى تقديم العروض للحكومة كسلف أو قروض</a:t>
            </a:r>
          </a:p>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r>
              <a:rPr lang="ar-SA" b="1" dirty="0">
                <a:solidFill>
                  <a:schemeClr val="accent6">
                    <a:lumMod val="75000"/>
                  </a:schemeClr>
                </a:solidFill>
              </a:rPr>
              <a:t>٣- مصرف المصارف</a:t>
            </a:r>
          </a:p>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r>
              <a:rPr lang="ar-SA" dirty="0"/>
              <a:t>قبول ودائع المصارف وإدارة احتياطاتها النقدية ويعد الملجأ الأخير للمصارف الأخرى للاقتراض</a:t>
            </a:r>
          </a:p>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r>
              <a:rPr lang="ar-SA" b="1" dirty="0">
                <a:solidFill>
                  <a:schemeClr val="accent6">
                    <a:lumMod val="75000"/>
                  </a:schemeClr>
                </a:solidFill>
              </a:rPr>
              <a:t>٤- الرقابة على أنشطة المصارف </a:t>
            </a:r>
          </a:p>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r>
              <a:rPr lang="ar-SA" dirty="0"/>
              <a:t>من خلال اعداد وتنفيذ السياسة النقدية المتعلقة بجميع الإجراءات الخاصة بعرض النقد والسياسات الائتمانية المتعلقة بإمكانيات المصارف في منح الائتمان، لذا تمنحه الدولة الصلاحيات للرقابة والاشراف على على المصارف الأخرى</a:t>
            </a:r>
          </a:p>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endParaRPr lang="en-US" dirty="0"/>
          </a:p>
        </p:txBody>
      </p:sp>
    </p:spTree>
    <p:extLst>
      <p:ext uri="{BB962C8B-B14F-4D97-AF65-F5344CB8AC3E}">
        <p14:creationId xmlns:p14="http://schemas.microsoft.com/office/powerpoint/2010/main" val="632045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8127B-114E-5876-BAE6-231B5D5426CF}"/>
              </a:ext>
            </a:extLst>
          </p:cNvPr>
          <p:cNvSpPr>
            <a:spLocks noGrp="1"/>
          </p:cNvSpPr>
          <p:nvPr>
            <p:ph type="title"/>
          </p:nvPr>
        </p:nvSpPr>
        <p:spPr/>
        <p:txBody>
          <a:bodyPr/>
          <a:lstStyle/>
          <a:p>
            <a:pPr algn="ctr"/>
            <a:r>
              <a:rPr lang="ar-SA" b="1" dirty="0">
                <a:solidFill>
                  <a:schemeClr val="accent2">
                    <a:lumMod val="75000"/>
                  </a:schemeClr>
                </a:solidFill>
              </a:rPr>
              <a:t>أساليب البنك المركزي في الرقابة على المصارف </a:t>
            </a:r>
            <a:endParaRPr lang="en-US" dirty="0"/>
          </a:p>
        </p:txBody>
      </p:sp>
      <p:sp>
        <p:nvSpPr>
          <p:cNvPr id="3" name="Content Placeholder 2">
            <a:extLst>
              <a:ext uri="{FF2B5EF4-FFF2-40B4-BE49-F238E27FC236}">
                <a16:creationId xmlns:a16="http://schemas.microsoft.com/office/drawing/2014/main" id="{3AD7DB76-C5B1-0B28-017C-FFF10DC085E1}"/>
              </a:ext>
            </a:extLst>
          </p:cNvPr>
          <p:cNvSpPr>
            <a:spLocks noGrp="1"/>
          </p:cNvSpPr>
          <p:nvPr>
            <p:ph idx="1"/>
          </p:nvPr>
        </p:nvSpPr>
        <p:spPr>
          <a:xfrm>
            <a:off x="1024128" y="2084832"/>
            <a:ext cx="9720072" cy="4224528"/>
          </a:xfrm>
        </p:spPr>
        <p:txBody>
          <a:bodyPr>
            <a:normAutofit/>
          </a:bodyPr>
          <a:lstStyle/>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r>
              <a:rPr lang="ar-SA" sz="2400" b="1" dirty="0">
                <a:solidFill>
                  <a:schemeClr val="accent1">
                    <a:lumMod val="75000"/>
                  </a:schemeClr>
                </a:solidFill>
              </a:rPr>
              <a:t>١- الأساليب النوعية </a:t>
            </a:r>
            <a:r>
              <a:rPr lang="en-US" sz="2400" b="1" dirty="0">
                <a:solidFill>
                  <a:schemeClr val="accent1">
                    <a:lumMod val="75000"/>
                  </a:schemeClr>
                </a:solidFill>
              </a:rPr>
              <a:t>Qualitative Methods</a:t>
            </a:r>
          </a:p>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r>
              <a:rPr lang="ar-SA" dirty="0"/>
              <a:t>من خلال التأثير في نوعية الائتمان ووجهته وليس في المقدار مثل دعوة وتشجيع المصارف على أنواع معينة من الائتمان دون الأنواع الأخرى.</a:t>
            </a:r>
          </a:p>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endParaRPr lang="ar-SA" dirty="0"/>
          </a:p>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r>
              <a:rPr lang="ar-SA" sz="2400" b="1" dirty="0">
                <a:solidFill>
                  <a:schemeClr val="accent1">
                    <a:lumMod val="75000"/>
                  </a:schemeClr>
                </a:solidFill>
              </a:rPr>
              <a:t>٢- الأساليب الكمية </a:t>
            </a:r>
            <a:r>
              <a:rPr lang="en-US" sz="2400" b="1" dirty="0">
                <a:solidFill>
                  <a:schemeClr val="accent1">
                    <a:lumMod val="75000"/>
                  </a:schemeClr>
                </a:solidFill>
              </a:rPr>
              <a:t>Quantitative Methods</a:t>
            </a:r>
          </a:p>
          <a:p>
            <a:pPr marL="0" indent="0" algn="r" defTabSz="914400" rtl="1" eaLnBrk="1" latinLnBrk="0" hangingPunct="1">
              <a:lnSpc>
                <a:spcPct val="90000"/>
              </a:lnSpc>
              <a:spcBef>
                <a:spcPts val="1200"/>
              </a:spcBef>
              <a:spcAft>
                <a:spcPts val="200"/>
              </a:spcAft>
              <a:buClr>
                <a:schemeClr val="accent3"/>
              </a:buClr>
              <a:buSzPct val="100000"/>
              <a:buNone/>
            </a:pPr>
            <a:r>
              <a:rPr lang="ar-SA" dirty="0"/>
              <a:t>من خلال التأثير في حجم الائتمان، من خلال:</a:t>
            </a:r>
          </a:p>
          <a:p>
            <a:pPr algn="r" defTabSz="914400" rtl="1" eaLnBrk="1" latinLnBrk="0" hangingPunct="1">
              <a:lnSpc>
                <a:spcPct val="90000"/>
              </a:lnSpc>
              <a:spcBef>
                <a:spcPts val="1200"/>
              </a:spcBef>
              <a:spcAft>
                <a:spcPts val="200"/>
              </a:spcAft>
              <a:buClr>
                <a:schemeClr val="accent3"/>
              </a:buClr>
              <a:buSzPct val="100000"/>
              <a:buFont typeface="Wingdings" pitchFamily="2" charset="2"/>
              <a:buChar char="§"/>
            </a:pPr>
            <a:r>
              <a:rPr lang="ar-SA" dirty="0">
                <a:solidFill>
                  <a:schemeClr val="accent5">
                    <a:lumMod val="75000"/>
                  </a:schemeClr>
                </a:solidFill>
              </a:rPr>
              <a:t>السوق المفتوح </a:t>
            </a:r>
          </a:p>
          <a:p>
            <a:pPr algn="r" defTabSz="914400" rtl="1" eaLnBrk="1" latinLnBrk="0" hangingPunct="1">
              <a:lnSpc>
                <a:spcPct val="90000"/>
              </a:lnSpc>
              <a:spcBef>
                <a:spcPts val="1200"/>
              </a:spcBef>
              <a:spcAft>
                <a:spcPts val="200"/>
              </a:spcAft>
              <a:buClr>
                <a:schemeClr val="accent3"/>
              </a:buClr>
              <a:buSzPct val="100000"/>
              <a:buFont typeface="Wingdings" pitchFamily="2" charset="2"/>
              <a:buChar char="§"/>
            </a:pPr>
            <a:r>
              <a:rPr lang="ar-SA" dirty="0">
                <a:solidFill>
                  <a:schemeClr val="accent5">
                    <a:lumMod val="75000"/>
                  </a:schemeClr>
                </a:solidFill>
              </a:rPr>
              <a:t>إعادة الخصم </a:t>
            </a:r>
          </a:p>
          <a:p>
            <a:pPr algn="r" defTabSz="914400" rtl="1" eaLnBrk="1" latinLnBrk="0" hangingPunct="1">
              <a:lnSpc>
                <a:spcPct val="90000"/>
              </a:lnSpc>
              <a:spcBef>
                <a:spcPts val="1200"/>
              </a:spcBef>
              <a:spcAft>
                <a:spcPts val="200"/>
              </a:spcAft>
              <a:buClr>
                <a:schemeClr val="accent3"/>
              </a:buClr>
              <a:buSzPct val="100000"/>
              <a:buFont typeface="Wingdings" pitchFamily="2" charset="2"/>
              <a:buChar char="§"/>
            </a:pPr>
            <a:r>
              <a:rPr lang="ar-SA" dirty="0">
                <a:solidFill>
                  <a:schemeClr val="accent5">
                    <a:lumMod val="75000"/>
                  </a:schemeClr>
                </a:solidFill>
              </a:rPr>
              <a:t>الاحتياطي القانوني</a:t>
            </a:r>
          </a:p>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endParaRPr lang="en-US" dirty="0"/>
          </a:p>
          <a:p>
            <a: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endParaRPr lang="en-US" dirty="0"/>
          </a:p>
        </p:txBody>
      </p:sp>
    </p:spTree>
    <p:extLst>
      <p:ext uri="{BB962C8B-B14F-4D97-AF65-F5344CB8AC3E}">
        <p14:creationId xmlns:p14="http://schemas.microsoft.com/office/powerpoint/2010/main" val="3913578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143B3-A375-8099-B191-4D7C98E68767}"/>
              </a:ext>
            </a:extLst>
          </p:cNvPr>
          <p:cNvSpPr>
            <a:spLocks noGrp="1"/>
          </p:cNvSpPr>
          <p:nvPr>
            <p:ph type="title"/>
          </p:nvPr>
        </p:nvSpPr>
        <p:spPr/>
        <p:txBody>
          <a:bodyPr/>
          <a:lstStyle/>
          <a:p>
            <a:pPr algn="ctr"/>
            <a:r>
              <a:rPr lang="ar-SA" dirty="0">
                <a:solidFill>
                  <a:schemeClr val="accent5">
                    <a:lumMod val="75000"/>
                  </a:schemeClr>
                </a:solidFill>
              </a:rPr>
              <a:t>السوق المفتوح </a:t>
            </a:r>
            <a:br>
              <a:rPr lang="ar-SA" dirty="0">
                <a:solidFill>
                  <a:schemeClr val="accent5">
                    <a:lumMod val="75000"/>
                  </a:schemeClr>
                </a:solidFill>
              </a:rPr>
            </a:br>
            <a:endParaRPr lang="en-US" dirty="0"/>
          </a:p>
        </p:txBody>
      </p:sp>
      <p:sp>
        <p:nvSpPr>
          <p:cNvPr id="3" name="Content Placeholder 2">
            <a:extLst>
              <a:ext uri="{FF2B5EF4-FFF2-40B4-BE49-F238E27FC236}">
                <a16:creationId xmlns:a16="http://schemas.microsoft.com/office/drawing/2014/main" id="{B0CFAA57-0366-7840-31BF-41DF905503DB}"/>
              </a:ext>
            </a:extLst>
          </p:cNvPr>
          <p:cNvSpPr>
            <a:spLocks noGrp="1"/>
          </p:cNvSpPr>
          <p:nvPr>
            <p:ph idx="1"/>
          </p:nvPr>
        </p:nvSpPr>
        <p:spPr/>
        <p:txBody>
          <a:bodyPr>
            <a:normAutofit/>
          </a:bodyPr>
          <a:lstStyle/>
          <a:p>
            <a:pPr marL="91440" indent="-91440" algn="just"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r>
              <a:rPr lang="ar-SA" sz="3600" dirty="0">
                <a:solidFill>
                  <a:schemeClr val="accent1">
                    <a:lumMod val="75000"/>
                  </a:schemeClr>
                </a:solidFill>
              </a:rPr>
              <a:t>من خلال الدخول مع المصارف الأخرى في عمليات بيع وشراء الأوراق المالية من أسهم وسندات حكومية وغير حكومية لغرض التأثير على السيولة ومن ثم قدرة تلك المصارف على منح الائتمان، الأمر الذي يؤثر على حجم النقد المعروض في السوق</a:t>
            </a:r>
            <a:endParaRPr lang="en-US" sz="3600" dirty="0">
              <a:solidFill>
                <a:schemeClr val="accent1">
                  <a:lumMod val="75000"/>
                </a:schemeClr>
              </a:solidFill>
            </a:endParaRPr>
          </a:p>
        </p:txBody>
      </p:sp>
    </p:spTree>
    <p:extLst>
      <p:ext uri="{BB962C8B-B14F-4D97-AF65-F5344CB8AC3E}">
        <p14:creationId xmlns:p14="http://schemas.microsoft.com/office/powerpoint/2010/main" val="3380586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12F38-753C-0656-E8CD-F7EF266078D1}"/>
              </a:ext>
            </a:extLst>
          </p:cNvPr>
          <p:cNvSpPr>
            <a:spLocks noGrp="1"/>
          </p:cNvSpPr>
          <p:nvPr>
            <p:ph type="title"/>
          </p:nvPr>
        </p:nvSpPr>
        <p:spPr/>
        <p:txBody>
          <a:bodyPr/>
          <a:lstStyle/>
          <a:p>
            <a:pPr algn="ctr"/>
            <a:r>
              <a:rPr lang="ar-SA" dirty="0">
                <a:solidFill>
                  <a:schemeClr val="accent5">
                    <a:lumMod val="75000"/>
                  </a:schemeClr>
                </a:solidFill>
              </a:rPr>
              <a:t>إعادة الخصم </a:t>
            </a:r>
            <a:endParaRPr lang="en-US" dirty="0"/>
          </a:p>
        </p:txBody>
      </p:sp>
      <p:sp>
        <p:nvSpPr>
          <p:cNvPr id="3" name="Content Placeholder 2">
            <a:extLst>
              <a:ext uri="{FF2B5EF4-FFF2-40B4-BE49-F238E27FC236}">
                <a16:creationId xmlns:a16="http://schemas.microsoft.com/office/drawing/2014/main" id="{D57B8C7E-6AC7-AD2D-3677-5459453349CA}"/>
              </a:ext>
            </a:extLst>
          </p:cNvPr>
          <p:cNvSpPr>
            <a:spLocks noGrp="1"/>
          </p:cNvSpPr>
          <p:nvPr>
            <p:ph idx="1"/>
          </p:nvPr>
        </p:nvSpPr>
        <p:spPr/>
        <p:txBody>
          <a:bodyPr>
            <a:normAutofit/>
          </a:bodyPr>
          <a:lstStyle/>
          <a:p>
            <a:pPr marL="91440" indent="-91440" algn="just"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r>
              <a:rPr lang="ar-SA" sz="3600" dirty="0">
                <a:solidFill>
                  <a:schemeClr val="accent1">
                    <a:lumMod val="75000"/>
                  </a:schemeClr>
                </a:solidFill>
              </a:rPr>
              <a:t>من خلال قيام البنك المركزي بإعادة خصم تلك الأوراق المالية على وفق سعر خصم أدنى من السعر السابق الذي خصمت به لدى المصارف بحيث يتقاسم العوائد بينه وبين تلك المصارف اذا ما احتاجت تلك المصارف للنقد،  الامر الذي يؤثر في قدرة المصرف الائتمانية وبالتالي عرض النقد.</a:t>
            </a:r>
            <a:endParaRPr lang="en-US" sz="3200" dirty="0"/>
          </a:p>
        </p:txBody>
      </p:sp>
    </p:spTree>
    <p:extLst>
      <p:ext uri="{BB962C8B-B14F-4D97-AF65-F5344CB8AC3E}">
        <p14:creationId xmlns:p14="http://schemas.microsoft.com/office/powerpoint/2010/main" val="3572461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69B7E-C487-2AA0-F69C-0ECAA9540E41}"/>
              </a:ext>
            </a:extLst>
          </p:cNvPr>
          <p:cNvSpPr>
            <a:spLocks noGrp="1"/>
          </p:cNvSpPr>
          <p:nvPr>
            <p:ph type="title"/>
          </p:nvPr>
        </p:nvSpPr>
        <p:spPr/>
        <p:txBody>
          <a:bodyPr/>
          <a:lstStyle/>
          <a:p>
            <a:pPr algn="ctr"/>
            <a:r>
              <a:rPr lang="ar-SA" dirty="0">
                <a:solidFill>
                  <a:schemeClr val="accent5">
                    <a:lumMod val="75000"/>
                  </a:schemeClr>
                </a:solidFill>
              </a:rPr>
              <a:t>الاحتياطي القانوني </a:t>
            </a:r>
            <a:endParaRPr lang="en-US" dirty="0"/>
          </a:p>
        </p:txBody>
      </p:sp>
      <p:sp>
        <p:nvSpPr>
          <p:cNvPr id="3" name="Content Placeholder 2">
            <a:extLst>
              <a:ext uri="{FF2B5EF4-FFF2-40B4-BE49-F238E27FC236}">
                <a16:creationId xmlns:a16="http://schemas.microsoft.com/office/drawing/2014/main" id="{AC0964D3-9999-98D2-F53D-67B4CC22EF1A}"/>
              </a:ext>
            </a:extLst>
          </p:cNvPr>
          <p:cNvSpPr>
            <a:spLocks noGrp="1"/>
          </p:cNvSpPr>
          <p:nvPr>
            <p:ph idx="1"/>
          </p:nvPr>
        </p:nvSpPr>
        <p:spPr/>
        <p:txBody>
          <a:bodyPr>
            <a:normAutofit/>
          </a:bodyPr>
          <a:lstStyle/>
          <a:p>
            <a:pPr marL="91440" indent="-91440" algn="just"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pPr>
            <a:r>
              <a:rPr lang="ar-SA" sz="3600" dirty="0">
                <a:solidFill>
                  <a:schemeClr val="accent1">
                    <a:lumMod val="75000"/>
                  </a:schemeClr>
                </a:solidFill>
              </a:rPr>
              <a:t>اذا ما اراد البنك المركزي الحد من القدرة الائتمانية للمصارف نتيجة لظروف تضخمية يقوم برفع نسبة الاحتياطي القانوني المفروضة على المصارف، فيتم تحجيم القدرة الائتمانية والاستثمارية للمصارف وبالتالي تخفيض عرض النقد في السوق</a:t>
            </a:r>
            <a:endParaRPr lang="en-US" sz="3600" dirty="0">
              <a:solidFill>
                <a:schemeClr val="accent1">
                  <a:lumMod val="75000"/>
                </a:schemeClr>
              </a:solidFill>
            </a:endParaRPr>
          </a:p>
        </p:txBody>
      </p:sp>
    </p:spTree>
    <p:extLst>
      <p:ext uri="{BB962C8B-B14F-4D97-AF65-F5344CB8AC3E}">
        <p14:creationId xmlns:p14="http://schemas.microsoft.com/office/powerpoint/2010/main" val="23878778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B4028482-F53A-4442-AB14-9B7A43F44F96}"/>
    </a:ext>
  </a:extLst>
</a:theme>
</file>

<file path=docProps/app.xml><?xml version="1.0" encoding="utf-8"?>
<Properties xmlns="http://schemas.openxmlformats.org/officeDocument/2006/extended-properties" xmlns:vt="http://schemas.openxmlformats.org/officeDocument/2006/docPropsVTypes">
  <Template>{FE9C9A8D-92C4-BA41-A8CF-AE061B6DECCD}tf10001061</Template>
  <TotalTime>88</TotalTime>
  <Words>490</Words>
  <Application>Microsoft Macintosh PowerPoint</Application>
  <PresentationFormat>Widescreen</PresentationFormat>
  <Paragraphs>45</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Beirut</vt:lpstr>
      <vt:lpstr>Tw Cen MT</vt:lpstr>
      <vt:lpstr>Tw Cen MT Condensed</vt:lpstr>
      <vt:lpstr>Wingdings</vt:lpstr>
      <vt:lpstr>Wingdings 3</vt:lpstr>
      <vt:lpstr>Integral</vt:lpstr>
      <vt:lpstr>خصوصية البنك المركزي</vt:lpstr>
      <vt:lpstr>بنود المحاضرة </vt:lpstr>
      <vt:lpstr>تعريف البنك المركزي</vt:lpstr>
      <vt:lpstr>خصائص البنك المركزي</vt:lpstr>
      <vt:lpstr>وظائف البنك المركزي</vt:lpstr>
      <vt:lpstr>أساليب البنك المركزي في الرقابة على المصارف </vt:lpstr>
      <vt:lpstr>السوق المفتوح  </vt:lpstr>
      <vt:lpstr>إعادة الخصم </vt:lpstr>
      <vt:lpstr>الاحتياطي القانوني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fatima .</dc:creator>
  <cp:lastModifiedBy>fatima .</cp:lastModifiedBy>
  <cp:revision>3</cp:revision>
  <dcterms:created xsi:type="dcterms:W3CDTF">2024-12-04T16:07:08Z</dcterms:created>
  <dcterms:modified xsi:type="dcterms:W3CDTF">2024-12-04T17:58:43Z</dcterms:modified>
</cp:coreProperties>
</file>