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82"/>
  </p:normalViewPr>
  <p:slideViewPr>
    <p:cSldViewPr snapToGrid="0">
      <p:cViewPr varScale="1">
        <p:scale>
          <a:sx n="119" d="100"/>
          <a:sy n="119" d="100"/>
        </p:scale>
        <p:origin x="5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D043132-31C2-E845-AD7F-F93A75E807C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B273C-28E0-E540-B1FE-EA396FC434BF}"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1254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043132-31C2-E845-AD7F-F93A75E807C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B273C-28E0-E540-B1FE-EA396FC434BF}" type="slidenum">
              <a:rPr lang="en-US" smtClean="0"/>
              <a:t>‹#›</a:t>
            </a:fld>
            <a:endParaRPr lang="en-US"/>
          </a:p>
        </p:txBody>
      </p:sp>
    </p:spTree>
    <p:extLst>
      <p:ext uri="{BB962C8B-B14F-4D97-AF65-F5344CB8AC3E}">
        <p14:creationId xmlns:p14="http://schemas.microsoft.com/office/powerpoint/2010/main" val="167524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043132-31C2-E845-AD7F-F93A75E807C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B273C-28E0-E540-B1FE-EA396FC434B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5861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043132-31C2-E845-AD7F-F93A75E807C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B273C-28E0-E540-B1FE-EA396FC434BF}" type="slidenum">
              <a:rPr lang="en-US" smtClean="0"/>
              <a:t>‹#›</a:t>
            </a:fld>
            <a:endParaRPr lang="en-US"/>
          </a:p>
        </p:txBody>
      </p:sp>
    </p:spTree>
    <p:extLst>
      <p:ext uri="{BB962C8B-B14F-4D97-AF65-F5344CB8AC3E}">
        <p14:creationId xmlns:p14="http://schemas.microsoft.com/office/powerpoint/2010/main" val="82787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043132-31C2-E845-AD7F-F93A75E807C6}" type="datetimeFigureOut">
              <a:rPr lang="en-US" smtClean="0"/>
              <a:t>12/4/24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B273C-28E0-E540-B1FE-EA396FC434BF}"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0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043132-31C2-E845-AD7F-F93A75E807C6}" type="datetimeFigureOut">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B273C-28E0-E540-B1FE-EA396FC434BF}" type="slidenum">
              <a:rPr lang="en-US" smtClean="0"/>
              <a:t>‹#›</a:t>
            </a:fld>
            <a:endParaRPr lang="en-US"/>
          </a:p>
        </p:txBody>
      </p:sp>
    </p:spTree>
    <p:extLst>
      <p:ext uri="{BB962C8B-B14F-4D97-AF65-F5344CB8AC3E}">
        <p14:creationId xmlns:p14="http://schemas.microsoft.com/office/powerpoint/2010/main" val="2605583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043132-31C2-E845-AD7F-F93A75E807C6}" type="datetimeFigureOut">
              <a:rPr lang="en-US" smtClean="0"/>
              <a:t>12/4/24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B273C-28E0-E540-B1FE-EA396FC434BF}" type="slidenum">
              <a:rPr lang="en-US" smtClean="0"/>
              <a:t>‹#›</a:t>
            </a:fld>
            <a:endParaRPr lang="en-US"/>
          </a:p>
        </p:txBody>
      </p:sp>
    </p:spTree>
    <p:extLst>
      <p:ext uri="{BB962C8B-B14F-4D97-AF65-F5344CB8AC3E}">
        <p14:creationId xmlns:p14="http://schemas.microsoft.com/office/powerpoint/2010/main" val="808779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043132-31C2-E845-AD7F-F93A75E807C6}" type="datetimeFigureOut">
              <a:rPr lang="en-US" smtClean="0"/>
              <a:t>12/4/24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B273C-28E0-E540-B1FE-EA396FC434BF}" type="slidenum">
              <a:rPr lang="en-US" smtClean="0"/>
              <a:t>‹#›</a:t>
            </a:fld>
            <a:endParaRPr lang="en-US"/>
          </a:p>
        </p:txBody>
      </p:sp>
    </p:spTree>
    <p:extLst>
      <p:ext uri="{BB962C8B-B14F-4D97-AF65-F5344CB8AC3E}">
        <p14:creationId xmlns:p14="http://schemas.microsoft.com/office/powerpoint/2010/main" val="99333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43132-31C2-E845-AD7F-F93A75E807C6}" type="datetimeFigureOut">
              <a:rPr lang="en-US" smtClean="0"/>
              <a:t>12/4/24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B273C-28E0-E540-B1FE-EA396FC434BF}" type="slidenum">
              <a:rPr lang="en-US" smtClean="0"/>
              <a:t>‹#›</a:t>
            </a:fld>
            <a:endParaRPr lang="en-US"/>
          </a:p>
        </p:txBody>
      </p:sp>
    </p:spTree>
    <p:extLst>
      <p:ext uri="{BB962C8B-B14F-4D97-AF65-F5344CB8AC3E}">
        <p14:creationId xmlns:p14="http://schemas.microsoft.com/office/powerpoint/2010/main" val="61880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043132-31C2-E845-AD7F-F93A75E807C6}" type="datetimeFigureOut">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B273C-28E0-E540-B1FE-EA396FC434BF}" type="slidenum">
              <a:rPr lang="en-US" smtClean="0"/>
              <a:t>‹#›</a:t>
            </a:fld>
            <a:endParaRPr lang="en-US"/>
          </a:p>
        </p:txBody>
      </p:sp>
    </p:spTree>
    <p:extLst>
      <p:ext uri="{BB962C8B-B14F-4D97-AF65-F5344CB8AC3E}">
        <p14:creationId xmlns:p14="http://schemas.microsoft.com/office/powerpoint/2010/main" val="419245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043132-31C2-E845-AD7F-F93A75E807C6}" type="datetimeFigureOut">
              <a:rPr lang="en-US" smtClean="0"/>
              <a:t>12/4/24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B273C-28E0-E540-B1FE-EA396FC434BF}"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15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D043132-31C2-E845-AD7F-F93A75E807C6}" type="datetimeFigureOut">
              <a:rPr lang="en-US" smtClean="0"/>
              <a:t>12/4/24</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C0B273C-28E0-E540-B1FE-EA396FC434B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40667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E10BE-274A-7AB9-38B6-B47614B5718A}"/>
              </a:ext>
            </a:extLst>
          </p:cNvPr>
          <p:cNvSpPr>
            <a:spLocks noGrp="1"/>
          </p:cNvSpPr>
          <p:nvPr>
            <p:ph type="ctrTitle"/>
          </p:nvPr>
        </p:nvSpPr>
        <p:spPr/>
        <p:txBody>
          <a:bodyPr>
            <a:normAutofit fontScale="90000"/>
          </a:bodyPr>
          <a:lstStyle/>
          <a:p>
            <a:r>
              <a:rPr lang="ar-SA" sz="7200" b="1" dirty="0">
                <a:solidFill>
                  <a:schemeClr val="accent1">
                    <a:lumMod val="50000"/>
                  </a:schemeClr>
                </a:solidFill>
              </a:rPr>
              <a:t>خصوصية البنك المركزي</a:t>
            </a:r>
            <a:endParaRPr lang="en-US" sz="7200" b="1" dirty="0">
              <a:solidFill>
                <a:schemeClr val="accent1">
                  <a:lumMod val="50000"/>
                </a:schemeClr>
              </a:solidFill>
            </a:endParaRPr>
          </a:p>
        </p:txBody>
      </p:sp>
      <p:sp>
        <p:nvSpPr>
          <p:cNvPr id="3" name="Subtitle 2">
            <a:extLst>
              <a:ext uri="{FF2B5EF4-FFF2-40B4-BE49-F238E27FC236}">
                <a16:creationId xmlns:a16="http://schemas.microsoft.com/office/drawing/2014/main" id="{E762D55B-1FB2-49FB-5331-E5D8A16C0357}"/>
              </a:ext>
            </a:extLst>
          </p:cNvPr>
          <p:cNvSpPr>
            <a:spLocks noGrp="1"/>
          </p:cNvSpPr>
          <p:nvPr>
            <p:ph type="subTitle" idx="1"/>
          </p:nvPr>
        </p:nvSpPr>
        <p:spPr/>
        <p:txBody>
          <a:bodyPr/>
          <a:lstStyle/>
          <a:p>
            <a:pPr marL="0" indent="0" algn="ctr" rtl="1">
              <a:buNone/>
            </a:pPr>
            <a:r>
              <a:rPr lang="ar-IQ" sz="2400" b="1" dirty="0">
                <a:solidFill>
                  <a:schemeClr val="accent6">
                    <a:lumMod val="75000"/>
                  </a:schemeClr>
                </a:solidFill>
                <a:latin typeface="Beirut" pitchFamily="2" charset="-78"/>
                <a:ea typeface="Apple Color Emoji" pitchFamily="2" charset="0"/>
                <a:cs typeface="Beirut" pitchFamily="2" charset="-78"/>
              </a:rPr>
              <a:t>م.م. فاطمة فيصل كاظم</a:t>
            </a:r>
          </a:p>
          <a:p>
            <a:pPr marL="0" indent="0" algn="ctr" rtl="1">
              <a:buNone/>
            </a:pPr>
            <a:r>
              <a:rPr lang="ar-IQ" sz="1800" dirty="0">
                <a:solidFill>
                  <a:schemeClr val="accent6">
                    <a:lumMod val="75000"/>
                  </a:schemeClr>
                </a:solidFill>
                <a:latin typeface="Beirut" pitchFamily="2" charset="-78"/>
                <a:ea typeface="Apple Color Emoji" pitchFamily="2" charset="0"/>
                <a:cs typeface="Beirut" pitchFamily="2" charset="-78"/>
              </a:rPr>
              <a:t>المرحلة الرابعة</a:t>
            </a:r>
            <a:endParaRPr lang="en-US" sz="1800" dirty="0">
              <a:solidFill>
                <a:schemeClr val="accent6">
                  <a:lumMod val="75000"/>
                </a:schemeClr>
              </a:solidFill>
              <a:latin typeface="Beirut" pitchFamily="2" charset="-78"/>
              <a:ea typeface="Apple Color Emoji" pitchFamily="2" charset="0"/>
              <a:cs typeface="Beirut" pitchFamily="2" charset="-78"/>
            </a:endParaRPr>
          </a:p>
          <a:p>
            <a:pPr marL="0" indent="0" algn="ctr" rtl="1">
              <a:buNone/>
            </a:pPr>
            <a:r>
              <a:rPr lang="ar-SA" sz="1800" dirty="0">
                <a:solidFill>
                  <a:schemeClr val="accent6">
                    <a:lumMod val="75000"/>
                  </a:schemeClr>
                </a:solidFill>
                <a:latin typeface="Beirut" pitchFamily="2" charset="-78"/>
                <a:ea typeface="Apple Color Emoji" pitchFamily="2" charset="0"/>
                <a:cs typeface="Beirut" pitchFamily="2" charset="-78"/>
              </a:rPr>
              <a:t>ادارة المصارف- الكورس الأول</a:t>
            </a:r>
            <a:endParaRPr lang="en-US" dirty="0"/>
          </a:p>
        </p:txBody>
      </p:sp>
    </p:spTree>
    <p:extLst>
      <p:ext uri="{BB962C8B-B14F-4D97-AF65-F5344CB8AC3E}">
        <p14:creationId xmlns:p14="http://schemas.microsoft.com/office/powerpoint/2010/main" val="3614061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E8D69A-F1C0-9570-DA8B-379F542A54AD}"/>
              </a:ext>
            </a:extLst>
          </p:cNvPr>
          <p:cNvSpPr>
            <a:spLocks noGrp="1"/>
          </p:cNvSpPr>
          <p:nvPr>
            <p:ph idx="1"/>
          </p:nvPr>
        </p:nvSpPr>
        <p:spPr/>
        <p:txBody>
          <a:bodyPr>
            <a:normAutofit/>
          </a:bodyPr>
          <a:lstStyle/>
          <a:p>
            <a:pPr marL="91440" indent="-91440" algn="ct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sz="7200" b="1" dirty="0">
                <a:solidFill>
                  <a:schemeClr val="accent1">
                    <a:lumMod val="75000"/>
                  </a:schemeClr>
                </a:solidFill>
                <a:latin typeface="Beirut" pitchFamily="2" charset="-78"/>
                <a:cs typeface="Beirut" pitchFamily="2" charset="-78"/>
              </a:rPr>
              <a:t>تمنياتي لكم بالتوفيق والسداد</a:t>
            </a:r>
            <a:endParaRPr lang="en-US" sz="7200" b="1" dirty="0">
              <a:solidFill>
                <a:schemeClr val="accent1">
                  <a:lumMod val="75000"/>
                </a:schemeClr>
              </a:solidFill>
              <a:latin typeface="Beirut" pitchFamily="2" charset="-78"/>
              <a:cs typeface="Beirut" pitchFamily="2" charset="-78"/>
            </a:endParaRPr>
          </a:p>
        </p:txBody>
      </p:sp>
    </p:spTree>
    <p:extLst>
      <p:ext uri="{BB962C8B-B14F-4D97-AF65-F5344CB8AC3E}">
        <p14:creationId xmlns:p14="http://schemas.microsoft.com/office/powerpoint/2010/main" val="1140972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FCBDA-D25A-5554-27DD-B5991F088195}"/>
              </a:ext>
            </a:extLst>
          </p:cNvPr>
          <p:cNvSpPr>
            <a:spLocks noGrp="1"/>
          </p:cNvSpPr>
          <p:nvPr>
            <p:ph type="title"/>
          </p:nvPr>
        </p:nvSpPr>
        <p:spPr/>
        <p:txBody>
          <a:bodyPr>
            <a:normAutofit/>
          </a:bodyPr>
          <a:lstStyle/>
          <a:p>
            <a:pPr algn="ctr"/>
            <a:r>
              <a:rPr lang="ar-SA" sz="5400" dirty="0">
                <a:solidFill>
                  <a:schemeClr val="accent1">
                    <a:lumMod val="75000"/>
                  </a:schemeClr>
                </a:solidFill>
              </a:rPr>
              <a:t>بنود المحاضرة </a:t>
            </a:r>
            <a:endParaRPr lang="en-US" sz="5400" dirty="0">
              <a:solidFill>
                <a:schemeClr val="accent1">
                  <a:lumMod val="75000"/>
                </a:schemeClr>
              </a:solidFill>
            </a:endParaRPr>
          </a:p>
        </p:txBody>
      </p:sp>
      <p:sp>
        <p:nvSpPr>
          <p:cNvPr id="3" name="Content Placeholder 2">
            <a:extLst>
              <a:ext uri="{FF2B5EF4-FFF2-40B4-BE49-F238E27FC236}">
                <a16:creationId xmlns:a16="http://schemas.microsoft.com/office/drawing/2014/main" id="{BF81D362-1424-FD0C-3123-F46C9DB84E16}"/>
              </a:ext>
            </a:extLst>
          </p:cNvPr>
          <p:cNvSpPr>
            <a:spLocks noGrp="1"/>
          </p:cNvSpPr>
          <p:nvPr>
            <p:ph idx="1"/>
          </p:nvPr>
        </p:nvSpPr>
        <p:spPr/>
        <p:txBody>
          <a:bodyPr/>
          <a:lstStyle/>
          <a:p>
            <a:pPr algn="r" defTabSz="914400" rtl="1" eaLnBrk="1" latinLnBrk="0" hangingPunct="1">
              <a:lnSpc>
                <a:spcPct val="90000"/>
              </a:lnSpc>
              <a:spcBef>
                <a:spcPts val="1200"/>
              </a:spcBef>
              <a:spcAft>
                <a:spcPts val="200"/>
              </a:spcAft>
              <a:buClr>
                <a:schemeClr val="accent3"/>
              </a:buClr>
              <a:buSzPct val="100000"/>
              <a:buFont typeface="Wingdings" pitchFamily="2" charset="2"/>
              <a:buChar char="v"/>
            </a:pPr>
            <a:r>
              <a:rPr lang="ar-SA" sz="3200" b="1" dirty="0">
                <a:solidFill>
                  <a:schemeClr val="accent2">
                    <a:lumMod val="75000"/>
                  </a:schemeClr>
                </a:solidFill>
              </a:rPr>
              <a:t>تعريف البنك المركزي</a:t>
            </a:r>
          </a:p>
          <a:p>
            <a:pPr algn="r" defTabSz="914400" rtl="1" eaLnBrk="1" latinLnBrk="0" hangingPunct="1">
              <a:lnSpc>
                <a:spcPct val="90000"/>
              </a:lnSpc>
              <a:spcBef>
                <a:spcPts val="1200"/>
              </a:spcBef>
              <a:spcAft>
                <a:spcPts val="200"/>
              </a:spcAft>
              <a:buClr>
                <a:schemeClr val="accent3"/>
              </a:buClr>
              <a:buSzPct val="100000"/>
              <a:buFont typeface="Wingdings" pitchFamily="2" charset="2"/>
              <a:buChar char="v"/>
            </a:pPr>
            <a:r>
              <a:rPr lang="ar-SA" sz="3200" b="1" dirty="0">
                <a:solidFill>
                  <a:schemeClr val="accent2">
                    <a:lumMod val="75000"/>
                  </a:schemeClr>
                </a:solidFill>
              </a:rPr>
              <a:t>خصائص البنك المركزي</a:t>
            </a:r>
          </a:p>
          <a:p>
            <a:pPr algn="r" defTabSz="914400" rtl="1" eaLnBrk="1" latinLnBrk="0" hangingPunct="1">
              <a:lnSpc>
                <a:spcPct val="90000"/>
              </a:lnSpc>
              <a:spcBef>
                <a:spcPts val="1200"/>
              </a:spcBef>
              <a:spcAft>
                <a:spcPts val="200"/>
              </a:spcAft>
              <a:buClr>
                <a:schemeClr val="accent3"/>
              </a:buClr>
              <a:buSzPct val="100000"/>
              <a:buFont typeface="Wingdings" pitchFamily="2" charset="2"/>
              <a:buChar char="v"/>
            </a:pPr>
            <a:r>
              <a:rPr lang="ar-SA" sz="3200" b="1" dirty="0">
                <a:solidFill>
                  <a:schemeClr val="accent2">
                    <a:lumMod val="75000"/>
                  </a:schemeClr>
                </a:solidFill>
              </a:rPr>
              <a:t>وظائف البنك المركزي</a:t>
            </a:r>
          </a:p>
          <a:p>
            <a:pPr algn="r" defTabSz="914400" rtl="1" eaLnBrk="1" latinLnBrk="0" hangingPunct="1">
              <a:lnSpc>
                <a:spcPct val="90000"/>
              </a:lnSpc>
              <a:spcBef>
                <a:spcPts val="1200"/>
              </a:spcBef>
              <a:spcAft>
                <a:spcPts val="200"/>
              </a:spcAft>
              <a:buClr>
                <a:schemeClr val="accent3"/>
              </a:buClr>
              <a:buSzPct val="100000"/>
              <a:buFont typeface="Wingdings" pitchFamily="2" charset="2"/>
              <a:buChar char="v"/>
            </a:pPr>
            <a:r>
              <a:rPr lang="ar-SA" sz="3200" b="1" dirty="0">
                <a:solidFill>
                  <a:schemeClr val="accent2">
                    <a:lumMod val="75000"/>
                  </a:schemeClr>
                </a:solidFill>
              </a:rPr>
              <a:t>أساليب البنك المركزي في الرقابة على المصارف </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endParaRPr lang="ar-SA" b="1" dirty="0">
              <a:solidFill>
                <a:schemeClr val="accent2">
                  <a:lumMod val="75000"/>
                </a:schemeClr>
              </a:solidFill>
            </a:endParaRP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endParaRPr lang="en-US" dirty="0"/>
          </a:p>
        </p:txBody>
      </p:sp>
    </p:spTree>
    <p:extLst>
      <p:ext uri="{BB962C8B-B14F-4D97-AF65-F5344CB8AC3E}">
        <p14:creationId xmlns:p14="http://schemas.microsoft.com/office/powerpoint/2010/main" val="3684314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7DB22-B601-2D38-07EE-4276B9E11844}"/>
              </a:ext>
            </a:extLst>
          </p:cNvPr>
          <p:cNvSpPr>
            <a:spLocks noGrp="1"/>
          </p:cNvSpPr>
          <p:nvPr>
            <p:ph type="title"/>
          </p:nvPr>
        </p:nvSpPr>
        <p:spPr/>
        <p:txBody>
          <a:bodyPr/>
          <a:lstStyle/>
          <a:p>
            <a:pPr algn="ctr" rtl="1"/>
            <a:r>
              <a:rPr lang="ar-SA" b="1" dirty="0">
                <a:solidFill>
                  <a:schemeClr val="accent2">
                    <a:lumMod val="75000"/>
                  </a:schemeClr>
                </a:solidFill>
              </a:rPr>
              <a:t>تعريف البنك المركزي</a:t>
            </a:r>
            <a:endParaRPr lang="en-US" b="1" dirty="0">
              <a:solidFill>
                <a:schemeClr val="accent2">
                  <a:lumMod val="75000"/>
                </a:schemeClr>
              </a:solidFill>
            </a:endParaRPr>
          </a:p>
        </p:txBody>
      </p:sp>
      <p:sp>
        <p:nvSpPr>
          <p:cNvPr id="3" name="Content Placeholder 2">
            <a:extLst>
              <a:ext uri="{FF2B5EF4-FFF2-40B4-BE49-F238E27FC236}">
                <a16:creationId xmlns:a16="http://schemas.microsoft.com/office/drawing/2014/main" id="{6A521D78-2A3E-0E23-1245-594DED71D5A1}"/>
              </a:ext>
            </a:extLst>
          </p:cNvPr>
          <p:cNvSpPr>
            <a:spLocks noGrp="1"/>
          </p:cNvSpPr>
          <p:nvPr>
            <p:ph idx="1"/>
          </p:nvPr>
        </p:nvSpPr>
        <p:spPr/>
        <p:txBody>
          <a:bodyPr>
            <a:normAutofit/>
          </a:bodyPr>
          <a:lstStyle/>
          <a:p>
            <a:pPr algn="just" rtl="1">
              <a:buFont typeface="Wingdings" pitchFamily="2" charset="2"/>
              <a:buChar char="v"/>
            </a:pPr>
            <a:r>
              <a:rPr lang="ar-SA" sz="2800" dirty="0">
                <a:solidFill>
                  <a:schemeClr val="accent6">
                    <a:lumMod val="50000"/>
                  </a:schemeClr>
                </a:solidFill>
              </a:rPr>
              <a:t>هو البنك الذي ينظم السياسة النقدية ويعمل على استقرار النظام المصرفي </a:t>
            </a:r>
          </a:p>
          <a:p>
            <a:pPr algn="just" rtl="1">
              <a:buFont typeface="Wingdings" pitchFamily="2" charset="2"/>
              <a:buChar char="v"/>
            </a:pPr>
            <a:r>
              <a:rPr lang="ar-SA" sz="2800" dirty="0">
                <a:solidFill>
                  <a:schemeClr val="accent6">
                    <a:lumMod val="50000"/>
                  </a:schemeClr>
                </a:solidFill>
              </a:rPr>
              <a:t>البنك الحكومي الذي يدير العمليات المالية للحكومة ومن خلالها يستطيع التأثير في سلوك المؤسسات المالية الأخرى مما يجعلها تتوافق مع السياسة الاقتصادية للدولة</a:t>
            </a:r>
          </a:p>
          <a:p>
            <a:pPr algn="just" rtl="1">
              <a:buFont typeface="Wingdings" pitchFamily="2" charset="2"/>
              <a:buChar char="v"/>
            </a:pPr>
            <a:r>
              <a:rPr lang="ar-SA" sz="2800" dirty="0">
                <a:solidFill>
                  <a:schemeClr val="accent6">
                    <a:lumMod val="50000"/>
                  </a:schemeClr>
                </a:solidFill>
              </a:rPr>
              <a:t>البنك هو قلب الجهاز المصرفي فهو الذي يشرف على النشاط المصرفي بشكل عام ويقوم بإصدار أوراق النقد</a:t>
            </a:r>
          </a:p>
          <a:p>
            <a:pPr algn="just" rtl="1">
              <a:buFont typeface="Wingdings" pitchFamily="2" charset="2"/>
              <a:buChar char="v"/>
            </a:pPr>
            <a:r>
              <a:rPr lang="ar-SA" sz="2800" dirty="0">
                <a:solidFill>
                  <a:schemeClr val="accent6">
                    <a:lumMod val="50000"/>
                  </a:schemeClr>
                </a:solidFill>
              </a:rPr>
              <a:t>بنك البنوك من خلال احتفاظه بحسابات المصارف لديه وقيامه بإجراءات المقاصة فيما بينها</a:t>
            </a:r>
            <a:endParaRPr lang="en-US" sz="2800" dirty="0">
              <a:solidFill>
                <a:schemeClr val="accent6">
                  <a:lumMod val="50000"/>
                </a:schemeClr>
              </a:solidFill>
            </a:endParaRPr>
          </a:p>
        </p:txBody>
      </p:sp>
    </p:spTree>
    <p:extLst>
      <p:ext uri="{BB962C8B-B14F-4D97-AF65-F5344CB8AC3E}">
        <p14:creationId xmlns:p14="http://schemas.microsoft.com/office/powerpoint/2010/main" val="605516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24443-CD61-149F-AFAF-09F17BD63F18}"/>
              </a:ext>
            </a:extLst>
          </p:cNvPr>
          <p:cNvSpPr>
            <a:spLocks noGrp="1"/>
          </p:cNvSpPr>
          <p:nvPr>
            <p:ph type="title"/>
          </p:nvPr>
        </p:nvSpPr>
        <p:spPr/>
        <p:txBody>
          <a:bodyPr/>
          <a:lstStyle/>
          <a:p>
            <a:pPr algn="ctr"/>
            <a:r>
              <a:rPr lang="ar-SA" b="1" dirty="0">
                <a:solidFill>
                  <a:schemeClr val="accent2">
                    <a:lumMod val="75000"/>
                  </a:schemeClr>
                </a:solidFill>
              </a:rPr>
              <a:t>خصائص البنك المركزي</a:t>
            </a:r>
            <a:endParaRPr lang="en-US" dirty="0"/>
          </a:p>
        </p:txBody>
      </p:sp>
      <p:sp>
        <p:nvSpPr>
          <p:cNvPr id="3" name="Content Placeholder 2">
            <a:extLst>
              <a:ext uri="{FF2B5EF4-FFF2-40B4-BE49-F238E27FC236}">
                <a16:creationId xmlns:a16="http://schemas.microsoft.com/office/drawing/2014/main" id="{43562CAC-7F29-382C-758E-D662DB3672EA}"/>
              </a:ext>
            </a:extLst>
          </p:cNvPr>
          <p:cNvSpPr>
            <a:spLocks noGrp="1"/>
          </p:cNvSpPr>
          <p:nvPr>
            <p:ph idx="1"/>
          </p:nvPr>
        </p:nvSpPr>
        <p:spPr>
          <a:xfrm>
            <a:off x="1024128" y="1828800"/>
            <a:ext cx="9720071" cy="4480560"/>
          </a:xfrm>
        </p:spPr>
        <p:txBody>
          <a:bodyPr>
            <a:normAutofit lnSpcReduction="10000"/>
          </a:bodyPr>
          <a:lstStyle/>
          <a:p>
            <a:pPr algn="just" defTabSz="914400" rtl="1" eaLnBrk="1" latinLnBrk="0" hangingPunct="1">
              <a:lnSpc>
                <a:spcPct val="90000"/>
              </a:lnSpc>
              <a:spcBef>
                <a:spcPts val="1200"/>
              </a:spcBef>
              <a:spcAft>
                <a:spcPts val="200"/>
              </a:spcAft>
              <a:buClr>
                <a:schemeClr val="accent3"/>
              </a:buClr>
              <a:buSzPct val="100000"/>
              <a:buFont typeface="Wingdings" pitchFamily="2" charset="2"/>
              <a:buChar char="Ø"/>
            </a:pPr>
            <a:r>
              <a:rPr lang="ar-SA" sz="2800" b="1" dirty="0">
                <a:solidFill>
                  <a:schemeClr val="accent6">
                    <a:lumMod val="75000"/>
                  </a:schemeClr>
                </a:solidFill>
              </a:rPr>
              <a:t>اشرافي </a:t>
            </a:r>
            <a:r>
              <a:rPr lang="en-US" sz="2800" b="1" dirty="0">
                <a:solidFill>
                  <a:schemeClr val="accent6">
                    <a:lumMod val="75000"/>
                  </a:schemeClr>
                </a:solidFill>
              </a:rPr>
              <a:t>Supervisory</a:t>
            </a:r>
            <a:r>
              <a:rPr lang="ar-SA" sz="2800" b="1" dirty="0">
                <a:solidFill>
                  <a:schemeClr val="accent6">
                    <a:lumMod val="75000"/>
                  </a:schemeClr>
                </a:solidFill>
              </a:rPr>
              <a:t>: </a:t>
            </a:r>
            <a:r>
              <a:rPr lang="ar-SA" sz="2800" dirty="0"/>
              <a:t>من خلال وقوفه على قمة الهيكل المصرفي واشرافه على على المؤسسات المصرفية الأخرى والتحكم بعرض النقد وإصدار القوانين والنظم المصرفية ومحدداً ومنفذاً للسياسة النقدية للبلد</a:t>
            </a:r>
          </a:p>
          <a:p>
            <a:pPr algn="just" defTabSz="914400" rtl="1" eaLnBrk="1" latinLnBrk="0" hangingPunct="1">
              <a:lnSpc>
                <a:spcPct val="90000"/>
              </a:lnSpc>
              <a:spcBef>
                <a:spcPts val="1200"/>
              </a:spcBef>
              <a:spcAft>
                <a:spcPts val="200"/>
              </a:spcAft>
              <a:buClr>
                <a:schemeClr val="accent3"/>
              </a:buClr>
              <a:buSzPct val="100000"/>
              <a:buFont typeface="Wingdings" pitchFamily="2" charset="2"/>
              <a:buChar char="Ø"/>
            </a:pPr>
            <a:r>
              <a:rPr lang="ar-SA" sz="2800" b="1" dirty="0">
                <a:solidFill>
                  <a:schemeClr val="accent6">
                    <a:lumMod val="75000"/>
                  </a:schemeClr>
                </a:solidFill>
              </a:rPr>
              <a:t>حكومي</a:t>
            </a:r>
            <a:r>
              <a:rPr lang="en-US" sz="2800" b="1" dirty="0">
                <a:solidFill>
                  <a:schemeClr val="accent6">
                    <a:lumMod val="75000"/>
                  </a:schemeClr>
                </a:solidFill>
              </a:rPr>
              <a:t> Government</a:t>
            </a:r>
            <a:r>
              <a:rPr lang="ar-SA" sz="2800" b="1" dirty="0">
                <a:solidFill>
                  <a:schemeClr val="accent6">
                    <a:lumMod val="75000"/>
                  </a:schemeClr>
                </a:solidFill>
              </a:rPr>
              <a:t>: </a:t>
            </a:r>
            <a:r>
              <a:rPr lang="ar-SA" sz="2800" dirty="0"/>
              <a:t>فهو مؤسسة حكومية تتبع القطاع العام ولا يمكن أن ينشئها القطاع الخاص لخطورة وظائفها</a:t>
            </a:r>
          </a:p>
          <a:p>
            <a:pPr algn="just" defTabSz="914400" rtl="1" eaLnBrk="1" latinLnBrk="0" hangingPunct="1">
              <a:lnSpc>
                <a:spcPct val="90000"/>
              </a:lnSpc>
              <a:spcBef>
                <a:spcPts val="1200"/>
              </a:spcBef>
              <a:spcAft>
                <a:spcPts val="200"/>
              </a:spcAft>
              <a:buClr>
                <a:schemeClr val="accent3"/>
              </a:buClr>
              <a:buSzPct val="100000"/>
              <a:buFont typeface="Wingdings" pitchFamily="2" charset="2"/>
              <a:buChar char="Ø"/>
            </a:pPr>
            <a:r>
              <a:rPr lang="ar-SA" sz="2800" b="1" dirty="0">
                <a:solidFill>
                  <a:schemeClr val="accent6">
                    <a:lumMod val="75000"/>
                  </a:schemeClr>
                </a:solidFill>
              </a:rPr>
              <a:t>غير ربحي</a:t>
            </a:r>
            <a:r>
              <a:rPr lang="en-US" sz="2800" b="1" dirty="0">
                <a:solidFill>
                  <a:schemeClr val="accent6">
                    <a:lumMod val="75000"/>
                  </a:schemeClr>
                </a:solidFill>
              </a:rPr>
              <a:t>Nonprofit</a:t>
            </a:r>
            <a:r>
              <a:rPr lang="ar-SA" sz="2800" b="1" dirty="0">
                <a:solidFill>
                  <a:schemeClr val="accent6">
                    <a:lumMod val="75000"/>
                  </a:schemeClr>
                </a:solidFill>
              </a:rPr>
              <a:t>: </a:t>
            </a:r>
            <a:r>
              <a:rPr lang="ar-SA" sz="2800" dirty="0"/>
              <a:t>تنشد الصالح العام من خلال أعمالها ولا تتعامل مع الافراد الا في حالات نادرة، فلا يكون الربح هو الهدف الأول لها.</a:t>
            </a:r>
          </a:p>
          <a:p>
            <a:pPr algn="just" defTabSz="914400" rtl="1" eaLnBrk="1" latinLnBrk="0" hangingPunct="1">
              <a:lnSpc>
                <a:spcPct val="90000"/>
              </a:lnSpc>
              <a:spcBef>
                <a:spcPts val="1200"/>
              </a:spcBef>
              <a:spcAft>
                <a:spcPts val="200"/>
              </a:spcAft>
              <a:buClr>
                <a:schemeClr val="accent3"/>
              </a:buClr>
              <a:buSzPct val="100000"/>
              <a:buFont typeface="Wingdings" pitchFamily="2" charset="2"/>
              <a:buChar char="Ø"/>
            </a:pPr>
            <a:r>
              <a:rPr lang="ar-SA" sz="2800" b="1" dirty="0">
                <a:solidFill>
                  <a:schemeClr val="accent6">
                    <a:lumMod val="75000"/>
                  </a:schemeClr>
                </a:solidFill>
              </a:rPr>
              <a:t>احتكاري</a:t>
            </a:r>
            <a:r>
              <a:rPr lang="en-US" sz="2800" b="1" dirty="0">
                <a:solidFill>
                  <a:schemeClr val="accent6">
                    <a:lumMod val="75000"/>
                  </a:schemeClr>
                </a:solidFill>
              </a:rPr>
              <a:t>Monopoly</a:t>
            </a:r>
            <a:r>
              <a:rPr lang="ar-SA" sz="2800" b="1" dirty="0">
                <a:solidFill>
                  <a:schemeClr val="accent6">
                    <a:lumMod val="75000"/>
                  </a:schemeClr>
                </a:solidFill>
              </a:rPr>
              <a:t>: </a:t>
            </a:r>
            <a:r>
              <a:rPr lang="ar-SA" sz="2800" dirty="0"/>
              <a:t>من خلال قيامه بعدد من المهام الحصرية مثل الاصدار النقدي ،بعض الاعمال المصرفية الأخرى</a:t>
            </a:r>
          </a:p>
          <a:p>
            <a:pPr algn="just" defTabSz="914400" rtl="1" eaLnBrk="1" latinLnBrk="0" hangingPunct="1">
              <a:lnSpc>
                <a:spcPct val="90000"/>
              </a:lnSpc>
              <a:spcBef>
                <a:spcPts val="1200"/>
              </a:spcBef>
              <a:spcAft>
                <a:spcPts val="200"/>
              </a:spcAft>
              <a:buClr>
                <a:schemeClr val="accent3"/>
              </a:buClr>
              <a:buSzPct val="100000"/>
              <a:buFont typeface="Wingdings" pitchFamily="2" charset="2"/>
              <a:buChar char="Ø"/>
            </a:pPr>
            <a:r>
              <a:rPr lang="ar-SA" sz="2800" b="1" dirty="0">
                <a:solidFill>
                  <a:schemeClr val="accent6">
                    <a:lumMod val="75000"/>
                  </a:schemeClr>
                </a:solidFill>
              </a:rPr>
              <a:t>منفرد</a:t>
            </a:r>
            <a:r>
              <a:rPr lang="en-US" sz="2800" b="1" dirty="0">
                <a:solidFill>
                  <a:schemeClr val="accent6">
                    <a:lumMod val="75000"/>
                  </a:schemeClr>
                </a:solidFill>
              </a:rPr>
              <a:t>Single</a:t>
            </a:r>
            <a:r>
              <a:rPr lang="ar-SA" sz="2800" b="1" dirty="0">
                <a:solidFill>
                  <a:schemeClr val="accent6">
                    <a:lumMod val="75000"/>
                  </a:schemeClr>
                </a:solidFill>
              </a:rPr>
              <a:t>: </a:t>
            </a:r>
            <a:r>
              <a:rPr lang="ar-SA" sz="2800" dirty="0"/>
              <a:t>فهو بنك مركزي واحد في البلد.</a:t>
            </a:r>
            <a:endParaRPr lang="en-US" sz="2800" dirty="0"/>
          </a:p>
        </p:txBody>
      </p:sp>
    </p:spTree>
    <p:extLst>
      <p:ext uri="{BB962C8B-B14F-4D97-AF65-F5344CB8AC3E}">
        <p14:creationId xmlns:p14="http://schemas.microsoft.com/office/powerpoint/2010/main" val="73623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3431B-2B6C-66E3-3058-14C9F5265E8A}"/>
              </a:ext>
            </a:extLst>
          </p:cNvPr>
          <p:cNvSpPr>
            <a:spLocks noGrp="1"/>
          </p:cNvSpPr>
          <p:nvPr>
            <p:ph type="title"/>
          </p:nvPr>
        </p:nvSpPr>
        <p:spPr/>
        <p:txBody>
          <a:bodyPr/>
          <a:lstStyle/>
          <a:p>
            <a:pPr algn="ctr"/>
            <a:r>
              <a:rPr lang="ar-SA" b="1" dirty="0">
                <a:solidFill>
                  <a:schemeClr val="accent2">
                    <a:lumMod val="75000"/>
                  </a:schemeClr>
                </a:solidFill>
              </a:rPr>
              <a:t>وظائف البنك المركزي</a:t>
            </a:r>
            <a:endParaRPr lang="en-US" dirty="0"/>
          </a:p>
        </p:txBody>
      </p:sp>
      <p:sp>
        <p:nvSpPr>
          <p:cNvPr id="3" name="Content Placeholder 2">
            <a:extLst>
              <a:ext uri="{FF2B5EF4-FFF2-40B4-BE49-F238E27FC236}">
                <a16:creationId xmlns:a16="http://schemas.microsoft.com/office/drawing/2014/main" id="{3F8C92BF-0B8D-35F1-F557-545A2E0A83F6}"/>
              </a:ext>
            </a:extLst>
          </p:cNvPr>
          <p:cNvSpPr>
            <a:spLocks noGrp="1"/>
          </p:cNvSpPr>
          <p:nvPr>
            <p:ph idx="1"/>
          </p:nvPr>
        </p:nvSpPr>
        <p:spPr>
          <a:xfrm>
            <a:off x="1024128" y="1938130"/>
            <a:ext cx="9720071" cy="4371230"/>
          </a:xfrm>
        </p:spPr>
        <p:txBody>
          <a:bodyPr>
            <a:normAutofit fontScale="92500"/>
          </a:bodyPr>
          <a:lstStyle/>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b="1" dirty="0">
                <a:solidFill>
                  <a:schemeClr val="accent6">
                    <a:lumMod val="75000"/>
                  </a:schemeClr>
                </a:solidFill>
              </a:rPr>
              <a:t>١- الإصدار النقدي </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dirty="0"/>
              <a:t>الجهة الوحيدة المخولة من قبل الحكومة بإصدار العملة الوطنية المتداولة وتغطيتها بالعملة الأجنبية وتحديد فئاتها.</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b="1" dirty="0">
                <a:solidFill>
                  <a:schemeClr val="accent6">
                    <a:lumMod val="75000"/>
                  </a:schemeClr>
                </a:solidFill>
              </a:rPr>
              <a:t>٢- مصرف الحكومة:</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dirty="0"/>
              <a:t>يتولى القيام بالأعمال المصرفية التي تحتاجها الحكومة، بقبول الودائع وتنظيم الحسابات، ويتولى تقديم العروض للحكومة كسلف أو قروض</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b="1" dirty="0">
                <a:solidFill>
                  <a:schemeClr val="accent6">
                    <a:lumMod val="75000"/>
                  </a:schemeClr>
                </a:solidFill>
              </a:rPr>
              <a:t>٣- مصرف المصارف</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dirty="0"/>
              <a:t>قبول ودائع المصارف وإدارة احتياطاتها النقدية ويعد الملجأ الأخير للمصارف الأخرى للاقتراض</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b="1" dirty="0">
                <a:solidFill>
                  <a:schemeClr val="accent6">
                    <a:lumMod val="75000"/>
                  </a:schemeClr>
                </a:solidFill>
              </a:rPr>
              <a:t>٤- الرقابة على أنشطة المصارف </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dirty="0"/>
              <a:t>من خلال اعداد وتنفيذ السياسة النقدية المتعلقة بجميع الإجراءات الخاصة بعرض النقد والسياسات الائتمانية المتعلقة بإمكانيات المصارف في منح الائتمان، لذا تمنحه الدولة الصلاحيات للرقابة والاشراف على على المصارف الأخرى</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endParaRPr lang="en-US" dirty="0"/>
          </a:p>
        </p:txBody>
      </p:sp>
    </p:spTree>
    <p:extLst>
      <p:ext uri="{BB962C8B-B14F-4D97-AF65-F5344CB8AC3E}">
        <p14:creationId xmlns:p14="http://schemas.microsoft.com/office/powerpoint/2010/main" val="632045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8127B-114E-5876-BAE6-231B5D5426CF}"/>
              </a:ext>
            </a:extLst>
          </p:cNvPr>
          <p:cNvSpPr>
            <a:spLocks noGrp="1"/>
          </p:cNvSpPr>
          <p:nvPr>
            <p:ph type="title"/>
          </p:nvPr>
        </p:nvSpPr>
        <p:spPr/>
        <p:txBody>
          <a:bodyPr/>
          <a:lstStyle/>
          <a:p>
            <a:pPr algn="ctr"/>
            <a:r>
              <a:rPr lang="ar-SA" b="1" dirty="0">
                <a:solidFill>
                  <a:schemeClr val="accent2">
                    <a:lumMod val="75000"/>
                  </a:schemeClr>
                </a:solidFill>
              </a:rPr>
              <a:t>أساليب البنك المركزي في الرقابة على المصارف </a:t>
            </a:r>
            <a:endParaRPr lang="en-US" dirty="0"/>
          </a:p>
        </p:txBody>
      </p:sp>
      <p:sp>
        <p:nvSpPr>
          <p:cNvPr id="3" name="Content Placeholder 2">
            <a:extLst>
              <a:ext uri="{FF2B5EF4-FFF2-40B4-BE49-F238E27FC236}">
                <a16:creationId xmlns:a16="http://schemas.microsoft.com/office/drawing/2014/main" id="{3AD7DB76-C5B1-0B28-017C-FFF10DC085E1}"/>
              </a:ext>
            </a:extLst>
          </p:cNvPr>
          <p:cNvSpPr>
            <a:spLocks noGrp="1"/>
          </p:cNvSpPr>
          <p:nvPr>
            <p:ph idx="1"/>
          </p:nvPr>
        </p:nvSpPr>
        <p:spPr>
          <a:xfrm>
            <a:off x="1024128" y="2084832"/>
            <a:ext cx="9720072" cy="4224528"/>
          </a:xfrm>
        </p:spPr>
        <p:txBody>
          <a:bodyPr>
            <a:normAutofit/>
          </a:bodyPr>
          <a:lstStyle/>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sz="2400" b="1" dirty="0">
                <a:solidFill>
                  <a:schemeClr val="accent1">
                    <a:lumMod val="75000"/>
                  </a:schemeClr>
                </a:solidFill>
              </a:rPr>
              <a:t>١- الأساليب النوعية </a:t>
            </a:r>
            <a:r>
              <a:rPr lang="en-US" sz="2400" b="1" dirty="0">
                <a:solidFill>
                  <a:schemeClr val="accent1">
                    <a:lumMod val="75000"/>
                  </a:schemeClr>
                </a:solidFill>
              </a:rPr>
              <a:t>Qualitative Methods</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dirty="0"/>
              <a:t>من خلال التأثير في نوعية الائتمان ووجهته وليس في المقدار مثل دعوة وتشجيع المصارف على أنواع معينة من الائتمان دون الأنواع الأخرى.</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endParaRPr lang="ar-SA" dirty="0"/>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sz="2400" b="1" dirty="0">
                <a:solidFill>
                  <a:schemeClr val="accent1">
                    <a:lumMod val="75000"/>
                  </a:schemeClr>
                </a:solidFill>
              </a:rPr>
              <a:t>٢- الأساليب الكمية </a:t>
            </a:r>
            <a:r>
              <a:rPr lang="en-US" sz="2400" b="1" dirty="0">
                <a:solidFill>
                  <a:schemeClr val="accent1">
                    <a:lumMod val="75000"/>
                  </a:schemeClr>
                </a:solidFill>
              </a:rPr>
              <a:t>Quantitative Methods</a:t>
            </a:r>
          </a:p>
          <a:p>
            <a:pPr marL="0" indent="0" algn="r" defTabSz="914400" rtl="1" eaLnBrk="1" latinLnBrk="0" hangingPunct="1">
              <a:lnSpc>
                <a:spcPct val="90000"/>
              </a:lnSpc>
              <a:spcBef>
                <a:spcPts val="1200"/>
              </a:spcBef>
              <a:spcAft>
                <a:spcPts val="200"/>
              </a:spcAft>
              <a:buClr>
                <a:schemeClr val="accent3"/>
              </a:buClr>
              <a:buSzPct val="100000"/>
              <a:buNone/>
            </a:pPr>
            <a:r>
              <a:rPr lang="ar-SA" dirty="0"/>
              <a:t>من خلال التأثير في حجم الائتمان، من خلال:</a:t>
            </a:r>
          </a:p>
          <a:p>
            <a:pPr algn="r" defTabSz="914400" rtl="1" eaLnBrk="1" latinLnBrk="0" hangingPunct="1">
              <a:lnSpc>
                <a:spcPct val="90000"/>
              </a:lnSpc>
              <a:spcBef>
                <a:spcPts val="1200"/>
              </a:spcBef>
              <a:spcAft>
                <a:spcPts val="200"/>
              </a:spcAft>
              <a:buClr>
                <a:schemeClr val="accent3"/>
              </a:buClr>
              <a:buSzPct val="100000"/>
              <a:buFont typeface="Wingdings" pitchFamily="2" charset="2"/>
              <a:buChar char="§"/>
            </a:pPr>
            <a:r>
              <a:rPr lang="ar-SA" dirty="0">
                <a:solidFill>
                  <a:schemeClr val="accent5">
                    <a:lumMod val="75000"/>
                  </a:schemeClr>
                </a:solidFill>
              </a:rPr>
              <a:t>السوق المفتوح </a:t>
            </a:r>
          </a:p>
          <a:p>
            <a:pPr algn="r" defTabSz="914400" rtl="1" eaLnBrk="1" latinLnBrk="0" hangingPunct="1">
              <a:lnSpc>
                <a:spcPct val="90000"/>
              </a:lnSpc>
              <a:spcBef>
                <a:spcPts val="1200"/>
              </a:spcBef>
              <a:spcAft>
                <a:spcPts val="200"/>
              </a:spcAft>
              <a:buClr>
                <a:schemeClr val="accent3"/>
              </a:buClr>
              <a:buSzPct val="100000"/>
              <a:buFont typeface="Wingdings" pitchFamily="2" charset="2"/>
              <a:buChar char="§"/>
            </a:pPr>
            <a:r>
              <a:rPr lang="ar-SA" dirty="0">
                <a:solidFill>
                  <a:schemeClr val="accent5">
                    <a:lumMod val="75000"/>
                  </a:schemeClr>
                </a:solidFill>
              </a:rPr>
              <a:t>إعادة الخصم </a:t>
            </a:r>
          </a:p>
          <a:p>
            <a:pPr algn="r" defTabSz="914400" rtl="1" eaLnBrk="1" latinLnBrk="0" hangingPunct="1">
              <a:lnSpc>
                <a:spcPct val="90000"/>
              </a:lnSpc>
              <a:spcBef>
                <a:spcPts val="1200"/>
              </a:spcBef>
              <a:spcAft>
                <a:spcPts val="200"/>
              </a:spcAft>
              <a:buClr>
                <a:schemeClr val="accent3"/>
              </a:buClr>
              <a:buSzPct val="100000"/>
              <a:buFont typeface="Wingdings" pitchFamily="2" charset="2"/>
              <a:buChar char="§"/>
            </a:pPr>
            <a:r>
              <a:rPr lang="ar-SA" dirty="0">
                <a:solidFill>
                  <a:schemeClr val="accent5">
                    <a:lumMod val="75000"/>
                  </a:schemeClr>
                </a:solidFill>
              </a:rPr>
              <a:t>الاحتياطي القانوني</a:t>
            </a:r>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endParaRPr lang="en-US" dirty="0"/>
          </a:p>
          <a:p>
            <a:pPr marL="91440" indent="-91440" algn="r"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endParaRPr lang="en-US" dirty="0"/>
          </a:p>
        </p:txBody>
      </p:sp>
    </p:spTree>
    <p:extLst>
      <p:ext uri="{BB962C8B-B14F-4D97-AF65-F5344CB8AC3E}">
        <p14:creationId xmlns:p14="http://schemas.microsoft.com/office/powerpoint/2010/main" val="391357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43B3-A375-8099-B191-4D7C98E68767}"/>
              </a:ext>
            </a:extLst>
          </p:cNvPr>
          <p:cNvSpPr>
            <a:spLocks noGrp="1"/>
          </p:cNvSpPr>
          <p:nvPr>
            <p:ph type="title"/>
          </p:nvPr>
        </p:nvSpPr>
        <p:spPr/>
        <p:txBody>
          <a:bodyPr/>
          <a:lstStyle/>
          <a:p>
            <a:pPr algn="ctr"/>
            <a:r>
              <a:rPr lang="ar-SA" dirty="0">
                <a:solidFill>
                  <a:schemeClr val="accent5">
                    <a:lumMod val="75000"/>
                  </a:schemeClr>
                </a:solidFill>
              </a:rPr>
              <a:t>السوق المفتوح </a:t>
            </a:r>
            <a:br>
              <a:rPr lang="ar-SA" dirty="0">
                <a:solidFill>
                  <a:schemeClr val="accent5">
                    <a:lumMod val="75000"/>
                  </a:schemeClr>
                </a:solidFill>
              </a:rPr>
            </a:br>
            <a:endParaRPr lang="en-US" dirty="0"/>
          </a:p>
        </p:txBody>
      </p:sp>
      <p:sp>
        <p:nvSpPr>
          <p:cNvPr id="3" name="Content Placeholder 2">
            <a:extLst>
              <a:ext uri="{FF2B5EF4-FFF2-40B4-BE49-F238E27FC236}">
                <a16:creationId xmlns:a16="http://schemas.microsoft.com/office/drawing/2014/main" id="{B0CFAA57-0366-7840-31BF-41DF905503DB}"/>
              </a:ext>
            </a:extLst>
          </p:cNvPr>
          <p:cNvSpPr>
            <a:spLocks noGrp="1"/>
          </p:cNvSpPr>
          <p:nvPr>
            <p:ph idx="1"/>
          </p:nvPr>
        </p:nvSpPr>
        <p:spPr/>
        <p:txBody>
          <a:bodyPr>
            <a:normAutofit/>
          </a:bodyPr>
          <a:lstStyle/>
          <a:p>
            <a:pPr marL="91440" indent="-91440" algn="just"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sz="3600" dirty="0">
                <a:solidFill>
                  <a:schemeClr val="accent1">
                    <a:lumMod val="75000"/>
                  </a:schemeClr>
                </a:solidFill>
              </a:rPr>
              <a:t>من خلال الدخول مع المصارف الأخرى في عمليات بيع وشراء الأوراق المالية من أسهم وسندات حكومية وغير حكومية لغرض التأثير على السيولة ومن ثم قدرة تلك المصارف على منح الائتمان، الأمر الذي يؤثر على حجم النقد المعروض في السوق</a:t>
            </a:r>
            <a:endParaRPr lang="en-US" sz="3600" dirty="0">
              <a:solidFill>
                <a:schemeClr val="accent1">
                  <a:lumMod val="75000"/>
                </a:schemeClr>
              </a:solidFill>
            </a:endParaRPr>
          </a:p>
        </p:txBody>
      </p:sp>
    </p:spTree>
    <p:extLst>
      <p:ext uri="{BB962C8B-B14F-4D97-AF65-F5344CB8AC3E}">
        <p14:creationId xmlns:p14="http://schemas.microsoft.com/office/powerpoint/2010/main" val="3380586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12F38-753C-0656-E8CD-F7EF266078D1}"/>
              </a:ext>
            </a:extLst>
          </p:cNvPr>
          <p:cNvSpPr>
            <a:spLocks noGrp="1"/>
          </p:cNvSpPr>
          <p:nvPr>
            <p:ph type="title"/>
          </p:nvPr>
        </p:nvSpPr>
        <p:spPr/>
        <p:txBody>
          <a:bodyPr/>
          <a:lstStyle/>
          <a:p>
            <a:pPr algn="ctr"/>
            <a:r>
              <a:rPr lang="ar-SA" dirty="0">
                <a:solidFill>
                  <a:schemeClr val="accent5">
                    <a:lumMod val="75000"/>
                  </a:schemeClr>
                </a:solidFill>
              </a:rPr>
              <a:t>إعادة الخصم </a:t>
            </a:r>
            <a:endParaRPr lang="en-US" dirty="0"/>
          </a:p>
        </p:txBody>
      </p:sp>
      <p:sp>
        <p:nvSpPr>
          <p:cNvPr id="3" name="Content Placeholder 2">
            <a:extLst>
              <a:ext uri="{FF2B5EF4-FFF2-40B4-BE49-F238E27FC236}">
                <a16:creationId xmlns:a16="http://schemas.microsoft.com/office/drawing/2014/main" id="{D57B8C7E-6AC7-AD2D-3677-5459453349CA}"/>
              </a:ext>
            </a:extLst>
          </p:cNvPr>
          <p:cNvSpPr>
            <a:spLocks noGrp="1"/>
          </p:cNvSpPr>
          <p:nvPr>
            <p:ph idx="1"/>
          </p:nvPr>
        </p:nvSpPr>
        <p:spPr/>
        <p:txBody>
          <a:bodyPr>
            <a:normAutofit/>
          </a:bodyPr>
          <a:lstStyle/>
          <a:p>
            <a:pPr marL="91440" indent="-91440" algn="just"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sz="3600" dirty="0">
                <a:solidFill>
                  <a:schemeClr val="accent1">
                    <a:lumMod val="75000"/>
                  </a:schemeClr>
                </a:solidFill>
              </a:rPr>
              <a:t>من خلال قيام البنك المركزي بإعادة خصم تلك الأوراق المالية على وفق سعر خصم أدنى من السعر السابق الذي خصمت به لدى المصارف بحيث يتقاسم العوائد بينه وبين تلك المصارف اذا ما احتاجت تلك المصارف للنقد،  الامر الذي يؤثر في قدرة المصرف الائتمانية وبالتالي عرض النقد.</a:t>
            </a:r>
            <a:endParaRPr lang="en-US" sz="3200" dirty="0"/>
          </a:p>
        </p:txBody>
      </p:sp>
    </p:spTree>
    <p:extLst>
      <p:ext uri="{BB962C8B-B14F-4D97-AF65-F5344CB8AC3E}">
        <p14:creationId xmlns:p14="http://schemas.microsoft.com/office/powerpoint/2010/main" val="357246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69B7E-C487-2AA0-F69C-0ECAA9540E41}"/>
              </a:ext>
            </a:extLst>
          </p:cNvPr>
          <p:cNvSpPr>
            <a:spLocks noGrp="1"/>
          </p:cNvSpPr>
          <p:nvPr>
            <p:ph type="title"/>
          </p:nvPr>
        </p:nvSpPr>
        <p:spPr/>
        <p:txBody>
          <a:bodyPr/>
          <a:lstStyle/>
          <a:p>
            <a:pPr algn="ctr"/>
            <a:r>
              <a:rPr lang="ar-SA" dirty="0">
                <a:solidFill>
                  <a:schemeClr val="accent5">
                    <a:lumMod val="75000"/>
                  </a:schemeClr>
                </a:solidFill>
              </a:rPr>
              <a:t>الاحتياطي القانوني </a:t>
            </a:r>
            <a:endParaRPr lang="en-US" dirty="0"/>
          </a:p>
        </p:txBody>
      </p:sp>
      <p:sp>
        <p:nvSpPr>
          <p:cNvPr id="3" name="Content Placeholder 2">
            <a:extLst>
              <a:ext uri="{FF2B5EF4-FFF2-40B4-BE49-F238E27FC236}">
                <a16:creationId xmlns:a16="http://schemas.microsoft.com/office/drawing/2014/main" id="{AC0964D3-9999-98D2-F53D-67B4CC22EF1A}"/>
              </a:ext>
            </a:extLst>
          </p:cNvPr>
          <p:cNvSpPr>
            <a:spLocks noGrp="1"/>
          </p:cNvSpPr>
          <p:nvPr>
            <p:ph idx="1"/>
          </p:nvPr>
        </p:nvSpPr>
        <p:spPr/>
        <p:txBody>
          <a:bodyPr>
            <a:normAutofit/>
          </a:bodyPr>
          <a:lstStyle/>
          <a:p>
            <a:pPr marL="91440" indent="-91440" algn="just" defTabSz="914400" rtl="1" eaLnBrk="1" latinLnBrk="0" hangingPunct="1">
              <a:lnSpc>
                <a:spcPct val="90000"/>
              </a:lnSpc>
              <a:spcBef>
                <a:spcPts val="1200"/>
              </a:spcBef>
              <a:spcAft>
                <a:spcPts val="200"/>
              </a:spcAft>
              <a:buClr>
                <a:schemeClr val="accent3"/>
              </a:buClr>
              <a:buSzPct val="100000"/>
              <a:buFont typeface="Tw Cen MT" panose="020B0602020104020603" pitchFamily="34" charset="0"/>
              <a:buChar char=" "/>
            </a:pPr>
            <a:r>
              <a:rPr lang="ar-SA" sz="3600" dirty="0">
                <a:solidFill>
                  <a:schemeClr val="accent1">
                    <a:lumMod val="75000"/>
                  </a:schemeClr>
                </a:solidFill>
              </a:rPr>
              <a:t>اذا ما اراد البنك المركزي الحد من القدرة الائتمانية للمصارف نتيجة لظروف تضخمية يقوم برفع نسبة الاحتياطي القانوني المفروضة على المصارف، فيتم تحجيم القدرة الائتمانية والاستثمارية للمصارف وبالتالي تخفيض عرض النقد في السوق</a:t>
            </a:r>
            <a:endParaRPr lang="en-US" sz="3600" dirty="0">
              <a:solidFill>
                <a:schemeClr val="accent1">
                  <a:lumMod val="75000"/>
                </a:schemeClr>
              </a:solidFill>
            </a:endParaRPr>
          </a:p>
        </p:txBody>
      </p:sp>
    </p:spTree>
    <p:extLst>
      <p:ext uri="{BB962C8B-B14F-4D97-AF65-F5344CB8AC3E}">
        <p14:creationId xmlns:p14="http://schemas.microsoft.com/office/powerpoint/2010/main" val="2387877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{FE9C9A8D-92C4-BA41-A8CF-AE061B6DECCD}tf10001061</Template>
  <TotalTime>88</TotalTime>
  <Words>490</Words>
  <Application>Microsoft Macintosh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Beirut</vt:lpstr>
      <vt:lpstr>Tw Cen MT</vt:lpstr>
      <vt:lpstr>Tw Cen MT Condensed</vt:lpstr>
      <vt:lpstr>Wingdings</vt:lpstr>
      <vt:lpstr>Wingdings 3</vt:lpstr>
      <vt:lpstr>Integral</vt:lpstr>
      <vt:lpstr>خصوصية البنك المركزي</vt:lpstr>
      <vt:lpstr>بنود المحاضرة </vt:lpstr>
      <vt:lpstr>تعريف البنك المركزي</vt:lpstr>
      <vt:lpstr>خصائص البنك المركزي</vt:lpstr>
      <vt:lpstr>وظائف البنك المركزي</vt:lpstr>
      <vt:lpstr>أساليب البنك المركزي في الرقابة على المصارف </vt:lpstr>
      <vt:lpstr>السوق المفتوح  </vt:lpstr>
      <vt:lpstr>إعادة الخصم </vt:lpstr>
      <vt:lpstr>الاحتياطي القانوني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fatima .</dc:creator>
  <cp:lastModifiedBy>fatima .</cp:lastModifiedBy>
  <cp:revision>3</cp:revision>
  <dcterms:created xsi:type="dcterms:W3CDTF">2024-12-04T16:07:08Z</dcterms:created>
  <dcterms:modified xsi:type="dcterms:W3CDTF">2024-12-04T17:58:43Z</dcterms:modified>
</cp:coreProperties>
</file>