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2" r:id="rId8"/>
    <p:sldId id="274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3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03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9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78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8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96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9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1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5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FC4A7B2-7FEA-48AE-B690-388FD3A09E59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C89EFC7-2969-4FB0-8A82-DFF357C00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6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26941-2530-159F-70AB-BA53BCD0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837178"/>
            <a:ext cx="10364451" cy="2293648"/>
          </a:xfrm>
        </p:spPr>
        <p:txBody>
          <a:bodyPr>
            <a:normAutofit fontScale="90000"/>
          </a:bodyPr>
          <a:lstStyle/>
          <a:p>
            <a:r>
              <a:rPr lang="ar-SA" sz="72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kayaKanadaka" panose="02010502080401010103" pitchFamily="2" charset="77"/>
              </a:rPr>
              <a:t>القوائم المالية للشركات </a:t>
            </a:r>
            <a:br>
              <a:rPr lang="ar-SA" sz="72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kayaKanadaka" panose="02010502080401010103" pitchFamily="2" charset="77"/>
              </a:rPr>
            </a:br>
            <a:r>
              <a:rPr lang="en-US" sz="72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kayaKanadaka" panose="02010502080401010103" pitchFamily="2" charset="77"/>
                <a:cs typeface="AkayaKanadaka" panose="02010502080401010103" pitchFamily="2" charset="77"/>
              </a:rPr>
              <a:t>Financial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BB61-5FD4-8CD8-DE79-875445295E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627783"/>
            <a:ext cx="10363826" cy="278295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IQ" sz="5800" b="1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أ.م.د. أياد طاهر محمد</a:t>
            </a:r>
          </a:p>
          <a:p>
            <a:pPr marL="0" indent="0" algn="ctr" rtl="1">
              <a:buNone/>
            </a:pPr>
            <a:r>
              <a:rPr lang="ar-IQ" sz="4500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المرحلة الثالثة</a:t>
            </a:r>
            <a:endParaRPr lang="en-US" sz="4500" dirty="0">
              <a:solidFill>
                <a:schemeClr val="accent6">
                  <a:lumMod val="75000"/>
                </a:schemeClr>
              </a:solidFill>
              <a:latin typeface="Beirut" pitchFamily="2" charset="-78"/>
              <a:ea typeface="Apple Color Emoji" pitchFamily="2" charset="0"/>
              <a:cs typeface="Beirut" pitchFamily="2" charset="-78"/>
            </a:endParaRPr>
          </a:p>
          <a:p>
            <a:pPr marL="0" indent="0" algn="ctr" rtl="1">
              <a:buNone/>
            </a:pPr>
            <a:r>
              <a:rPr lang="ar-SA" sz="4500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الادارة المالية</a:t>
            </a:r>
            <a:r>
              <a:rPr lang="ar-IQ" sz="4500" dirty="0">
                <a:solidFill>
                  <a:schemeClr val="accent6">
                    <a:lumMod val="75000"/>
                  </a:schemeClr>
                </a:solidFill>
                <a:latin typeface="Beirut" pitchFamily="2" charset="-78"/>
                <a:ea typeface="Apple Color Emoji" pitchFamily="2" charset="0"/>
                <a:cs typeface="Beirut" pitchFamily="2" charset="-78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12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>
                <a:solidFill>
                  <a:srgbClr val="FF0000"/>
                </a:solidFill>
              </a:rPr>
              <a:t>تصنيفات الموجودات (الأصول)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53404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>
                <a:solidFill>
                  <a:srgbClr val="FF0000"/>
                </a:solidFill>
              </a:rPr>
              <a:t>1- الموجودات </a:t>
            </a:r>
            <a:r>
              <a:rPr lang="ar-IQ" sz="2800" dirty="0">
                <a:solidFill>
                  <a:srgbClr val="FF0000"/>
                </a:solidFill>
              </a:rPr>
              <a:t>المتداولة</a:t>
            </a:r>
            <a:r>
              <a:rPr lang="ar-IQ" sz="2400" dirty="0">
                <a:solidFill>
                  <a:srgbClr val="FF0000"/>
                </a:solidFill>
              </a:rPr>
              <a:t>: </a:t>
            </a:r>
          </a:p>
          <a:p>
            <a:pPr algn="r" rtl="1"/>
            <a:r>
              <a:rPr lang="ar-IQ" dirty="0"/>
              <a:t>   </a:t>
            </a:r>
            <a:r>
              <a:rPr lang="ar-IQ" sz="2400" dirty="0"/>
              <a:t>أ- النقدية والنقدية المكافئة : النقد والشيكات والايداعات لدى البنوك</a:t>
            </a:r>
          </a:p>
          <a:p>
            <a:pPr algn="r" rtl="1"/>
            <a:r>
              <a:rPr lang="ar-IQ" sz="2400" dirty="0"/>
              <a:t>   ب_ الاستثمارات المالية المحتفظ بها لغرض المتاجرة مثل:الاسهم والسندات </a:t>
            </a:r>
          </a:p>
          <a:p>
            <a:pPr algn="r" rtl="1"/>
            <a:r>
              <a:rPr lang="ar-IQ" sz="2400" dirty="0"/>
              <a:t>   ج_ المخزون بكافة تفصيلاته المواد الاولية ونصف المصنعة و التامة.</a:t>
            </a:r>
          </a:p>
          <a:p>
            <a:pPr algn="r" rtl="1"/>
            <a:r>
              <a:rPr lang="ar-IQ" sz="2400" dirty="0"/>
              <a:t>    د_ الذمم المدينة</a:t>
            </a:r>
          </a:p>
          <a:p>
            <a:pPr algn="r" rtl="1"/>
            <a:r>
              <a:rPr lang="ar-IQ" sz="2400" dirty="0"/>
              <a:t>   ه_المصاريف المدفوعة مقدماً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18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43190"/>
            <a:ext cx="10363826" cy="4748010"/>
          </a:xfrm>
        </p:spPr>
        <p:txBody>
          <a:bodyPr>
            <a:normAutofit/>
          </a:bodyPr>
          <a:lstStyle/>
          <a:p>
            <a:pPr algn="r" rtl="1"/>
            <a:r>
              <a:rPr lang="ar-IQ" sz="2800" dirty="0">
                <a:solidFill>
                  <a:srgbClr val="FF0000"/>
                </a:solidFill>
              </a:rPr>
              <a:t>2_ الموجودات غير المتداولة:</a:t>
            </a:r>
          </a:p>
          <a:p>
            <a:pPr algn="r" rtl="1"/>
            <a:r>
              <a:rPr lang="ar-IQ" sz="2400" dirty="0"/>
              <a:t>   أ_ الممتلكات والمصانع والمعدات </a:t>
            </a:r>
          </a:p>
          <a:p>
            <a:pPr algn="r" rtl="1"/>
            <a:r>
              <a:rPr lang="ar-IQ" sz="2400" dirty="0"/>
              <a:t>   ب_ الأصول غير الملموسة: الشهرة والعلامات التجارية </a:t>
            </a:r>
          </a:p>
          <a:p>
            <a:pPr algn="r" rtl="1"/>
            <a:r>
              <a:rPr lang="ar-IQ" sz="2400" dirty="0"/>
              <a:t>   ج_ الاستثمارات المالية طويلة الاجل </a:t>
            </a:r>
          </a:p>
          <a:p>
            <a:pPr algn="r" rtl="1"/>
            <a:r>
              <a:rPr lang="ar-IQ" sz="2400" dirty="0"/>
              <a:t>   د_ الممتلكات الاستثمارية </a:t>
            </a:r>
          </a:p>
          <a:p>
            <a:pPr algn="r" rtl="1"/>
            <a:r>
              <a:rPr lang="ar-IQ" sz="2400" dirty="0"/>
              <a:t>   ه_ الاصول غير المتداولة المحتفظ بها للبيع </a:t>
            </a:r>
          </a:p>
        </p:txBody>
      </p:sp>
    </p:spTree>
    <p:extLst>
      <p:ext uri="{BB962C8B-B14F-4D97-AF65-F5344CB8AC3E}">
        <p14:creationId xmlns:p14="http://schemas.microsoft.com/office/powerpoint/2010/main" val="3223244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74631"/>
            <a:ext cx="7729728" cy="764717"/>
          </a:xfrm>
        </p:spPr>
        <p:txBody>
          <a:bodyPr/>
          <a:lstStyle/>
          <a:p>
            <a:pPr algn="r" rtl="1"/>
            <a:r>
              <a:rPr lang="ar-IQ" dirty="0">
                <a:solidFill>
                  <a:srgbClr val="FF0000"/>
                </a:solidFill>
              </a:rPr>
              <a:t>تصنيفات الالتزامات(الخصوم)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34862"/>
            <a:ext cx="10363826" cy="3756337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/>
              <a:t>1</a:t>
            </a:r>
            <a:r>
              <a:rPr lang="ar-IQ" sz="2400" dirty="0">
                <a:solidFill>
                  <a:srgbClr val="FF0000"/>
                </a:solidFill>
              </a:rPr>
              <a:t>_ الالتزامات المتداولة </a:t>
            </a:r>
            <a:r>
              <a:rPr lang="ar-IQ" sz="2400" dirty="0"/>
              <a:t>ويشترط ان يتضمن احد مايلي:</a:t>
            </a:r>
          </a:p>
          <a:p>
            <a:pPr algn="r" rtl="1"/>
            <a:r>
              <a:rPr lang="ar-IQ" sz="2400" dirty="0"/>
              <a:t>أ. يستحق السداد خلال الدورة التشغيلية </a:t>
            </a:r>
          </a:p>
          <a:p>
            <a:pPr algn="r" rtl="1"/>
            <a:r>
              <a:rPr lang="ar-IQ" sz="2400" dirty="0"/>
              <a:t>ب.يستحق السداد خلال 12 شهر </a:t>
            </a:r>
          </a:p>
          <a:p>
            <a:pPr algn="r" rtl="1"/>
            <a:r>
              <a:rPr lang="ar-IQ" sz="2400" dirty="0"/>
              <a:t>ج.يحتفظ به لغرض المتاجرة </a:t>
            </a:r>
          </a:p>
          <a:p>
            <a:pPr algn="r" rtl="1"/>
            <a:r>
              <a:rPr lang="ar-IQ" sz="2400" dirty="0"/>
              <a:t>د. لاتستطيع الشركة تاجيل سداده لمدة تتجاوز 12 شهر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2713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618186"/>
            <a:ext cx="10363826" cy="5173013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/>
              <a:t>وتشمل الالتزامات المتداولة:</a:t>
            </a:r>
          </a:p>
          <a:p>
            <a:pPr algn="r" rtl="1"/>
            <a:r>
              <a:rPr lang="ar-IQ" sz="2400" dirty="0"/>
              <a:t>أ_ الالتزامات الناشئة عن الحصول على البضائع والداخلة ضمن الدورة التشغيلية للشركة (حسابات دائنة و اوراق دفع و اجور مستحقة الدفع )</a:t>
            </a:r>
            <a:br>
              <a:rPr lang="ar-IQ" sz="2400" dirty="0"/>
            </a:br>
            <a:r>
              <a:rPr lang="ar-IQ" sz="2400" dirty="0"/>
              <a:t>ب_ التزامات مالية محتفظ بها لغرض المتاجرة </a:t>
            </a:r>
          </a:p>
          <a:p>
            <a:pPr algn="r" rtl="1"/>
            <a:r>
              <a:rPr lang="ar-IQ" sz="2400" dirty="0"/>
              <a:t>د_ حسابات جارية مكشوفة </a:t>
            </a:r>
          </a:p>
          <a:p>
            <a:pPr algn="r" rtl="1"/>
            <a:r>
              <a:rPr lang="ar-IQ" sz="2400" dirty="0"/>
              <a:t>ه_ توزيعات ارباح مستحقة الدفع </a:t>
            </a:r>
          </a:p>
          <a:p>
            <a:pPr algn="r" rtl="1"/>
            <a:r>
              <a:rPr lang="ar-IQ" sz="2400" dirty="0"/>
              <a:t>و_ ضرائب دخل مستحقة </a:t>
            </a:r>
          </a:p>
          <a:p>
            <a:pPr algn="r" rtl="1"/>
            <a:r>
              <a:rPr lang="ar-IQ" sz="2400" dirty="0"/>
              <a:t>2- </a:t>
            </a:r>
            <a:r>
              <a:rPr lang="ar-IQ" sz="2400" dirty="0">
                <a:solidFill>
                  <a:srgbClr val="FF0000"/>
                </a:solidFill>
              </a:rPr>
              <a:t>الالتزامات غير المتداولة  </a:t>
            </a:r>
            <a:r>
              <a:rPr lang="ar-IQ" sz="2400" dirty="0"/>
              <a:t>وهي تشترط عكس شروط الالتزامات المتداولة ، وتتضمن </a:t>
            </a:r>
          </a:p>
          <a:p>
            <a:pPr algn="r" rtl="1"/>
            <a:r>
              <a:rPr lang="ar-IQ" sz="2400" dirty="0"/>
              <a:t>أ_ التزامات ناشئة عن هيكل التمويل طويل الاجل مثل اصدار سندات طويلة الاجل و اوراق دقع طويلة الاجل </a:t>
            </a:r>
          </a:p>
          <a:p>
            <a:pPr algn="r" rtl="1"/>
            <a:r>
              <a:rPr lang="ar-IQ" sz="2400" dirty="0"/>
              <a:t>ب_ التزامات ناشثة عن العمليات غير الاعتيادية التشغيلية للشركة مثل التزامات التقاعد و ضرائب مؤجلة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9327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05691"/>
          </a:xfrm>
        </p:spPr>
        <p:txBody>
          <a:bodyPr>
            <a:normAutofit fontScale="90000"/>
          </a:bodyPr>
          <a:lstStyle/>
          <a:p>
            <a:pPr algn="r" rtl="1"/>
            <a:r>
              <a:rPr lang="ar-IQ" dirty="0">
                <a:solidFill>
                  <a:srgbClr val="FF0000"/>
                </a:solidFill>
              </a:rPr>
              <a:t>تصنيفات بنود حقوق الملكية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54558"/>
            <a:ext cx="10363826" cy="3936641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/>
              <a:t>1- راس مال الاسهم: ويشمل القيمة الاسمية للاسهم العادية والممتازة وعدد الاسهم المصرح بها و عدد الاسهم المدفوعة بالكامل.</a:t>
            </a:r>
          </a:p>
          <a:p>
            <a:pPr algn="r" rtl="1"/>
            <a:r>
              <a:rPr lang="ar-IQ" sz="2400" dirty="0"/>
              <a:t>2- الارباح المجتجزة: ارباح متراكمة للشركة مطروحا منها توزيعات الارباح.</a:t>
            </a:r>
          </a:p>
          <a:p>
            <a:pPr algn="r" rtl="1"/>
            <a:r>
              <a:rPr lang="ar-IQ" sz="2400" dirty="0"/>
              <a:t>3- الاحتياطي القانوني : استقطاع اجباري من الارباح.</a:t>
            </a:r>
          </a:p>
          <a:p>
            <a:pPr algn="r" rtl="1"/>
            <a:r>
              <a:rPr lang="ar-IQ" sz="2400" dirty="0"/>
              <a:t>4-( اسهم الحزينة ): تمثل ماتشتريه الشركة من أسهمها وتظهر مطروحة من حقوق الملكية بكلفة الشراء</a:t>
            </a:r>
          </a:p>
          <a:p>
            <a:pPr algn="r" rtl="1"/>
            <a:r>
              <a:rPr lang="ar-IQ" sz="2400" dirty="0"/>
              <a:t>5- حقوق الاقلية في صافي اصول الشركة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9089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94534"/>
          </a:xfrm>
        </p:spPr>
        <p:txBody>
          <a:bodyPr>
            <a:normAutofit fontScale="90000"/>
          </a:bodyPr>
          <a:lstStyle/>
          <a:p>
            <a:pPr rtl="1"/>
            <a:r>
              <a:rPr lang="ar-IQ" sz="4800" b="1" dirty="0">
                <a:solidFill>
                  <a:srgbClr val="7030A0"/>
                </a:solidFill>
              </a:rPr>
              <a:t>قائمة الدخل </a:t>
            </a:r>
            <a:endParaRPr lang="en-US" sz="48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06073"/>
            <a:ext cx="10363826" cy="4417453"/>
          </a:xfrm>
        </p:spPr>
        <p:txBody>
          <a:bodyPr>
            <a:normAutofit/>
          </a:bodyPr>
          <a:lstStyle/>
          <a:p>
            <a:pPr algn="r" rtl="1"/>
            <a:r>
              <a:rPr lang="ar-IQ" sz="2400" dirty="0">
                <a:solidFill>
                  <a:srgbClr val="FF0000"/>
                </a:solidFill>
              </a:rPr>
              <a:t>تعريف الدخل : </a:t>
            </a:r>
            <a:r>
              <a:rPr lang="ar-IQ" sz="2400" dirty="0"/>
              <a:t>الزيادة في المنافع الاقتصادية خلال الفترة المحاسبية وتؤدي الى زيادة حقوق الملكية وتكون على شكل تدفقات واردة او زيادة في الاصول أو تخفيض في الالتزامات. ويشمل الدخل كلاً من :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400" dirty="0"/>
              <a:t>الايرادات: والذي يتحقق في سياق النشاط العادي للشركة مثل المبيعات و الايجار.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400" dirty="0"/>
              <a:t>المكاسب: والتي قد تنشأ أولا تنشأ قي سياق النشاط العادي للشركة.</a:t>
            </a:r>
          </a:p>
          <a:p>
            <a:pPr algn="r" rtl="1"/>
            <a:r>
              <a:rPr lang="ar-IQ" sz="2400" dirty="0">
                <a:solidFill>
                  <a:srgbClr val="FF0000"/>
                </a:solidFill>
              </a:rPr>
              <a:t>تعريف المصاريف: </a:t>
            </a:r>
            <a:r>
              <a:rPr lang="ar-IQ" sz="2400" dirty="0"/>
              <a:t>نقصان في المنافع الاقتصادية خلال الفترة المحاسبية على شكل تدفقات خارجة او استنفاد الاصول او تكبد التزامات. ويتضمن المصروف كلاّ من :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المصروفات :التي تنشأ في سياق النشاطات العادية للشركة مثل : تكلفة المبيعات و الاندثار 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الخسائر: قد تنشا او لاتنشأ في سياق النشاط العادي للشركة مثل حريق أو فيضان .</a:t>
            </a:r>
          </a:p>
        </p:txBody>
      </p:sp>
    </p:spTree>
    <p:extLst>
      <p:ext uri="{BB962C8B-B14F-4D97-AF65-F5344CB8AC3E}">
        <p14:creationId xmlns:p14="http://schemas.microsoft.com/office/powerpoint/2010/main" val="1591000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>
                <a:solidFill>
                  <a:srgbClr val="FF0000"/>
                </a:solidFill>
              </a:rPr>
              <a:t>أهداف قائمة الدخل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تزويد مستخدمي القوائم المالية بمعلومات تساعد في عملية التنبؤ ومقارنة تقييم القوة الايرادية للمشروع 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تقديم المعلومات المفيدةعن قدرة الشركة في استغلال موارد المشروع بشكل فعال.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تقديم معلومات حقيقية وتفسيرية بالنسبة لعمليات السركة التشغيلية 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التقرير عن انشطة المشروع المؤثرة في المجتمع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تحديد مقدار الضريبة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تعريف الملاك لنتائج استثماراتهم.( صافي الربح بعد الفائدة والضريبة).</a:t>
            </a:r>
          </a:p>
          <a:p>
            <a:pPr marL="457200" indent="-4572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313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>
                <a:solidFill>
                  <a:srgbClr val="FF0000"/>
                </a:solidFill>
              </a:rPr>
              <a:t>محددات قائمة الدخل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البنود التي لايمكنن قياسها بشكل موثوق غير مشمولة بقائمة الدخل 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تتأثر ارقام الدخل بالطرق المحاسبية المستخدمة.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مقاييس الدخل تتأثر بالحكم الشخصي.</a:t>
            </a:r>
          </a:p>
          <a:p>
            <a:pPr marL="457200" indent="-457200" algn="r" rtl="1">
              <a:buFont typeface="+mj-lt"/>
              <a:buAutoNum type="arabicPeriod"/>
            </a:pPr>
            <a:endParaRPr lang="ar-IQ" sz="2400" dirty="0"/>
          </a:p>
          <a:p>
            <a:pPr marL="0" indent="0" algn="r" rtl="1">
              <a:buNone/>
            </a:pPr>
            <a:r>
              <a:rPr lang="ar-IQ" sz="2400" b="1" dirty="0">
                <a:solidFill>
                  <a:srgbClr val="FF0000"/>
                </a:solidFill>
              </a:rPr>
              <a:t>قائمة الدخل الشامل: يمثل بنود ومصاريف لم يتم الاعتراف بها في قائمة الدخل </a:t>
            </a:r>
          </a:p>
          <a:p>
            <a:pPr marL="0" indent="0" algn="r" rtl="1">
              <a:buNone/>
            </a:pPr>
            <a:r>
              <a:rPr lang="ar-IQ" sz="2400" b="1" dirty="0">
                <a:solidFill>
                  <a:srgbClr val="FF0000"/>
                </a:solidFill>
              </a:rPr>
              <a:t>مجموع الدخل الشامل= الربح او الخسارة للفترة المالية + الدخل الشامل الآخر.</a:t>
            </a:r>
          </a:p>
        </p:txBody>
      </p:sp>
    </p:spTree>
    <p:extLst>
      <p:ext uri="{BB962C8B-B14F-4D97-AF65-F5344CB8AC3E}">
        <p14:creationId xmlns:p14="http://schemas.microsoft.com/office/powerpoint/2010/main" val="91066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1745" y="467735"/>
            <a:ext cx="7729728" cy="1188720"/>
          </a:xfrm>
        </p:spPr>
        <p:txBody>
          <a:bodyPr>
            <a:normAutofit/>
          </a:bodyPr>
          <a:lstStyle/>
          <a:p>
            <a:pPr rtl="1"/>
            <a:r>
              <a:rPr lang="ar-IQ" sz="4000" b="1" dirty="0">
                <a:solidFill>
                  <a:srgbClr val="7030A0"/>
                </a:solidFill>
              </a:rPr>
              <a:t>قائمة التدفقات النقدية               </a:t>
            </a:r>
            <a:endParaRPr lang="en-US" sz="40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47741"/>
            <a:ext cx="10363826" cy="4494727"/>
          </a:xfrm>
        </p:spPr>
        <p:txBody>
          <a:bodyPr>
            <a:noAutofit/>
          </a:bodyPr>
          <a:lstStyle/>
          <a:p>
            <a:pPr algn="r" rtl="1"/>
            <a:r>
              <a:rPr lang="ar-IQ" sz="2800" dirty="0"/>
              <a:t>وهي القائمة التي تبين المقبوضات النقدية والمدفوعات النقدية للشركة خلال فترة معينة و تصنف على انها تدفقات تشغيلية أو استثمارية أو تمويلية </a:t>
            </a:r>
          </a:p>
          <a:p>
            <a:pPr algn="r" rtl="1"/>
            <a:r>
              <a:rPr lang="ar-IQ" sz="2800" dirty="0"/>
              <a:t>النشاطات التشغيلية : وهي نشاطات اساسية لتوليد الايرادات للشركة </a:t>
            </a:r>
          </a:p>
          <a:p>
            <a:pPr algn="r" rtl="1"/>
            <a:r>
              <a:rPr lang="ar-IQ" sz="2800" dirty="0"/>
              <a:t>النشاطات الاستثمارية : وهي نشاطات تتمثل بامتلاك موجودات طويلة الاجل و التخلص منها  ثم بيعها.</a:t>
            </a:r>
          </a:p>
          <a:p>
            <a:pPr algn="r" rtl="1"/>
            <a:r>
              <a:rPr lang="ar-IQ" sz="2800" dirty="0"/>
              <a:t>النشاطات التمويلية : و هي نشاطات تتولد منها تغيرات في حجم ومكونات ملكية راس مال الشركة و عمليات الاقتراض التي تقوم بها.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4231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A72BF-B997-73D2-1A3C-17A0994EA2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236304"/>
            <a:ext cx="10363826" cy="30016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8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eirut" pitchFamily="2" charset="-78"/>
                <a:cs typeface="Beirut" pitchFamily="2" charset="-78"/>
              </a:rPr>
              <a:t>تمنياتي لكم بالتوفيق والسداد</a:t>
            </a:r>
            <a:endParaRPr lang="en-US" sz="8000" b="1" cap="none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eirut" pitchFamily="2" charset="-78"/>
              <a:cs typeface="Beir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48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399265"/>
            <a:ext cx="8689976" cy="1004532"/>
          </a:xfrm>
        </p:spPr>
        <p:txBody>
          <a:bodyPr>
            <a:normAutofit fontScale="90000"/>
          </a:bodyPr>
          <a:lstStyle/>
          <a:p>
            <a:pPr rtl="1"/>
            <a:r>
              <a:rPr lang="ar-IQ" sz="5400" b="1" dirty="0">
                <a:solidFill>
                  <a:srgbClr val="7030A0"/>
                </a:solidFill>
              </a:rPr>
              <a:t>القوائم المالية </a:t>
            </a:r>
            <a:endParaRPr lang="en-US" sz="54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4739" y="1609859"/>
            <a:ext cx="8689976" cy="4662153"/>
          </a:xfrm>
        </p:spPr>
        <p:txBody>
          <a:bodyPr>
            <a:norm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مستخدمو القوائم المالية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الخصائص النوعية للمعلومات المحاسبية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الغرض من القوائم المالية</a:t>
            </a:r>
            <a:r>
              <a:rPr lang="ar-IQ" b="1" dirty="0"/>
              <a:t> 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مكونات القوائم المالية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هيكل ومحتوى القوائم المالية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قائمة المركز المالي وأهميتها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IQ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محددات قائمة المركز المالي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1674" y="1609859"/>
            <a:ext cx="488109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تصنيف الموجودات 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تصنيف الالتزامات 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تصنيف بنود حقوق الملكية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قائمة الدخل 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أهداف قائمة الدخل 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محددات قائمة الدخل 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IQ" sz="2400" b="1" dirty="0"/>
              <a:t>قائمة التدفقات النقدية </a:t>
            </a:r>
          </a:p>
          <a:p>
            <a:pPr algn="r" rtl="1"/>
            <a:endParaRPr lang="ar-IQ" sz="2400" dirty="0"/>
          </a:p>
          <a:p>
            <a:pPr algn="r" rtl="1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7628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824351"/>
          </a:xfrm>
        </p:spPr>
        <p:txBody>
          <a:bodyPr>
            <a:normAutofit fontScale="90000"/>
          </a:bodyPr>
          <a:lstStyle/>
          <a:p>
            <a:pPr rtl="1"/>
            <a:r>
              <a:rPr lang="ar-IQ" sz="4000" b="1" dirty="0">
                <a:solidFill>
                  <a:srgbClr val="7030A0"/>
                </a:solidFill>
              </a:rPr>
              <a:t>مستخدمو القوائم المالية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954968"/>
            <a:ext cx="10363826" cy="3904919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المستثمرون الحالييون و المحتملون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الموظفون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الموردون والدائنون التجاريون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المقرضون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الحكومة ودوائرها المختلفة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الجمهور </a:t>
            </a:r>
          </a:p>
        </p:txBody>
      </p:sp>
    </p:spTree>
    <p:extLst>
      <p:ext uri="{BB962C8B-B14F-4D97-AF65-F5344CB8AC3E}">
        <p14:creationId xmlns:p14="http://schemas.microsoft.com/office/powerpoint/2010/main" val="3294662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IQ" sz="4000" b="1" dirty="0">
                <a:solidFill>
                  <a:srgbClr val="7030A0"/>
                </a:solidFill>
              </a:rPr>
              <a:t>الخصائص النوعية للمعلومات المحاسبية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087" y="2545817"/>
            <a:ext cx="10363826" cy="3782095"/>
          </a:xfrm>
        </p:spPr>
        <p:txBody>
          <a:bodyPr/>
          <a:lstStyle/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القابلية للفهم : قابلية المعلومات للفهم من مستخدميها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الملاءمة :  ذات صلة بالقرار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الموثوقية : اي خالية من الأخطاء الهامة ، ومحايدة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sz="2800" dirty="0"/>
              <a:t>القابلية للمقارنة : امكانية مقارنة القوائم المالية لفترة مالية معينة مع القوائم المالية لفترة او فترات أخرى.</a:t>
            </a:r>
          </a:p>
          <a:p>
            <a:pPr marL="457200" indent="-457200" algn="r" rtl="1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9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655984"/>
            <a:ext cx="7729728" cy="1043608"/>
          </a:xfrm>
        </p:spPr>
        <p:txBody>
          <a:bodyPr>
            <a:normAutofit/>
          </a:bodyPr>
          <a:lstStyle/>
          <a:p>
            <a:r>
              <a:rPr lang="ar-IQ" sz="4000" b="1" dirty="0">
                <a:solidFill>
                  <a:srgbClr val="7030A0"/>
                </a:solidFill>
              </a:rPr>
              <a:t>الغرض من القوائم المالية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7712" y="1800422"/>
            <a:ext cx="10363826" cy="463901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800" dirty="0"/>
              <a:t>الغرض من القوائم المالية هو توفير بيانات مالية عن المركز المالي للشركة و نتيجة اعمالها، والتدفق النقدي لديها ، بحيث تكون مفيدة في اتخاذ القرارات الاقتصادية.</a:t>
            </a:r>
          </a:p>
          <a:p>
            <a:pPr marL="0" indent="0" algn="r" rtl="1">
              <a:buNone/>
            </a:pPr>
            <a:r>
              <a:rPr lang="ar-IQ" sz="2800" dirty="0"/>
              <a:t>ولابد للقوائم المالية من ان تتضمن 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dirty="0"/>
              <a:t>الموجودات                                5. التغيرات الأخرى في حقوق الملكية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dirty="0"/>
              <a:t>المطلوبات                                 6. التدفقات النقدية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dirty="0"/>
              <a:t>حقوق الملكية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dirty="0"/>
              <a:t>الدخل والمصاريف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874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4000" b="1" dirty="0">
                <a:solidFill>
                  <a:srgbClr val="7030A0"/>
                </a:solidFill>
              </a:rPr>
              <a:t>مكونات القوائم المالية 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قائمة المركز المالي ( الميزانية العمومية ) للفترة المالية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قائمة الدخل الشامل للفترة المالية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قائمة التغيرات في حقوق الملكية للفترة المالية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قائمة التدفقات النقدية للفترة المالية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الملاحظات : وتشمل ملخصاً للسياسات المحاسبية الهامة ومعلومات توضيحية أخرى </a:t>
            </a:r>
          </a:p>
          <a:p>
            <a:pPr marL="457200" indent="-457200" algn="r" rtl="1">
              <a:buFont typeface="+mj-lt"/>
              <a:buAutoNum type="arabicParenR"/>
            </a:pPr>
            <a:r>
              <a:rPr lang="ar-IQ" dirty="0"/>
              <a:t>قائمة المركز المالي كما في بداية أقدم فترة للمقارنة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55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IQ" sz="4000" b="1" dirty="0">
                <a:solidFill>
                  <a:srgbClr val="7030A0"/>
                </a:solidFill>
              </a:rPr>
              <a:t>هيكل ومحتوى القوائم المالية بشكل عام 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اسم القائمة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اسم الشركة المعدة لها القائمة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القائمة لمشروع واحد ام لمجموعة مشاريع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الفترة الزمنية التي تغطيها القائمة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العملة المستخدمة في عرض القوائم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400" dirty="0"/>
              <a:t>مستوى تجميع او اختصار القيمة في القوائم المالية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5490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0C75D-608E-C4D5-2378-6E381C15C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784595"/>
          </a:xfrm>
        </p:spPr>
        <p:txBody>
          <a:bodyPr>
            <a:normAutofit fontScale="90000"/>
          </a:bodyPr>
          <a:lstStyle/>
          <a:p>
            <a:r>
              <a:rPr lang="ar-SA" sz="4000" b="1" dirty="0">
                <a:solidFill>
                  <a:srgbClr val="7030A0"/>
                </a:solidFill>
              </a:rPr>
              <a:t>قائمة المركز المالي(الميزانية) وأهميتها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D18CE-D730-7D3C-4EB0-84AF768A35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9760"/>
            <a:ext cx="10363826" cy="4206240"/>
          </a:xfrm>
        </p:spPr>
        <p:txBody>
          <a:bodyPr>
            <a:normAutofit lnSpcReduction="10000"/>
          </a:bodyPr>
          <a:lstStyle/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" sz="2600" dirty="0"/>
              <a:t>وهي قائمة تظهر موجودات و مطلوبات وحقوق الملاك في الشركة في لحظة معينة .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None/>
            </a:pPr>
            <a:r>
              <a:rPr lang="ar" sz="2400" dirty="0"/>
              <a:t>وتتجسد أهميتها من خلال تقديمها لمعلومات مفيدة تتعلق بـ :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" sz="2400" dirty="0">
                <a:solidFill>
                  <a:srgbClr val="C00000"/>
                </a:solidFill>
              </a:rPr>
              <a:t>(1) السيولة : </a:t>
            </a:r>
            <a:r>
              <a:rPr lang="ar" sz="2400" dirty="0"/>
              <a:t>النقدية وشبه النقدية وتوقيت التدفقات النقدية المستقبلية المتوقع حدوثها خلال الدورة التشغيلية للشركة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" sz="2400" dirty="0">
                <a:solidFill>
                  <a:srgbClr val="C00000"/>
                </a:solidFill>
              </a:rPr>
              <a:t>(2) القدرة على سداد الديون طويلة الأجل </a:t>
            </a:r>
            <a:r>
              <a:rPr lang="ar" sz="2400" dirty="0"/>
              <a:t>.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" sz="2400" dirty="0">
                <a:solidFill>
                  <a:srgbClr val="C00000"/>
                </a:solidFill>
              </a:rPr>
              <a:t>(3) المرونة العالية </a:t>
            </a:r>
            <a:r>
              <a:rPr lang="ar" sz="2400" dirty="0"/>
              <a:t>وهو مفهوم أوسع من مفهوم السيولة من خلال قياس قدرة الشركة على تعديل حجم وتوقيت التدفقات النقدية.</a:t>
            </a:r>
          </a:p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ar" sz="2400" dirty="0">
                <a:solidFill>
                  <a:srgbClr val="C00000"/>
                </a:solidFill>
              </a:rPr>
              <a:t>(4) تقديم تصورات</a:t>
            </a:r>
            <a:r>
              <a:rPr lang="ar" sz="2400" dirty="0"/>
              <a:t> عن حجم نشاط الشركة من خلال الموجودات ، فضلاً عن هيكل الالتزامات وحقوق الملكية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3678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>
                <a:solidFill>
                  <a:srgbClr val="FF0000"/>
                </a:solidFill>
              </a:rPr>
              <a:t>محددات قائمة المركز المالي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IQ" sz="2800" dirty="0"/>
              <a:t>التعبير عن معظم الموجودات و المطلوبات بمبالغ التكلفة التاريخية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800" dirty="0"/>
              <a:t>التقديرات والحكم الشخصي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IQ" sz="2800" dirty="0"/>
              <a:t>عدم شمول الميزانية للعديد من البنود ذات القيمة المالية للشركة والتي يصعب قياسها بموضوعية 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83765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{81D11878-A92E-4C49-93A4-CDA22CDFD07B}tf10001120</Template>
  <TotalTime>6845</TotalTime>
  <Words>1028</Words>
  <Application>Microsoft Macintosh PowerPoint</Application>
  <PresentationFormat>Widescreen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AkayaKanadaka</vt:lpstr>
      <vt:lpstr>Arial</vt:lpstr>
      <vt:lpstr>Beirut</vt:lpstr>
      <vt:lpstr>Gill Sans MT</vt:lpstr>
      <vt:lpstr>Parcel</vt:lpstr>
      <vt:lpstr>القوائم المالية للشركات  Financial statement</vt:lpstr>
      <vt:lpstr>القوائم المالية </vt:lpstr>
      <vt:lpstr>مستخدمو القوائم المالية</vt:lpstr>
      <vt:lpstr>الخصائص النوعية للمعلومات المحاسبية</vt:lpstr>
      <vt:lpstr>الغرض من القوائم المالية</vt:lpstr>
      <vt:lpstr>مكونات القوائم المالية </vt:lpstr>
      <vt:lpstr>هيكل ومحتوى القوائم المالية بشكل عام </vt:lpstr>
      <vt:lpstr>قائمة المركز المالي(الميزانية) وأهميتها</vt:lpstr>
      <vt:lpstr>محددات قائمة المركز المالي </vt:lpstr>
      <vt:lpstr>تصنيفات الموجودات (الأصول)</vt:lpstr>
      <vt:lpstr>PowerPoint Presentation</vt:lpstr>
      <vt:lpstr>تصنيفات الالتزامات(الخصوم)</vt:lpstr>
      <vt:lpstr>PowerPoint Presentation</vt:lpstr>
      <vt:lpstr>تصنيفات بنود حقوق الملكية</vt:lpstr>
      <vt:lpstr>قائمة الدخل </vt:lpstr>
      <vt:lpstr>أهداف قائمة الدخل </vt:lpstr>
      <vt:lpstr>محددات قائمة الدخل</vt:lpstr>
      <vt:lpstr>قائمة التدفقات النقدية               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المعيار الأول: عرض القوائم المالية</dc:title>
  <dc:creator>Maher</dc:creator>
  <cp:lastModifiedBy>fatima .</cp:lastModifiedBy>
  <cp:revision>29</cp:revision>
  <dcterms:created xsi:type="dcterms:W3CDTF">2021-02-02T07:51:11Z</dcterms:created>
  <dcterms:modified xsi:type="dcterms:W3CDTF">2024-12-11T14:36:12Z</dcterms:modified>
</cp:coreProperties>
</file>