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877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Qutaiba Al-Qazaz" userId="dca7917148c405f8" providerId="LiveId" clId="{CB9CAC22-EDA2-4DF2-9E2C-F3D07BA64789}"/>
    <pc:docChg chg="custSel modSld">
      <pc:chgData name="Dr.Qutaiba Al-Qazaz" userId="dca7917148c405f8" providerId="LiveId" clId="{CB9CAC22-EDA2-4DF2-9E2C-F3D07BA64789}" dt="2025-04-08T04:02:46.760" v="32" actId="20577"/>
      <pc:docMkLst>
        <pc:docMk/>
      </pc:docMkLst>
      <pc:sldChg chg="modSp mod">
        <pc:chgData name="Dr.Qutaiba Al-Qazaz" userId="dca7917148c405f8" providerId="LiveId" clId="{CB9CAC22-EDA2-4DF2-9E2C-F3D07BA64789}" dt="2025-04-08T04:02:46.760" v="32" actId="20577"/>
        <pc:sldMkLst>
          <pc:docMk/>
          <pc:sldMk cId="0" sldId="256"/>
        </pc:sldMkLst>
        <pc:spChg chg="mod">
          <ac:chgData name="Dr.Qutaiba Al-Qazaz" userId="dca7917148c405f8" providerId="LiveId" clId="{CB9CAC22-EDA2-4DF2-9E2C-F3D07BA64789}" dt="2025-04-08T04:02:46.760" v="32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6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97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15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8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9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3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8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0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8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r>
              <a:rPr lang="ar-IQ">
                <a:solidFill>
                  <a:srgbClr val="FFFFFF"/>
                </a:solidFill>
              </a:rPr>
              <a:t>إدارة الصراع والتفاوض في المنظمات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b="1" dirty="0" err="1"/>
              <a:t>مادة</a:t>
            </a:r>
            <a:r>
              <a:rPr b="1" dirty="0"/>
              <a:t>: </a:t>
            </a:r>
            <a:r>
              <a:rPr b="1" dirty="0" err="1"/>
              <a:t>السلوك</a:t>
            </a:r>
            <a:r>
              <a:rPr b="1" dirty="0"/>
              <a:t> </a:t>
            </a:r>
            <a:r>
              <a:rPr b="1" dirty="0" err="1"/>
              <a:t>التنظيمي</a:t>
            </a:r>
            <a:endParaRPr lang="ar-IQ" b="1" dirty="0"/>
          </a:p>
          <a:p>
            <a:pPr marL="0" indent="0" algn="ctr" rtl="1">
              <a:buNone/>
            </a:pPr>
            <a:r>
              <a:rPr lang="ar-IQ" dirty="0"/>
              <a:t>أ.م.د. نور خليل إبراهيم</a:t>
            </a:r>
          </a:p>
          <a:p>
            <a:pPr marL="0" indent="0" algn="ctr" rtl="1">
              <a:buNone/>
            </a:pPr>
            <a:r>
              <a:rPr lang="ar-IQ" dirty="0"/>
              <a:t>المرحلة الثالثة</a:t>
            </a:r>
          </a:p>
          <a:p>
            <a:pPr marL="0" indent="0" algn="ctr" rtl="1">
              <a:buNone/>
            </a:pPr>
            <a:r>
              <a:rPr lang="ar-IQ" dirty="0"/>
              <a:t>قسم إدارة الاعمال </a:t>
            </a:r>
          </a:p>
          <a:p>
            <a:pPr marL="0" indent="0" algn="ctr" rtl="1">
              <a:buNone/>
            </a:pPr>
            <a:r>
              <a:rPr lang="ar-IQ" dirty="0"/>
              <a:t>كلية الإدارة والاقتصاد </a:t>
            </a:r>
          </a:p>
          <a:p>
            <a:pPr marL="0" indent="0" algn="ctr" rtl="1">
              <a:buNone/>
            </a:pPr>
            <a:r>
              <a:rPr lang="ar-IQ" dirty="0"/>
              <a:t>جامعة بغداد</a:t>
            </a:r>
          </a:p>
          <a:p>
            <a:pPr marL="0" indent="0" algn="ctr" rtl="1">
              <a:buNone/>
            </a:pPr>
            <a:r>
              <a:rPr lang="ar-IQ" dirty="0"/>
              <a:t>للعام الدراسي 2023 - 2024</a:t>
            </a:r>
          </a:p>
          <a:p>
            <a:pPr marL="0" indent="0" algn="ctr" rt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خاتمة وتوصيات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إدارة</a:t>
            </a:r>
            <a:r>
              <a:rPr dirty="0"/>
              <a:t> </a:t>
            </a:r>
            <a:r>
              <a:rPr dirty="0" err="1"/>
              <a:t>الصراع</a:t>
            </a:r>
            <a:r>
              <a:rPr dirty="0"/>
              <a:t> </a:t>
            </a:r>
            <a:r>
              <a:rPr dirty="0" err="1"/>
              <a:t>والتفاوض</a:t>
            </a:r>
            <a:r>
              <a:rPr dirty="0"/>
              <a:t> </a:t>
            </a:r>
            <a:r>
              <a:rPr dirty="0" err="1"/>
              <a:t>بفعالية</a:t>
            </a:r>
            <a:r>
              <a:rPr dirty="0"/>
              <a:t>، </a:t>
            </a:r>
            <a:r>
              <a:rPr dirty="0" err="1"/>
              <a:t>تستطيع</a:t>
            </a:r>
            <a:r>
              <a:rPr dirty="0"/>
              <a:t> </a:t>
            </a:r>
            <a:r>
              <a:rPr dirty="0" err="1"/>
              <a:t>المنظمات</a:t>
            </a:r>
            <a:r>
              <a:rPr dirty="0"/>
              <a:t> </a:t>
            </a:r>
            <a:r>
              <a:rPr dirty="0" err="1"/>
              <a:t>تحقيق</a:t>
            </a:r>
            <a:r>
              <a:rPr dirty="0"/>
              <a:t> </a:t>
            </a:r>
            <a:r>
              <a:rPr dirty="0" err="1"/>
              <a:t>بيئة</a:t>
            </a:r>
            <a:r>
              <a:rPr dirty="0"/>
              <a:t> </a:t>
            </a:r>
            <a:r>
              <a:rPr dirty="0" err="1"/>
              <a:t>عمل</a:t>
            </a:r>
            <a:r>
              <a:rPr dirty="0"/>
              <a:t> </a:t>
            </a:r>
            <a:r>
              <a:rPr dirty="0" err="1"/>
              <a:t>صحية</a:t>
            </a:r>
            <a:r>
              <a:rPr dirty="0"/>
              <a:t> </a:t>
            </a:r>
            <a:r>
              <a:rPr dirty="0" err="1"/>
              <a:t>ومستقرة</a:t>
            </a:r>
            <a:r>
              <a:rPr dirty="0"/>
              <a:t>، </a:t>
            </a:r>
            <a:r>
              <a:rPr dirty="0" err="1"/>
              <a:t>وتعزيز</a:t>
            </a:r>
            <a:r>
              <a:rPr dirty="0"/>
              <a:t> </a:t>
            </a:r>
            <a:r>
              <a:rPr dirty="0" err="1"/>
              <a:t>التعاون</a:t>
            </a:r>
            <a:r>
              <a:rPr dirty="0"/>
              <a:t> </a:t>
            </a:r>
            <a:r>
              <a:rPr dirty="0" err="1"/>
              <a:t>والإبداع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الأفراد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مقدمة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dirty="0" err="1"/>
              <a:t>يُعد</a:t>
            </a:r>
            <a:r>
              <a:rPr dirty="0"/>
              <a:t> </a:t>
            </a:r>
            <a:r>
              <a:rPr dirty="0" err="1"/>
              <a:t>الصراع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الظواهر</a:t>
            </a:r>
            <a:r>
              <a:rPr dirty="0"/>
              <a:t> </a:t>
            </a:r>
            <a:r>
              <a:rPr dirty="0" err="1"/>
              <a:t>الطبيعية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بيئة</a:t>
            </a:r>
            <a:r>
              <a:rPr dirty="0"/>
              <a:t> </a:t>
            </a:r>
            <a:r>
              <a:rPr dirty="0" err="1"/>
              <a:t>العمل</a:t>
            </a:r>
            <a:r>
              <a:rPr dirty="0"/>
              <a:t>، </a:t>
            </a:r>
            <a:r>
              <a:rPr dirty="0" err="1"/>
              <a:t>ويظهر</a:t>
            </a:r>
            <a:r>
              <a:rPr dirty="0"/>
              <a:t> </a:t>
            </a:r>
            <a:r>
              <a:rPr dirty="0" err="1"/>
              <a:t>نتيجة</a:t>
            </a:r>
            <a:r>
              <a:rPr dirty="0"/>
              <a:t> </a:t>
            </a:r>
            <a:r>
              <a:rPr dirty="0" err="1"/>
              <a:t>لتباين</a:t>
            </a:r>
            <a:r>
              <a:rPr dirty="0"/>
              <a:t> </a:t>
            </a:r>
            <a:r>
              <a:rPr dirty="0" err="1"/>
              <a:t>الأهداف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</a:t>
            </a:r>
            <a:r>
              <a:rPr dirty="0" err="1"/>
              <a:t>القيم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</a:t>
            </a:r>
            <a:r>
              <a:rPr dirty="0" err="1"/>
              <a:t>الأساليب</a:t>
            </a:r>
            <a:r>
              <a:rPr dirty="0"/>
              <a:t>. </a:t>
            </a:r>
            <a:r>
              <a:rPr dirty="0" err="1"/>
              <a:t>وتُعد</a:t>
            </a:r>
            <a:r>
              <a:rPr dirty="0"/>
              <a:t> </a:t>
            </a:r>
            <a:r>
              <a:rPr dirty="0" err="1"/>
              <a:t>القدرة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إدارة</a:t>
            </a:r>
            <a:r>
              <a:rPr dirty="0"/>
              <a:t> </a:t>
            </a:r>
            <a:r>
              <a:rPr dirty="0" err="1"/>
              <a:t>الصراع</a:t>
            </a:r>
            <a:r>
              <a:rPr dirty="0"/>
              <a:t> </a:t>
            </a:r>
            <a:r>
              <a:rPr dirty="0" err="1"/>
              <a:t>والتفاوض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المهارات</a:t>
            </a:r>
            <a:r>
              <a:rPr dirty="0"/>
              <a:t> </a:t>
            </a:r>
            <a:r>
              <a:rPr dirty="0" err="1"/>
              <a:t>الجوهرية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الإدارة</a:t>
            </a:r>
            <a:r>
              <a:rPr dirty="0"/>
              <a:t> </a:t>
            </a:r>
            <a:r>
              <a:rPr dirty="0" err="1"/>
              <a:t>الحديثة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أنواع الصراع التنظيمي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/>
              <a:t>• </a:t>
            </a:r>
            <a:r>
              <a:rPr dirty="0" err="1"/>
              <a:t>صراع</a:t>
            </a:r>
            <a:r>
              <a:rPr dirty="0"/>
              <a:t> </a:t>
            </a:r>
            <a:r>
              <a:rPr dirty="0" err="1"/>
              <a:t>فردي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صراع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الأفراد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صراع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المجموعات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صراع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الأقسام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صراع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الأهداف</a:t>
            </a:r>
            <a:r>
              <a:rPr dirty="0"/>
              <a:t> </a:t>
            </a:r>
            <a:r>
              <a:rPr dirty="0" err="1"/>
              <a:t>التنظيمية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أسباب الصراع في المنظمات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/>
              <a:t>• </a:t>
            </a:r>
            <a:r>
              <a:rPr dirty="0" err="1"/>
              <a:t>تضارب</a:t>
            </a:r>
            <a:r>
              <a:rPr dirty="0"/>
              <a:t> </a:t>
            </a:r>
            <a:r>
              <a:rPr dirty="0" err="1"/>
              <a:t>المصالح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سوء</a:t>
            </a:r>
            <a:r>
              <a:rPr dirty="0"/>
              <a:t> </a:t>
            </a:r>
            <a:r>
              <a:rPr dirty="0" err="1"/>
              <a:t>الاتصال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تفاوت</a:t>
            </a:r>
            <a:r>
              <a:rPr dirty="0"/>
              <a:t> </a:t>
            </a:r>
            <a:r>
              <a:rPr dirty="0" err="1"/>
              <a:t>الموارد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الاختلافات</a:t>
            </a:r>
            <a:r>
              <a:rPr dirty="0"/>
              <a:t> </a:t>
            </a:r>
            <a:r>
              <a:rPr dirty="0" err="1"/>
              <a:t>الشخصية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الغموض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الأدوار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نتائج الصراع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dirty="0" err="1"/>
              <a:t>نتائج</a:t>
            </a:r>
            <a:r>
              <a:rPr dirty="0"/>
              <a:t> </a:t>
            </a:r>
            <a:r>
              <a:rPr dirty="0" err="1"/>
              <a:t>إيجابية</a:t>
            </a:r>
            <a:r>
              <a:rPr dirty="0"/>
              <a:t>:</a:t>
            </a:r>
          </a:p>
          <a:p>
            <a:pPr algn="r" rtl="1"/>
            <a:r>
              <a:rPr dirty="0"/>
              <a:t>• </a:t>
            </a:r>
            <a:r>
              <a:rPr dirty="0" err="1"/>
              <a:t>تحسين</a:t>
            </a:r>
            <a:r>
              <a:rPr dirty="0"/>
              <a:t> </a:t>
            </a:r>
            <a:r>
              <a:rPr dirty="0" err="1"/>
              <a:t>الأداء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تحفيز</a:t>
            </a:r>
            <a:r>
              <a:rPr dirty="0"/>
              <a:t> </a:t>
            </a:r>
            <a:r>
              <a:rPr dirty="0" err="1"/>
              <a:t>الابتكار</a:t>
            </a:r>
            <a:endParaRPr lang="ar-IQ" dirty="0"/>
          </a:p>
          <a:p>
            <a:pPr marL="0" indent="0" algn="r" rtl="1">
              <a:buNone/>
            </a:pPr>
            <a:endParaRPr dirty="0"/>
          </a:p>
          <a:p>
            <a:pPr algn="r" rtl="1"/>
            <a:r>
              <a:rPr dirty="0" err="1"/>
              <a:t>نتائج</a:t>
            </a:r>
            <a:r>
              <a:rPr dirty="0"/>
              <a:t> </a:t>
            </a:r>
            <a:r>
              <a:rPr dirty="0" err="1"/>
              <a:t>سلبية</a:t>
            </a:r>
            <a:r>
              <a:rPr dirty="0"/>
              <a:t>:</a:t>
            </a:r>
          </a:p>
          <a:p>
            <a:pPr algn="r" rtl="1"/>
            <a:r>
              <a:rPr dirty="0"/>
              <a:t>• </a:t>
            </a:r>
            <a:r>
              <a:rPr dirty="0" err="1"/>
              <a:t>ضعف</a:t>
            </a:r>
            <a:r>
              <a:rPr dirty="0"/>
              <a:t> </a:t>
            </a:r>
            <a:r>
              <a:rPr dirty="0" err="1"/>
              <a:t>الروح</a:t>
            </a:r>
            <a:r>
              <a:rPr dirty="0"/>
              <a:t> </a:t>
            </a:r>
            <a:r>
              <a:rPr dirty="0" err="1"/>
              <a:t>المعنوية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انخفاض</a:t>
            </a:r>
            <a:r>
              <a:rPr dirty="0"/>
              <a:t> </a:t>
            </a:r>
            <a:r>
              <a:rPr dirty="0" err="1"/>
              <a:t>الإنتاجية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زيادة</a:t>
            </a:r>
            <a:r>
              <a:rPr dirty="0"/>
              <a:t> </a:t>
            </a:r>
            <a:r>
              <a:rPr dirty="0" err="1"/>
              <a:t>التوتر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استراتيجيات إدارة الصراع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/>
              <a:t>• </a:t>
            </a:r>
            <a:r>
              <a:rPr dirty="0" err="1"/>
              <a:t>التجنّب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الاستيعاب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التنافس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التسوية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التعاون</a:t>
            </a:r>
            <a:endParaRPr dirty="0"/>
          </a:p>
          <a:p>
            <a:pPr algn="r" rtl="1"/>
            <a:r>
              <a:rPr dirty="0" err="1"/>
              <a:t>يتم</a:t>
            </a:r>
            <a:r>
              <a:rPr dirty="0"/>
              <a:t> </a:t>
            </a:r>
            <a:r>
              <a:rPr dirty="0" err="1"/>
              <a:t>اختيار</a:t>
            </a:r>
            <a:r>
              <a:rPr dirty="0"/>
              <a:t> </a:t>
            </a:r>
            <a:r>
              <a:rPr dirty="0" err="1"/>
              <a:t>الاستراتيجية</a:t>
            </a:r>
            <a:r>
              <a:rPr dirty="0"/>
              <a:t> </a:t>
            </a:r>
            <a:r>
              <a:rPr dirty="0" err="1"/>
              <a:t>المناسبة</a:t>
            </a:r>
            <a:r>
              <a:rPr dirty="0"/>
              <a:t> </a:t>
            </a:r>
            <a:r>
              <a:rPr dirty="0" err="1"/>
              <a:t>حسب</a:t>
            </a:r>
            <a:r>
              <a:rPr dirty="0"/>
              <a:t> </a:t>
            </a:r>
            <a:r>
              <a:rPr dirty="0" err="1"/>
              <a:t>الموقف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ما هو التفاوض؟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dirty="0" err="1"/>
              <a:t>التفاوض</a:t>
            </a:r>
            <a:r>
              <a:rPr dirty="0"/>
              <a:t> </a:t>
            </a:r>
            <a:r>
              <a:rPr dirty="0" err="1"/>
              <a:t>هو</a:t>
            </a:r>
            <a:r>
              <a:rPr dirty="0"/>
              <a:t> </a:t>
            </a:r>
            <a:r>
              <a:rPr dirty="0" err="1"/>
              <a:t>عملية</a:t>
            </a:r>
            <a:r>
              <a:rPr dirty="0"/>
              <a:t> </a:t>
            </a:r>
            <a:r>
              <a:rPr dirty="0" err="1"/>
              <a:t>تفاعلية</a:t>
            </a:r>
            <a:r>
              <a:rPr dirty="0"/>
              <a:t> </a:t>
            </a:r>
            <a:r>
              <a:rPr dirty="0" err="1"/>
              <a:t>يسعى</a:t>
            </a:r>
            <a:r>
              <a:rPr dirty="0"/>
              <a:t> </a:t>
            </a:r>
            <a:r>
              <a:rPr dirty="0" err="1"/>
              <a:t>فيها</a:t>
            </a:r>
            <a:r>
              <a:rPr dirty="0"/>
              <a:t> </a:t>
            </a:r>
            <a:r>
              <a:rPr dirty="0" err="1"/>
              <a:t>طرفان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</a:t>
            </a:r>
            <a:r>
              <a:rPr dirty="0" err="1"/>
              <a:t>أكثر</a:t>
            </a:r>
            <a:r>
              <a:rPr dirty="0"/>
              <a:t> </a:t>
            </a:r>
            <a:r>
              <a:rPr dirty="0" err="1"/>
              <a:t>إلى</a:t>
            </a:r>
            <a:r>
              <a:rPr dirty="0"/>
              <a:t> </a:t>
            </a:r>
            <a:r>
              <a:rPr dirty="0" err="1"/>
              <a:t>التوصل</a:t>
            </a:r>
            <a:r>
              <a:rPr dirty="0"/>
              <a:t> </a:t>
            </a:r>
            <a:r>
              <a:rPr dirty="0" err="1"/>
              <a:t>إلى</a:t>
            </a:r>
            <a:r>
              <a:rPr dirty="0"/>
              <a:t> </a:t>
            </a:r>
            <a:r>
              <a:rPr dirty="0" err="1"/>
              <a:t>اتفاق</a:t>
            </a:r>
            <a:r>
              <a:rPr dirty="0"/>
              <a:t> </a:t>
            </a:r>
            <a:r>
              <a:rPr dirty="0" err="1"/>
              <a:t>يرضي</a:t>
            </a:r>
            <a:r>
              <a:rPr dirty="0"/>
              <a:t> </a:t>
            </a:r>
            <a:r>
              <a:rPr dirty="0" err="1"/>
              <a:t>مصالح</a:t>
            </a:r>
            <a:r>
              <a:rPr dirty="0"/>
              <a:t> </a:t>
            </a:r>
            <a:r>
              <a:rPr dirty="0" err="1"/>
              <a:t>الجميع</a:t>
            </a:r>
            <a:r>
              <a:rPr dirty="0"/>
              <a:t>، </a:t>
            </a:r>
            <a:r>
              <a:rPr dirty="0" err="1"/>
              <a:t>ويُستخدم</a:t>
            </a:r>
            <a:r>
              <a:rPr dirty="0"/>
              <a:t> </a:t>
            </a:r>
            <a:r>
              <a:rPr dirty="0" err="1"/>
              <a:t>لحل</a:t>
            </a:r>
            <a:r>
              <a:rPr dirty="0"/>
              <a:t> </a:t>
            </a:r>
            <a:r>
              <a:rPr dirty="0" err="1"/>
              <a:t>النزاعات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</a:t>
            </a:r>
            <a:r>
              <a:rPr dirty="0" err="1"/>
              <a:t>تحقيق</a:t>
            </a:r>
            <a:r>
              <a:rPr dirty="0"/>
              <a:t> </a:t>
            </a:r>
            <a:r>
              <a:rPr dirty="0" err="1"/>
              <a:t>أهداف</a:t>
            </a:r>
            <a:r>
              <a:rPr dirty="0"/>
              <a:t> </a:t>
            </a:r>
            <a:r>
              <a:rPr dirty="0" err="1"/>
              <a:t>مشتركة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أنواع واستراتيجيات التفاوض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/>
              <a:t>• </a:t>
            </a:r>
            <a:r>
              <a:rPr dirty="0" err="1"/>
              <a:t>التفاوض</a:t>
            </a:r>
            <a:r>
              <a:rPr dirty="0"/>
              <a:t> </a:t>
            </a:r>
            <a:r>
              <a:rPr dirty="0" err="1"/>
              <a:t>التنافسي</a:t>
            </a:r>
            <a:r>
              <a:rPr dirty="0"/>
              <a:t>: </a:t>
            </a:r>
            <a:r>
              <a:rPr dirty="0" err="1"/>
              <a:t>يسعى</a:t>
            </a:r>
            <a:r>
              <a:rPr dirty="0"/>
              <a:t> </a:t>
            </a:r>
            <a:r>
              <a:rPr dirty="0" err="1"/>
              <a:t>كل</a:t>
            </a:r>
            <a:r>
              <a:rPr dirty="0"/>
              <a:t> </a:t>
            </a:r>
            <a:r>
              <a:rPr dirty="0" err="1"/>
              <a:t>طرف</a:t>
            </a:r>
            <a:r>
              <a:rPr dirty="0"/>
              <a:t> </a:t>
            </a:r>
            <a:r>
              <a:rPr dirty="0" err="1"/>
              <a:t>لتحقيق</a:t>
            </a:r>
            <a:r>
              <a:rPr dirty="0"/>
              <a:t> </a:t>
            </a:r>
            <a:r>
              <a:rPr dirty="0" err="1"/>
              <a:t>أكبر</a:t>
            </a:r>
            <a:r>
              <a:rPr dirty="0"/>
              <a:t> </a:t>
            </a:r>
            <a:r>
              <a:rPr dirty="0" err="1"/>
              <a:t>مكسب</a:t>
            </a:r>
            <a:r>
              <a:rPr dirty="0"/>
              <a:t>.</a:t>
            </a:r>
          </a:p>
          <a:p>
            <a:pPr algn="r" rtl="1"/>
            <a:r>
              <a:rPr dirty="0"/>
              <a:t>• </a:t>
            </a:r>
            <a:r>
              <a:rPr dirty="0" err="1"/>
              <a:t>التفاوض</a:t>
            </a:r>
            <a:r>
              <a:rPr dirty="0"/>
              <a:t> </a:t>
            </a:r>
            <a:r>
              <a:rPr dirty="0" err="1"/>
              <a:t>التعاوني</a:t>
            </a:r>
            <a:r>
              <a:rPr dirty="0"/>
              <a:t>: </a:t>
            </a:r>
            <a:r>
              <a:rPr dirty="0" err="1"/>
              <a:t>يركز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تحقيق</a:t>
            </a:r>
            <a:r>
              <a:rPr dirty="0"/>
              <a:t> </a:t>
            </a:r>
            <a:r>
              <a:rPr dirty="0" err="1"/>
              <a:t>مصلحة</a:t>
            </a:r>
            <a:r>
              <a:rPr dirty="0"/>
              <a:t> </a:t>
            </a:r>
            <a:r>
              <a:rPr dirty="0" err="1"/>
              <a:t>مشتركة</a:t>
            </a:r>
            <a:r>
              <a:rPr dirty="0"/>
              <a:t>.</a:t>
            </a:r>
          </a:p>
          <a:p>
            <a:pPr algn="r" rtl="1"/>
            <a:r>
              <a:rPr dirty="0"/>
              <a:t>• </a:t>
            </a:r>
            <a:r>
              <a:rPr dirty="0" err="1"/>
              <a:t>التفاوض</a:t>
            </a:r>
            <a:r>
              <a:rPr dirty="0"/>
              <a:t> </a:t>
            </a:r>
            <a:r>
              <a:rPr dirty="0" err="1"/>
              <a:t>المبدئي</a:t>
            </a:r>
            <a:r>
              <a:rPr dirty="0"/>
              <a:t>: </a:t>
            </a:r>
            <a:r>
              <a:rPr dirty="0" err="1"/>
              <a:t>يركز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المبادئ</a:t>
            </a:r>
            <a:r>
              <a:rPr dirty="0"/>
              <a:t> </a:t>
            </a:r>
            <a:r>
              <a:rPr dirty="0" err="1"/>
              <a:t>والحقائق</a:t>
            </a:r>
            <a:r>
              <a:rPr dirty="0"/>
              <a:t> </a:t>
            </a:r>
            <a:r>
              <a:rPr dirty="0" err="1"/>
              <a:t>وليس</a:t>
            </a:r>
            <a:r>
              <a:rPr dirty="0"/>
              <a:t> </a:t>
            </a:r>
            <a:r>
              <a:rPr dirty="0" err="1"/>
              <a:t>الأشخاص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مهارات التفاوض الفعّال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/>
              <a:t>• </a:t>
            </a:r>
            <a:r>
              <a:rPr dirty="0" err="1"/>
              <a:t>الاستماع</a:t>
            </a:r>
            <a:r>
              <a:rPr dirty="0"/>
              <a:t> </a:t>
            </a:r>
            <a:r>
              <a:rPr dirty="0" err="1"/>
              <a:t>الفعّال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التحضير</a:t>
            </a:r>
            <a:r>
              <a:rPr dirty="0"/>
              <a:t> </a:t>
            </a:r>
            <a:r>
              <a:rPr dirty="0" err="1"/>
              <a:t>الجيد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فهم</a:t>
            </a:r>
            <a:r>
              <a:rPr dirty="0"/>
              <a:t> </a:t>
            </a:r>
            <a:r>
              <a:rPr dirty="0" err="1"/>
              <a:t>الطرف</a:t>
            </a:r>
            <a:r>
              <a:rPr dirty="0"/>
              <a:t> </a:t>
            </a:r>
            <a:r>
              <a:rPr dirty="0" err="1"/>
              <a:t>الآخر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التحكم</a:t>
            </a:r>
            <a:r>
              <a:rPr dirty="0"/>
              <a:t> </a:t>
            </a:r>
            <a:r>
              <a:rPr dirty="0" err="1"/>
              <a:t>بالعواطف</a:t>
            </a:r>
            <a:endParaRPr dirty="0"/>
          </a:p>
          <a:p>
            <a:pPr algn="r" rtl="1"/>
            <a:r>
              <a:rPr dirty="0"/>
              <a:t>• </a:t>
            </a:r>
            <a:r>
              <a:rPr dirty="0" err="1"/>
              <a:t>الإقناع</a:t>
            </a:r>
            <a:r>
              <a:rPr dirty="0"/>
              <a:t> </a:t>
            </a:r>
            <a:r>
              <a:rPr dirty="0" err="1"/>
              <a:t>والتأثير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258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إدارة الصراع والتفاوض في المنظمات</vt:lpstr>
      <vt:lpstr>مقدمة</vt:lpstr>
      <vt:lpstr>أنواع الصراع التنظيمي</vt:lpstr>
      <vt:lpstr>أسباب الصراع في المنظمات</vt:lpstr>
      <vt:lpstr>نتائج الصراع</vt:lpstr>
      <vt:lpstr>استراتيجيات إدارة الصراع</vt:lpstr>
      <vt:lpstr>ما هو التفاوض؟</vt:lpstr>
      <vt:lpstr>أنواع واستراتيجيات التفاوض</vt:lpstr>
      <vt:lpstr>مهارات التفاوض الفعّال</vt:lpstr>
      <vt:lpstr>خاتمة وتوصيات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Dr.Qutaiba</dc:creator>
  <cp:keywords/>
  <dc:description>generated using python-pptx</dc:description>
  <cp:lastModifiedBy>Dr.Qutaiba Al-Qazaz</cp:lastModifiedBy>
  <cp:revision>2</cp:revision>
  <dcterms:created xsi:type="dcterms:W3CDTF">2013-01-27T09:14:16Z</dcterms:created>
  <dcterms:modified xsi:type="dcterms:W3CDTF">2025-04-08T04:02:55Z</dcterms:modified>
  <cp:category/>
</cp:coreProperties>
</file>