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60" r:id="rId4"/>
    <p:sldId id="261" r:id="rId5"/>
    <p:sldId id="262" r:id="rId6"/>
    <p:sldId id="263" r:id="rId7"/>
    <p:sldId id="258"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6" d="100"/>
          <a:sy n="66" d="100"/>
        </p:scale>
        <p:origin x="792"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C651D563-A275-4AF6-B2EF-54C9E68BF872}" type="doc">
      <dgm:prSet loTypeId="urn:microsoft.com/office/officeart/2005/8/layout/cycle5" loCatId="cycle" qsTypeId="urn:microsoft.com/office/officeart/2005/8/quickstyle/simple1" qsCatId="simple" csTypeId="urn:microsoft.com/office/officeart/2005/8/colors/accent1_2" csCatId="accent1" phldr="1"/>
      <dgm:spPr/>
      <dgm:t>
        <a:bodyPr/>
        <a:lstStyle/>
        <a:p>
          <a:endParaRPr lang="en-US"/>
        </a:p>
      </dgm:t>
    </dgm:pt>
    <dgm:pt modelId="{6D8FEDD3-53AF-4D41-B239-51D216C276B6}">
      <dgm:prSet phldrT="[Text]"/>
      <dgm:spPr/>
      <dgm:t>
        <a:bodyPr/>
        <a:lstStyle/>
        <a:p>
          <a:r>
            <a:rPr lang="ar-IQ" b="1" dirty="0" smtClean="0"/>
            <a:t>خرائط جانت </a:t>
          </a:r>
          <a:endParaRPr lang="en-US" dirty="0"/>
        </a:p>
      </dgm:t>
    </dgm:pt>
    <dgm:pt modelId="{19B2C431-22BE-4660-A2D6-567FC3DDC554}" type="parTrans" cxnId="{1CA98A15-0138-4526-90E8-9C478E1F7C95}">
      <dgm:prSet/>
      <dgm:spPr/>
      <dgm:t>
        <a:bodyPr/>
        <a:lstStyle/>
        <a:p>
          <a:endParaRPr lang="en-US"/>
        </a:p>
      </dgm:t>
    </dgm:pt>
    <dgm:pt modelId="{BD48984C-56CD-44E2-BD1F-9E05D3B42C02}" type="sibTrans" cxnId="{1CA98A15-0138-4526-90E8-9C478E1F7C95}">
      <dgm:prSet/>
      <dgm:spPr/>
      <dgm:t>
        <a:bodyPr/>
        <a:lstStyle/>
        <a:p>
          <a:endParaRPr lang="en-US"/>
        </a:p>
      </dgm:t>
    </dgm:pt>
    <dgm:pt modelId="{66D7F28A-C90B-4331-99FE-8D204128688B}">
      <dgm:prSet phldrT="[Text]"/>
      <dgm:spPr/>
      <dgm:t>
        <a:bodyPr/>
        <a:lstStyle/>
        <a:p>
          <a:r>
            <a:rPr lang="ar-SA" b="1" dirty="0" smtClean="0"/>
            <a:t>شبكات الاعمال </a:t>
          </a:r>
          <a:endParaRPr lang="en-US" dirty="0"/>
        </a:p>
      </dgm:t>
    </dgm:pt>
    <dgm:pt modelId="{68B7A1AF-BA31-4C33-B2DC-6390882A54AE}" type="parTrans" cxnId="{25B8B67B-41DD-4D9E-BAB6-E4A5DDEB11D4}">
      <dgm:prSet/>
      <dgm:spPr/>
      <dgm:t>
        <a:bodyPr/>
        <a:lstStyle/>
        <a:p>
          <a:endParaRPr lang="en-US"/>
        </a:p>
      </dgm:t>
    </dgm:pt>
    <dgm:pt modelId="{B8582821-3378-4BDF-BBB2-00C5961C7EB5}" type="sibTrans" cxnId="{25B8B67B-41DD-4D9E-BAB6-E4A5DDEB11D4}">
      <dgm:prSet/>
      <dgm:spPr/>
      <dgm:t>
        <a:bodyPr/>
        <a:lstStyle/>
        <a:p>
          <a:endParaRPr lang="en-US"/>
        </a:p>
      </dgm:t>
    </dgm:pt>
    <dgm:pt modelId="{AB255F45-5BAA-415E-9AAA-D5CD2782D959}" type="pres">
      <dgm:prSet presAssocID="{C651D563-A275-4AF6-B2EF-54C9E68BF872}" presName="cycle" presStyleCnt="0">
        <dgm:presLayoutVars>
          <dgm:dir/>
          <dgm:resizeHandles val="exact"/>
        </dgm:presLayoutVars>
      </dgm:prSet>
      <dgm:spPr/>
    </dgm:pt>
    <dgm:pt modelId="{3F87CA41-F234-4959-ACC7-C0A5FAE65DE6}" type="pres">
      <dgm:prSet presAssocID="{6D8FEDD3-53AF-4D41-B239-51D216C276B6}" presName="node" presStyleLbl="node1" presStyleIdx="0" presStyleCnt="2">
        <dgm:presLayoutVars>
          <dgm:bulletEnabled val="1"/>
        </dgm:presLayoutVars>
      </dgm:prSet>
      <dgm:spPr/>
      <dgm:t>
        <a:bodyPr/>
        <a:lstStyle/>
        <a:p>
          <a:endParaRPr lang="en-US"/>
        </a:p>
      </dgm:t>
    </dgm:pt>
    <dgm:pt modelId="{048BDB5B-1C82-40B0-93B5-5A6DD3D459EF}" type="pres">
      <dgm:prSet presAssocID="{6D8FEDD3-53AF-4D41-B239-51D216C276B6}" presName="spNode" presStyleCnt="0"/>
      <dgm:spPr/>
    </dgm:pt>
    <dgm:pt modelId="{6A8FFAD9-CA6D-43A1-B7BB-C6EDAFF9CDDC}" type="pres">
      <dgm:prSet presAssocID="{BD48984C-56CD-44E2-BD1F-9E05D3B42C02}" presName="sibTrans" presStyleLbl="sibTrans1D1" presStyleIdx="0" presStyleCnt="2"/>
      <dgm:spPr/>
    </dgm:pt>
    <dgm:pt modelId="{D4891496-DD1C-4A1A-8085-D2BF24D38B33}" type="pres">
      <dgm:prSet presAssocID="{66D7F28A-C90B-4331-99FE-8D204128688B}" presName="node" presStyleLbl="node1" presStyleIdx="1" presStyleCnt="2">
        <dgm:presLayoutVars>
          <dgm:bulletEnabled val="1"/>
        </dgm:presLayoutVars>
      </dgm:prSet>
      <dgm:spPr/>
      <dgm:t>
        <a:bodyPr/>
        <a:lstStyle/>
        <a:p>
          <a:endParaRPr lang="en-US"/>
        </a:p>
      </dgm:t>
    </dgm:pt>
    <dgm:pt modelId="{5DE69694-E55A-4F69-9CB5-6078C1382990}" type="pres">
      <dgm:prSet presAssocID="{66D7F28A-C90B-4331-99FE-8D204128688B}" presName="spNode" presStyleCnt="0"/>
      <dgm:spPr/>
    </dgm:pt>
    <dgm:pt modelId="{93BD2880-D3F5-4BAC-8717-8B0B530583BD}" type="pres">
      <dgm:prSet presAssocID="{B8582821-3378-4BDF-BBB2-00C5961C7EB5}" presName="sibTrans" presStyleLbl="sibTrans1D1" presStyleIdx="1" presStyleCnt="2"/>
      <dgm:spPr/>
    </dgm:pt>
  </dgm:ptLst>
  <dgm:cxnLst>
    <dgm:cxn modelId="{83377D10-648B-4699-9ECA-48633A849D81}" type="presOf" srcId="{C651D563-A275-4AF6-B2EF-54C9E68BF872}" destId="{AB255F45-5BAA-415E-9AAA-D5CD2782D959}" srcOrd="0" destOrd="0" presId="urn:microsoft.com/office/officeart/2005/8/layout/cycle5"/>
    <dgm:cxn modelId="{E9A8C596-9F02-4309-8DEE-AE01B869A13E}" type="presOf" srcId="{6D8FEDD3-53AF-4D41-B239-51D216C276B6}" destId="{3F87CA41-F234-4959-ACC7-C0A5FAE65DE6}" srcOrd="0" destOrd="0" presId="urn:microsoft.com/office/officeart/2005/8/layout/cycle5"/>
    <dgm:cxn modelId="{25B8B67B-41DD-4D9E-BAB6-E4A5DDEB11D4}" srcId="{C651D563-A275-4AF6-B2EF-54C9E68BF872}" destId="{66D7F28A-C90B-4331-99FE-8D204128688B}" srcOrd="1" destOrd="0" parTransId="{68B7A1AF-BA31-4C33-B2DC-6390882A54AE}" sibTransId="{B8582821-3378-4BDF-BBB2-00C5961C7EB5}"/>
    <dgm:cxn modelId="{F0636516-F3F5-4572-94BE-DBDF4B3A661E}" type="presOf" srcId="{B8582821-3378-4BDF-BBB2-00C5961C7EB5}" destId="{93BD2880-D3F5-4BAC-8717-8B0B530583BD}" srcOrd="0" destOrd="0" presId="urn:microsoft.com/office/officeart/2005/8/layout/cycle5"/>
    <dgm:cxn modelId="{D1875A9D-4ED5-49B5-BD06-2A51A6A5B22F}" type="presOf" srcId="{BD48984C-56CD-44E2-BD1F-9E05D3B42C02}" destId="{6A8FFAD9-CA6D-43A1-B7BB-C6EDAFF9CDDC}" srcOrd="0" destOrd="0" presId="urn:microsoft.com/office/officeart/2005/8/layout/cycle5"/>
    <dgm:cxn modelId="{83EBACF3-407D-4D4D-95A4-A88B324E024B}" type="presOf" srcId="{66D7F28A-C90B-4331-99FE-8D204128688B}" destId="{D4891496-DD1C-4A1A-8085-D2BF24D38B33}" srcOrd="0" destOrd="0" presId="urn:microsoft.com/office/officeart/2005/8/layout/cycle5"/>
    <dgm:cxn modelId="{1CA98A15-0138-4526-90E8-9C478E1F7C95}" srcId="{C651D563-A275-4AF6-B2EF-54C9E68BF872}" destId="{6D8FEDD3-53AF-4D41-B239-51D216C276B6}" srcOrd="0" destOrd="0" parTransId="{19B2C431-22BE-4660-A2D6-567FC3DDC554}" sibTransId="{BD48984C-56CD-44E2-BD1F-9E05D3B42C02}"/>
    <dgm:cxn modelId="{EA998EFF-D563-49C6-B30D-9C9B6154E4D6}" type="presParOf" srcId="{AB255F45-5BAA-415E-9AAA-D5CD2782D959}" destId="{3F87CA41-F234-4959-ACC7-C0A5FAE65DE6}" srcOrd="0" destOrd="0" presId="urn:microsoft.com/office/officeart/2005/8/layout/cycle5"/>
    <dgm:cxn modelId="{BAE0C401-1821-41E0-A901-7A6147A8556C}" type="presParOf" srcId="{AB255F45-5BAA-415E-9AAA-D5CD2782D959}" destId="{048BDB5B-1C82-40B0-93B5-5A6DD3D459EF}" srcOrd="1" destOrd="0" presId="urn:microsoft.com/office/officeart/2005/8/layout/cycle5"/>
    <dgm:cxn modelId="{433327E5-627E-43A9-9DD6-647B53281D1D}" type="presParOf" srcId="{AB255F45-5BAA-415E-9AAA-D5CD2782D959}" destId="{6A8FFAD9-CA6D-43A1-B7BB-C6EDAFF9CDDC}" srcOrd="2" destOrd="0" presId="urn:microsoft.com/office/officeart/2005/8/layout/cycle5"/>
    <dgm:cxn modelId="{AC707869-F124-417A-81AD-483474B921E6}" type="presParOf" srcId="{AB255F45-5BAA-415E-9AAA-D5CD2782D959}" destId="{D4891496-DD1C-4A1A-8085-D2BF24D38B33}" srcOrd="3" destOrd="0" presId="urn:microsoft.com/office/officeart/2005/8/layout/cycle5"/>
    <dgm:cxn modelId="{1B0F3456-5A6D-4885-93F6-4A2C7E774512}" type="presParOf" srcId="{AB255F45-5BAA-415E-9AAA-D5CD2782D959}" destId="{5DE69694-E55A-4F69-9CB5-6078C1382990}" srcOrd="4" destOrd="0" presId="urn:microsoft.com/office/officeart/2005/8/layout/cycle5"/>
    <dgm:cxn modelId="{821AF4B9-252E-4F86-B826-2E6B17B8A66C}" type="presParOf" srcId="{AB255F45-5BAA-415E-9AAA-D5CD2782D959}" destId="{93BD2880-D3F5-4BAC-8717-8B0B530583BD}" srcOrd="5" destOrd="0" presId="urn:microsoft.com/office/officeart/2005/8/layout/cycle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F87CA41-F234-4959-ACC7-C0A5FAE65DE6}">
      <dsp:nvSpPr>
        <dsp:cNvPr id="0" name=""/>
        <dsp:cNvSpPr/>
      </dsp:nvSpPr>
      <dsp:spPr>
        <a:xfrm>
          <a:off x="1260807" y="1002175"/>
          <a:ext cx="2887823" cy="1877085"/>
        </a:xfrm>
        <a:prstGeom prst="round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9070" tIns="179070" rIns="179070" bIns="179070" numCol="1" spcCol="1270" anchor="ctr" anchorCtr="0">
          <a:noAutofit/>
        </a:bodyPr>
        <a:lstStyle/>
        <a:p>
          <a:pPr lvl="0" algn="ctr" defTabSz="2089150">
            <a:lnSpc>
              <a:spcPct val="90000"/>
            </a:lnSpc>
            <a:spcBef>
              <a:spcPct val="0"/>
            </a:spcBef>
            <a:spcAft>
              <a:spcPct val="35000"/>
            </a:spcAft>
          </a:pPr>
          <a:r>
            <a:rPr lang="ar-IQ" sz="4700" b="1" kern="1200" dirty="0" smtClean="0"/>
            <a:t>خرائط جانت </a:t>
          </a:r>
          <a:endParaRPr lang="en-US" sz="4700" kern="1200" dirty="0"/>
        </a:p>
      </dsp:txBody>
      <dsp:txXfrm>
        <a:off x="1352439" y="1093807"/>
        <a:ext cx="2704559" cy="1693821"/>
      </dsp:txXfrm>
    </dsp:sp>
    <dsp:sp modelId="{6A8FFAD9-CA6D-43A1-B7BB-C6EDAFF9CDDC}">
      <dsp:nvSpPr>
        <dsp:cNvPr id="0" name=""/>
        <dsp:cNvSpPr/>
      </dsp:nvSpPr>
      <dsp:spPr>
        <a:xfrm>
          <a:off x="2704719" y="347282"/>
          <a:ext cx="3186872" cy="3186872"/>
        </a:xfrm>
        <a:custGeom>
          <a:avLst/>
          <a:gdLst/>
          <a:ahLst/>
          <a:cxnLst/>
          <a:rect l="0" t="0" r="0" b="0"/>
          <a:pathLst>
            <a:path>
              <a:moveTo>
                <a:pt x="670556" y="294462"/>
              </a:moveTo>
              <a:arcTo wR="1593436" hR="1593436" stAng="14076445" swAng="4247110"/>
            </a:path>
          </a:pathLst>
        </a:custGeom>
        <a:noFill/>
        <a:ln w="12700" cap="rnd" cmpd="sng" algn="ctr">
          <a:solidFill>
            <a:schemeClr val="accent1">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sp>
    <dsp:sp modelId="{D4891496-DD1C-4A1A-8085-D2BF24D38B33}">
      <dsp:nvSpPr>
        <dsp:cNvPr id="0" name=""/>
        <dsp:cNvSpPr/>
      </dsp:nvSpPr>
      <dsp:spPr>
        <a:xfrm>
          <a:off x="4447680" y="1002175"/>
          <a:ext cx="2887823" cy="1877085"/>
        </a:xfrm>
        <a:prstGeom prst="round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9070" tIns="179070" rIns="179070" bIns="179070" numCol="1" spcCol="1270" anchor="ctr" anchorCtr="0">
          <a:noAutofit/>
        </a:bodyPr>
        <a:lstStyle/>
        <a:p>
          <a:pPr lvl="0" algn="ctr" defTabSz="2089150">
            <a:lnSpc>
              <a:spcPct val="90000"/>
            </a:lnSpc>
            <a:spcBef>
              <a:spcPct val="0"/>
            </a:spcBef>
            <a:spcAft>
              <a:spcPct val="35000"/>
            </a:spcAft>
          </a:pPr>
          <a:r>
            <a:rPr lang="ar-SA" sz="4700" b="1" kern="1200" dirty="0" smtClean="0"/>
            <a:t>شبكات الاعمال </a:t>
          </a:r>
          <a:endParaRPr lang="en-US" sz="4700" kern="1200" dirty="0"/>
        </a:p>
      </dsp:txBody>
      <dsp:txXfrm>
        <a:off x="4539312" y="1093807"/>
        <a:ext cx="2704559" cy="1693821"/>
      </dsp:txXfrm>
    </dsp:sp>
    <dsp:sp modelId="{93BD2880-D3F5-4BAC-8717-8B0B530583BD}">
      <dsp:nvSpPr>
        <dsp:cNvPr id="0" name=""/>
        <dsp:cNvSpPr/>
      </dsp:nvSpPr>
      <dsp:spPr>
        <a:xfrm>
          <a:off x="2704719" y="347282"/>
          <a:ext cx="3186872" cy="3186872"/>
        </a:xfrm>
        <a:custGeom>
          <a:avLst/>
          <a:gdLst/>
          <a:ahLst/>
          <a:cxnLst/>
          <a:rect l="0" t="0" r="0" b="0"/>
          <a:pathLst>
            <a:path>
              <a:moveTo>
                <a:pt x="2516315" y="2892410"/>
              </a:moveTo>
              <a:arcTo wR="1593436" hR="1593436" stAng="3276445" swAng="4247110"/>
            </a:path>
          </a:pathLst>
        </a:custGeom>
        <a:noFill/>
        <a:ln w="12700" cap="rnd" cmpd="sng" algn="ctr">
          <a:solidFill>
            <a:schemeClr val="accent1">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5/8/layout/cycle5">
  <dgm:title val=""/>
  <dgm:desc val=""/>
  <dgm:catLst>
    <dgm:cat type="cycle" pri="3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hoose name="Name9">
      <dgm:if name="Name10" func="var" arg="dir" op="equ" val="norm">
        <dgm:constrLst>
          <dgm:constr type="w" for="ch" forName="node" refType="w"/>
          <dgm:constr type="w" for="ch" ptType="sibTrans" refType="w" refFor="ch" refForName="node" op="equ" fact="0.3"/>
          <dgm:constr type="diam" for="ch" ptType="sibTrans" refType="diam" op="equ"/>
          <dgm:constr type="sibSp" refType="w" refFor="ch" refForName="node" op="equ" fact="0.15"/>
          <dgm:constr type="w" for="ch" forName="spNode" refType="sibSp" fact="1.6"/>
          <dgm:constr type="primFontSz" for="ch" forName="node" op="equ" val="65"/>
        </dgm:constrLst>
      </dgm:if>
      <dgm:else name="Name11">
        <dgm:constrLst>
          <dgm:constr type="w" for="ch" forName="node" refType="w"/>
          <dgm:constr type="w" for="ch" ptType="sibTrans" refType="w" refFor="ch" refForName="node" op="equ" fact="0.3"/>
          <dgm:constr type="diam" for="ch" ptType="sibTrans" refType="diam" fact="-1"/>
          <dgm:constr type="diam" for="ch" refType="diam" op="equ" fact="-1"/>
          <dgm:constr type="sibSp" refType="w" refFor="ch" refForName="node" op="equ" fact="0.15"/>
          <dgm:constr type="w" for="ch" forName="spNode" refType="sibSp" fact="1.6"/>
          <dgm:constr type="primFontSz" for="ch" forName="node" op="equ" val="65"/>
        </dgm:constrLst>
      </dgm:else>
    </dgm:choose>
    <dgm:ruleLst/>
    <dgm:forEach name="Name12" axis="ch" ptType="node">
      <dgm:layoutNode name="node">
        <dgm:varLst>
          <dgm:bulletEnabled val="1"/>
        </dgm:varLst>
        <dgm:alg type="tx"/>
        <dgm:shape xmlns:r="http://schemas.openxmlformats.org/officeDocument/2006/relationships" type="roundRect" r:blip="">
          <dgm:adjLst/>
        </dgm:shape>
        <dgm:presOf axis="desOrSelf" ptType="node"/>
        <dgm:constrLst>
          <dgm:constr type="h" refType="w" fact="0.65"/>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3">
        <dgm:if name="Name14" axis="par ch" ptType="doc node" func="cnt" op="gt" val="1">
          <dgm:layoutNode name="spNode">
            <dgm:alg type="sp"/>
            <dgm:shape xmlns:r="http://schemas.openxmlformats.org/officeDocument/2006/relationships" r:blip="">
              <dgm:adjLst/>
            </dgm:shape>
            <dgm:presOf/>
            <dgm:constrLst>
              <dgm:constr type="h" refType="w"/>
            </dgm:constrLst>
            <dgm:ruleLst/>
          </dgm:layoutNode>
          <dgm:forEach name="Name15" axis="followSib" ptType="sibTrans" hideLastTrans="0" cnt="1">
            <dgm:layoutNode name="sibTrans">
              <dgm:alg type="conn">
                <dgm:param type="dim" val="1D"/>
                <dgm:param type="connRout" val="curve"/>
                <dgm:param type="begPts" val="radial"/>
                <dgm:param type="endPts" val="radial"/>
              </dgm:alg>
              <dgm:shape xmlns:r="http://schemas.openxmlformats.org/officeDocument/2006/relationships" type="conn" r:blip="">
                <dgm:adjLst/>
              </dgm:shape>
              <dgm:presOf axis="self"/>
              <dgm:constrLst>
                <dgm:constr type="h" refType="w" fact="0.65"/>
                <dgm:constr type="connDist"/>
                <dgm:constr type="begPad" refType="connDist" fact="0.2"/>
                <dgm:constr type="endPad" refType="connDist" fact="0.2"/>
              </dgm:constrLst>
              <dgm:ruleLst/>
            </dgm:layoutNode>
          </dgm:forEach>
        </dgm:if>
        <dgm:else name="Name16"/>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85C4ED48-6B57-4E7A-A011-F53165FB1752}" type="datetimeFigureOut">
              <a:rPr lang="en-US" smtClean="0"/>
              <a:t>9/26/2025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EC9BF03-8B7F-4656-A037-133A0583A0D0}" type="slidenum">
              <a:rPr lang="en-US" smtClean="0"/>
              <a:t>‹#›</a:t>
            </a:fld>
            <a:endParaRPr lang="en-US"/>
          </a:p>
        </p:txBody>
      </p:sp>
    </p:spTree>
    <p:extLst>
      <p:ext uri="{BB962C8B-B14F-4D97-AF65-F5344CB8AC3E}">
        <p14:creationId xmlns:p14="http://schemas.microsoft.com/office/powerpoint/2010/main" val="293347067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85C4ED48-6B57-4E7A-A011-F53165FB1752}" type="datetimeFigureOut">
              <a:rPr lang="en-US" smtClean="0"/>
              <a:t>9/26/2025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EC9BF03-8B7F-4656-A037-133A0583A0D0}" type="slidenum">
              <a:rPr lang="en-US" smtClean="0"/>
              <a:t>‹#›</a:t>
            </a:fld>
            <a:endParaRPr lang="en-US"/>
          </a:p>
        </p:txBody>
      </p:sp>
    </p:spTree>
    <p:extLst>
      <p:ext uri="{BB962C8B-B14F-4D97-AF65-F5344CB8AC3E}">
        <p14:creationId xmlns:p14="http://schemas.microsoft.com/office/powerpoint/2010/main" val="26711224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85C4ED48-6B57-4E7A-A011-F53165FB1752}" type="datetimeFigureOut">
              <a:rPr lang="en-US" smtClean="0"/>
              <a:t>9/26/2025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EC9BF03-8B7F-4656-A037-133A0583A0D0}" type="slidenum">
              <a:rPr lang="en-US" smtClean="0"/>
              <a:t>‹#›</a:t>
            </a:fld>
            <a:endParaRPr lang="en-US"/>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183519011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85C4ED48-6B57-4E7A-A011-F53165FB1752}" type="datetimeFigureOut">
              <a:rPr lang="en-US" smtClean="0"/>
              <a:t>9/26/2025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EC9BF03-8B7F-4656-A037-133A0583A0D0}" type="slidenum">
              <a:rPr lang="en-US" smtClean="0"/>
              <a:t>‹#›</a:t>
            </a:fld>
            <a:endParaRPr lang="en-US"/>
          </a:p>
        </p:txBody>
      </p:sp>
    </p:spTree>
    <p:extLst>
      <p:ext uri="{BB962C8B-B14F-4D97-AF65-F5344CB8AC3E}">
        <p14:creationId xmlns:p14="http://schemas.microsoft.com/office/powerpoint/2010/main" val="227290308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85C4ED48-6B57-4E7A-A011-F53165FB1752}" type="datetimeFigureOut">
              <a:rPr lang="en-US" smtClean="0"/>
              <a:t>9/26/2025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EC9BF03-8B7F-4656-A037-133A0583A0D0}"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38310634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85C4ED48-6B57-4E7A-A011-F53165FB1752}" type="datetimeFigureOut">
              <a:rPr lang="en-US" smtClean="0"/>
              <a:t>9/26/2025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EC9BF03-8B7F-4656-A037-133A0583A0D0}" type="slidenum">
              <a:rPr lang="en-US" smtClean="0"/>
              <a:t>‹#›</a:t>
            </a:fld>
            <a:endParaRPr lang="en-US"/>
          </a:p>
        </p:txBody>
      </p:sp>
    </p:spTree>
    <p:extLst>
      <p:ext uri="{BB962C8B-B14F-4D97-AF65-F5344CB8AC3E}">
        <p14:creationId xmlns:p14="http://schemas.microsoft.com/office/powerpoint/2010/main" val="318776641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85C4ED48-6B57-4E7A-A011-F53165FB1752}" type="datetimeFigureOut">
              <a:rPr lang="en-US" smtClean="0"/>
              <a:t>9/26/2025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EC9BF03-8B7F-4656-A037-133A0583A0D0}" type="slidenum">
              <a:rPr lang="en-US" smtClean="0"/>
              <a:t>‹#›</a:t>
            </a:fld>
            <a:endParaRPr lang="en-US"/>
          </a:p>
        </p:txBody>
      </p:sp>
    </p:spTree>
    <p:extLst>
      <p:ext uri="{BB962C8B-B14F-4D97-AF65-F5344CB8AC3E}">
        <p14:creationId xmlns:p14="http://schemas.microsoft.com/office/powerpoint/2010/main" val="36031655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85C4ED48-6B57-4E7A-A011-F53165FB1752}" type="datetimeFigureOut">
              <a:rPr lang="en-US" smtClean="0"/>
              <a:t>9/26/2025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EC9BF03-8B7F-4656-A037-133A0583A0D0}" type="slidenum">
              <a:rPr lang="en-US" smtClean="0"/>
              <a:t>‹#›</a:t>
            </a:fld>
            <a:endParaRPr lang="en-US"/>
          </a:p>
        </p:txBody>
      </p:sp>
    </p:spTree>
    <p:extLst>
      <p:ext uri="{BB962C8B-B14F-4D97-AF65-F5344CB8AC3E}">
        <p14:creationId xmlns:p14="http://schemas.microsoft.com/office/powerpoint/2010/main" val="378558731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85C4ED48-6B57-4E7A-A011-F53165FB1752}" type="datetimeFigureOut">
              <a:rPr lang="en-US" smtClean="0"/>
              <a:t>9/26/2025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EC9BF03-8B7F-4656-A037-133A0583A0D0}" type="slidenum">
              <a:rPr lang="en-US" smtClean="0"/>
              <a:t>‹#›</a:t>
            </a:fld>
            <a:endParaRPr lang="en-US"/>
          </a:p>
        </p:txBody>
      </p:sp>
    </p:spTree>
    <p:extLst>
      <p:ext uri="{BB962C8B-B14F-4D97-AF65-F5344CB8AC3E}">
        <p14:creationId xmlns:p14="http://schemas.microsoft.com/office/powerpoint/2010/main" val="37351939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85C4ED48-6B57-4E7A-A011-F53165FB1752}" type="datetimeFigureOut">
              <a:rPr lang="en-US" smtClean="0"/>
              <a:t>9/26/2025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EC9BF03-8B7F-4656-A037-133A0583A0D0}" type="slidenum">
              <a:rPr lang="en-US" smtClean="0"/>
              <a:t>‹#›</a:t>
            </a:fld>
            <a:endParaRPr lang="en-US"/>
          </a:p>
        </p:txBody>
      </p:sp>
    </p:spTree>
    <p:extLst>
      <p:ext uri="{BB962C8B-B14F-4D97-AF65-F5344CB8AC3E}">
        <p14:creationId xmlns:p14="http://schemas.microsoft.com/office/powerpoint/2010/main" val="247486768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85C4ED48-6B57-4E7A-A011-F53165FB1752}" type="datetimeFigureOut">
              <a:rPr lang="en-US" smtClean="0"/>
              <a:t>9/26/2025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EC9BF03-8B7F-4656-A037-133A0583A0D0}" type="slidenum">
              <a:rPr lang="en-US" smtClean="0"/>
              <a:t>‹#›</a:t>
            </a:fld>
            <a:endParaRPr lang="en-US"/>
          </a:p>
        </p:txBody>
      </p:sp>
    </p:spTree>
    <p:extLst>
      <p:ext uri="{BB962C8B-B14F-4D97-AF65-F5344CB8AC3E}">
        <p14:creationId xmlns:p14="http://schemas.microsoft.com/office/powerpoint/2010/main" val="41705406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85C4ED48-6B57-4E7A-A011-F53165FB1752}" type="datetimeFigureOut">
              <a:rPr lang="en-US" smtClean="0"/>
              <a:t>9/26/2025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EC9BF03-8B7F-4656-A037-133A0583A0D0}" type="slidenum">
              <a:rPr lang="en-US" smtClean="0"/>
              <a:t>‹#›</a:t>
            </a:fld>
            <a:endParaRPr lang="en-US"/>
          </a:p>
        </p:txBody>
      </p:sp>
    </p:spTree>
    <p:extLst>
      <p:ext uri="{BB962C8B-B14F-4D97-AF65-F5344CB8AC3E}">
        <p14:creationId xmlns:p14="http://schemas.microsoft.com/office/powerpoint/2010/main" val="406139580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85C4ED48-6B57-4E7A-A011-F53165FB1752}" type="datetimeFigureOut">
              <a:rPr lang="en-US" smtClean="0"/>
              <a:t>9/26/2025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EC9BF03-8B7F-4656-A037-133A0583A0D0}" type="slidenum">
              <a:rPr lang="en-US" smtClean="0"/>
              <a:t>‹#›</a:t>
            </a:fld>
            <a:endParaRPr lang="en-US"/>
          </a:p>
        </p:txBody>
      </p:sp>
    </p:spTree>
    <p:extLst>
      <p:ext uri="{BB962C8B-B14F-4D97-AF65-F5344CB8AC3E}">
        <p14:creationId xmlns:p14="http://schemas.microsoft.com/office/powerpoint/2010/main" val="8442328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5C4ED48-6B57-4E7A-A011-F53165FB1752}" type="datetimeFigureOut">
              <a:rPr lang="en-US" smtClean="0"/>
              <a:t>9/26/2025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EC9BF03-8B7F-4656-A037-133A0583A0D0}" type="slidenum">
              <a:rPr lang="en-US" smtClean="0"/>
              <a:t>‹#›</a:t>
            </a:fld>
            <a:endParaRPr lang="en-US"/>
          </a:p>
        </p:txBody>
      </p:sp>
    </p:spTree>
    <p:extLst>
      <p:ext uri="{BB962C8B-B14F-4D97-AF65-F5344CB8AC3E}">
        <p14:creationId xmlns:p14="http://schemas.microsoft.com/office/powerpoint/2010/main" val="29103406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smtClean="0"/>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85C4ED48-6B57-4E7A-A011-F53165FB1752}" type="datetimeFigureOut">
              <a:rPr lang="en-US" smtClean="0"/>
              <a:t>9/26/2025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EC9BF03-8B7F-4656-A037-133A0583A0D0}" type="slidenum">
              <a:rPr lang="en-US" smtClean="0"/>
              <a:t>‹#›</a:t>
            </a:fld>
            <a:endParaRPr lang="en-US"/>
          </a:p>
        </p:txBody>
      </p:sp>
    </p:spTree>
    <p:extLst>
      <p:ext uri="{BB962C8B-B14F-4D97-AF65-F5344CB8AC3E}">
        <p14:creationId xmlns:p14="http://schemas.microsoft.com/office/powerpoint/2010/main" val="36333669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85C4ED48-6B57-4E7A-A011-F53165FB1752}" type="datetimeFigureOut">
              <a:rPr lang="en-US" smtClean="0"/>
              <a:t>9/26/2025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EC9BF03-8B7F-4656-A037-133A0583A0D0}" type="slidenum">
              <a:rPr lang="en-US" smtClean="0"/>
              <a:t>‹#›</a:t>
            </a:fld>
            <a:endParaRPr lang="en-US"/>
          </a:p>
        </p:txBody>
      </p:sp>
    </p:spTree>
    <p:extLst>
      <p:ext uri="{BB962C8B-B14F-4D97-AF65-F5344CB8AC3E}">
        <p14:creationId xmlns:p14="http://schemas.microsoft.com/office/powerpoint/2010/main" val="14782860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85C4ED48-6B57-4E7A-A011-F53165FB1752}" type="datetimeFigureOut">
              <a:rPr lang="en-US" smtClean="0"/>
              <a:t>9/26/2025</a:t>
            </a:fld>
            <a:endParaRPr 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AEC9BF03-8B7F-4656-A037-133A0583A0D0}" type="slidenum">
              <a:rPr lang="en-US" smtClean="0"/>
              <a:t>‹#›</a:t>
            </a:fld>
            <a:endParaRPr lang="en-US"/>
          </a:p>
        </p:txBody>
      </p:sp>
    </p:spTree>
    <p:extLst>
      <p:ext uri="{BB962C8B-B14F-4D97-AF65-F5344CB8AC3E}">
        <p14:creationId xmlns:p14="http://schemas.microsoft.com/office/powerpoint/2010/main" val="419593008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07067" y="4212630"/>
            <a:ext cx="7766936" cy="1646302"/>
          </a:xfrm>
        </p:spPr>
        <p:txBody>
          <a:bodyPr/>
          <a:lstStyle/>
          <a:p>
            <a:pPr algn="ctr"/>
            <a:r>
              <a:rPr lang="ar-IQ" dirty="0" smtClean="0"/>
              <a:t>محاضرة بعنوان</a:t>
            </a:r>
            <a:br>
              <a:rPr lang="ar-IQ" dirty="0" smtClean="0"/>
            </a:br>
            <a:r>
              <a:rPr lang="ar-IQ" b="1" dirty="0"/>
              <a:t>جدولة المشروع</a:t>
            </a:r>
            <a:r>
              <a:rPr lang="en-US" dirty="0"/>
              <a:t/>
            </a:r>
            <a:br>
              <a:rPr lang="en-US" dirty="0"/>
            </a:br>
            <a:r>
              <a:rPr lang="en-US" dirty="0"/>
              <a:t/>
            </a:r>
            <a:br>
              <a:rPr lang="en-US" dirty="0"/>
            </a:br>
            <a:r>
              <a:rPr lang="en-US" dirty="0" smtClean="0"/>
              <a:t/>
            </a:r>
            <a:br>
              <a:rPr lang="en-US" dirty="0" smtClean="0"/>
            </a:br>
            <a:endParaRPr lang="en-US" dirty="0"/>
          </a:p>
        </p:txBody>
      </p:sp>
      <p:sp>
        <p:nvSpPr>
          <p:cNvPr id="3" name="Subtitle 2"/>
          <p:cNvSpPr>
            <a:spLocks noGrp="1"/>
          </p:cNvSpPr>
          <p:nvPr>
            <p:ph type="subTitle" idx="1"/>
          </p:nvPr>
        </p:nvSpPr>
        <p:spPr/>
        <p:txBody>
          <a:bodyPr>
            <a:noAutofit/>
          </a:bodyPr>
          <a:lstStyle/>
          <a:p>
            <a:pPr algn="ctr"/>
            <a:r>
              <a:rPr lang="ar-IQ" sz="3200" b="1" dirty="0" smtClean="0"/>
              <a:t>إعداد</a:t>
            </a:r>
          </a:p>
          <a:p>
            <a:pPr algn="ctr"/>
            <a:r>
              <a:rPr lang="ar-IQ" sz="3200" b="1" dirty="0" smtClean="0"/>
              <a:t>أ.م.د. سهى جمال مولود</a:t>
            </a:r>
          </a:p>
          <a:p>
            <a:pPr algn="ctr"/>
            <a:endParaRPr lang="en-US" sz="3200" b="1" dirty="0"/>
          </a:p>
        </p:txBody>
      </p:sp>
    </p:spTree>
    <p:extLst>
      <p:ext uri="{BB962C8B-B14F-4D97-AF65-F5344CB8AC3E}">
        <p14:creationId xmlns:p14="http://schemas.microsoft.com/office/powerpoint/2010/main" val="149384453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rtl="1"/>
            <a:r>
              <a:rPr lang="ar-IQ" b="1" dirty="0"/>
              <a:t>الأهداف </a:t>
            </a:r>
            <a:r>
              <a:rPr lang="ar-IQ" b="1" dirty="0" smtClean="0"/>
              <a:t>خلال المحاضرة:</a:t>
            </a:r>
            <a:endParaRPr lang="en-US" dirty="0"/>
          </a:p>
        </p:txBody>
      </p:sp>
      <p:sp>
        <p:nvSpPr>
          <p:cNvPr id="3" name="Content Placeholder 2"/>
          <p:cNvSpPr>
            <a:spLocks noGrp="1"/>
          </p:cNvSpPr>
          <p:nvPr>
            <p:ph idx="1"/>
          </p:nvPr>
        </p:nvSpPr>
        <p:spPr/>
        <p:txBody>
          <a:bodyPr>
            <a:noAutofit/>
          </a:bodyPr>
          <a:lstStyle/>
          <a:p>
            <a:pPr lvl="0" algn="just" rtl="1"/>
            <a:r>
              <a:rPr lang="ar-IQ" sz="2400" b="1" dirty="0"/>
              <a:t>وصف جدولة المشروع وخطواتها.</a:t>
            </a:r>
            <a:endParaRPr lang="en-US" sz="2400" dirty="0"/>
          </a:p>
          <a:p>
            <a:pPr lvl="0" algn="just" rtl="1"/>
            <a:r>
              <a:rPr lang="ar-IQ" sz="2400" b="1" dirty="0"/>
              <a:t>التعرف على اهداف جدولة المشروع.</a:t>
            </a:r>
            <a:endParaRPr lang="en-US" sz="2400" dirty="0"/>
          </a:p>
          <a:p>
            <a:pPr lvl="0" algn="just" rtl="1"/>
            <a:r>
              <a:rPr lang="ar-IQ" sz="2400" b="1" dirty="0"/>
              <a:t>معرفة أساليب وأدوات جدولة المشروع.</a:t>
            </a:r>
            <a:endParaRPr lang="en-US" sz="2400" dirty="0"/>
          </a:p>
          <a:p>
            <a:pPr lvl="0" algn="just" rtl="1"/>
            <a:r>
              <a:rPr lang="ar-IQ" sz="2400" b="1" dirty="0"/>
              <a:t>جدولة أنشطة المشروع باستخدام خرائط غانت.</a:t>
            </a:r>
            <a:endParaRPr lang="en-US" sz="2400" dirty="0"/>
          </a:p>
          <a:p>
            <a:pPr lvl="0" algn="just" rtl="1"/>
            <a:r>
              <a:rPr lang="ar-IQ" sz="2400" b="1" dirty="0"/>
              <a:t>رسم شبكة المشروع باستخدام طريقة </a:t>
            </a:r>
            <a:r>
              <a:rPr lang="en-US" sz="2400" b="1" dirty="0"/>
              <a:t>AOA</a:t>
            </a:r>
            <a:r>
              <a:rPr lang="ar-IQ" sz="2400" b="1" dirty="0"/>
              <a:t> و </a:t>
            </a:r>
            <a:r>
              <a:rPr lang="en-US" sz="2400" b="1" dirty="0"/>
              <a:t>AON</a:t>
            </a:r>
            <a:endParaRPr lang="en-US" sz="2400" dirty="0"/>
          </a:p>
          <a:p>
            <a:pPr lvl="0" algn="just" rtl="1"/>
            <a:r>
              <a:rPr lang="ar-IQ" sz="2400" b="1" dirty="0"/>
              <a:t>جدولة المشروع باستخدام أسلوب </a:t>
            </a:r>
            <a:r>
              <a:rPr lang="en-US" sz="2400" b="1" dirty="0"/>
              <a:t>CPM</a:t>
            </a:r>
            <a:endParaRPr lang="en-US" sz="2400" dirty="0"/>
          </a:p>
          <a:p>
            <a:pPr lvl="0" algn="just" rtl="1"/>
            <a:r>
              <a:rPr lang="ar-IQ" sz="2400" b="1" dirty="0"/>
              <a:t>حساب الأوقات المبكرة والمتأخرة لأنشطة المشروع.</a:t>
            </a:r>
            <a:endParaRPr lang="en-US" sz="2400" dirty="0"/>
          </a:p>
          <a:p>
            <a:pPr lvl="0" algn="just" rtl="1"/>
            <a:r>
              <a:rPr lang="ar-IQ" sz="2400" b="1" dirty="0"/>
              <a:t>حساب المسار الحرج والوقت الفائض للمسارات.</a:t>
            </a:r>
            <a:endParaRPr lang="en-US" sz="2400" dirty="0"/>
          </a:p>
          <a:p>
            <a:pPr algn="just" rtl="1"/>
            <a:endParaRPr lang="en-US" sz="4000" b="1" dirty="0"/>
          </a:p>
        </p:txBody>
      </p:sp>
    </p:spTree>
    <p:extLst>
      <p:ext uri="{BB962C8B-B14F-4D97-AF65-F5344CB8AC3E}">
        <p14:creationId xmlns:p14="http://schemas.microsoft.com/office/powerpoint/2010/main" val="239341785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rtl="1"/>
            <a:r>
              <a:rPr lang="ar-IQ" b="1" dirty="0"/>
              <a:t>مفهوم الجدولة المشروع </a:t>
            </a:r>
            <a:endParaRPr lang="en-US" dirty="0"/>
          </a:p>
        </p:txBody>
      </p:sp>
      <p:sp>
        <p:nvSpPr>
          <p:cNvPr id="3" name="Content Placeholder 2"/>
          <p:cNvSpPr>
            <a:spLocks noGrp="1"/>
          </p:cNvSpPr>
          <p:nvPr>
            <p:ph idx="1"/>
          </p:nvPr>
        </p:nvSpPr>
        <p:spPr>
          <a:xfrm>
            <a:off x="677334" y="1465943"/>
            <a:ext cx="8596668" cy="4575419"/>
          </a:xfrm>
        </p:spPr>
        <p:txBody>
          <a:bodyPr>
            <a:noAutofit/>
          </a:bodyPr>
          <a:lstStyle/>
          <a:p>
            <a:pPr algn="just" rtl="1"/>
            <a:r>
              <a:rPr lang="ar-IQ" sz="2400" dirty="0"/>
              <a:t> ينبثق الجدول الزمني للمشروع من وثائق التخطيط التي تم عدها في مرحلة التخطيط، اذ عادة ما تكون الجدولة العنصر الأكثر أهمية في عملية إدارة المشروع خاصة أثناء مرحلة التنفيذ (أي عمل المشروع الفعلي) كونها مصدر معظم الصراعات والمشاكل، وأحد الأسباب هو أن المعيار الوحيد الأكثر أهمية لنجاح المشروع هو انجاز المشروع في الوقت المحدد. على سبيل المثال إذا لم يكتمل مبنى المدرسة بحلول الوقت الذي يبدأ فيه العام الدراسي فسوف يؤثر ذلك على العديد من اولياء امور الطلبة، او إذا لم يكتمل مركز التسوق في الوقت المحدد فسيكون هناك الكثير من المستأجرين الغاضبين، او إذا لم يكتمل المنتج الجديد بحلول تاريخ الإطلاق المحدد فقد تفقد ملايين الدولارات، وإذا لم يكتمل سلاح عسكري جديد في الوقت المحدد فقد يؤثر ذلك على الأمن القومي.</a:t>
            </a:r>
            <a:endParaRPr lang="en-US" sz="2400" b="1" dirty="0"/>
          </a:p>
        </p:txBody>
      </p:sp>
    </p:spTree>
    <p:extLst>
      <p:ext uri="{BB962C8B-B14F-4D97-AF65-F5344CB8AC3E}">
        <p14:creationId xmlns:p14="http://schemas.microsoft.com/office/powerpoint/2010/main" val="89471652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just" rtl="1"/>
            <a:r>
              <a:rPr lang="ar-IQ" dirty="0"/>
              <a:t>تساعد الجدولة مدير المشروع على الاجابة على عدد من التساؤلات المهمة: </a:t>
            </a:r>
            <a:r>
              <a:rPr lang="en-US" dirty="0"/>
              <a:t/>
            </a:r>
            <a:br>
              <a:rPr lang="en-US" dirty="0"/>
            </a:br>
            <a:endParaRPr lang="en-US" dirty="0"/>
          </a:p>
        </p:txBody>
      </p:sp>
      <p:sp>
        <p:nvSpPr>
          <p:cNvPr id="3" name="Content Placeholder 2"/>
          <p:cNvSpPr>
            <a:spLocks noGrp="1"/>
          </p:cNvSpPr>
          <p:nvPr>
            <p:ph idx="1"/>
          </p:nvPr>
        </p:nvSpPr>
        <p:spPr/>
        <p:txBody>
          <a:bodyPr/>
          <a:lstStyle/>
          <a:p>
            <a:pPr lvl="0" algn="just" rtl="1"/>
            <a:r>
              <a:rPr lang="ar-IQ" b="1" dirty="0"/>
              <a:t>كيف يتم التنسيق والتخطيط للمشروع حتى يتجنب التأخير عن الموعد المحدد لأنهاء المشروع؟</a:t>
            </a:r>
            <a:endParaRPr lang="en-US" b="1" dirty="0"/>
          </a:p>
          <a:p>
            <a:pPr lvl="0" algn="just" rtl="1"/>
            <a:r>
              <a:rPr lang="ar-IQ" b="1" dirty="0"/>
              <a:t>كيف يخطط للموارد اللازمة لإتمام المشروع من افراد ومواد ومعدات وآلات؟ </a:t>
            </a:r>
            <a:endParaRPr lang="en-US" b="1" dirty="0"/>
          </a:p>
          <a:p>
            <a:pPr lvl="0" algn="just" rtl="1"/>
            <a:r>
              <a:rPr lang="ar-IQ" b="1" dirty="0"/>
              <a:t>كيف يمكن ان يتجنب تكاليف التنفيذ غير الضرورية؟ </a:t>
            </a:r>
            <a:endParaRPr lang="en-US" b="1" dirty="0"/>
          </a:p>
          <a:p>
            <a:pPr lvl="0" algn="just" rtl="1"/>
            <a:r>
              <a:rPr lang="ar-IQ" b="1" dirty="0"/>
              <a:t>كيف يمكن ان يحدد نقاط الاختناق المتوقعة في المشروع؟ </a:t>
            </a:r>
            <a:endParaRPr lang="en-US" b="1" dirty="0"/>
          </a:p>
          <a:p>
            <a:pPr lvl="0" algn="just" rtl="1"/>
            <a:r>
              <a:rPr lang="ar-IQ" b="1" dirty="0"/>
              <a:t>هل هناك أنشطة في المشروع والتي يمكن تأخرها دون ان يؤثر ذلك على وقت إتمام المشروع ككل؟ </a:t>
            </a:r>
            <a:endParaRPr lang="en-US" b="1" dirty="0"/>
          </a:p>
          <a:p>
            <a:pPr lvl="0" algn="just" rtl="1"/>
            <a:r>
              <a:rPr lang="ar-IQ" b="1" dirty="0"/>
              <a:t>وباي قدر من الوقت يمكن تأخير هذه الأنشطة. </a:t>
            </a:r>
            <a:endParaRPr lang="en-US" b="1" dirty="0"/>
          </a:p>
          <a:p>
            <a:pPr lvl="0" algn="just" rtl="1"/>
            <a:r>
              <a:rPr lang="ar-IQ" b="1" dirty="0"/>
              <a:t>اذا كان المطلوب إتمام المشروع في وقت اقصر نسبيا كيف يمكن ان يحقق مدير المشروع ذلك باقل تكاليف؟ </a:t>
            </a:r>
            <a:endParaRPr lang="en-US" b="1" dirty="0"/>
          </a:p>
          <a:p>
            <a:pPr marL="0" indent="0" algn="just" rtl="1">
              <a:buNone/>
            </a:pPr>
            <a:endParaRPr lang="en-US" b="1" dirty="0"/>
          </a:p>
        </p:txBody>
      </p:sp>
    </p:spTree>
    <p:extLst>
      <p:ext uri="{BB962C8B-B14F-4D97-AF65-F5344CB8AC3E}">
        <p14:creationId xmlns:p14="http://schemas.microsoft.com/office/powerpoint/2010/main" val="276123033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77334" y="870857"/>
            <a:ext cx="8596668" cy="5170505"/>
          </a:xfrm>
        </p:spPr>
        <p:txBody>
          <a:bodyPr>
            <a:normAutofit/>
          </a:bodyPr>
          <a:lstStyle/>
          <a:p>
            <a:pPr algn="just" rtl="1"/>
            <a:r>
              <a:rPr lang="ar-IQ" sz="2000" dirty="0"/>
              <a:t>الجدولة هي عملية تحويل خطة المشروع الى جدول زمني لتشغيل المشروع ابتداء من لحظة مباشرة العمل في المشروع مرورا بجميع الانشطة المتتابعة والمتداخلة والاحداث والمحطات الرئيسية وصولا الى لحظة انتهاء العمل في المشروع وتحديد الوقت اللازم لتنفيذ المشروع من لحظة البدء وحتى لحظة الانتهاء</a:t>
            </a:r>
            <a:r>
              <a:rPr lang="en-US" sz="2000" dirty="0"/>
              <a:t>.</a:t>
            </a:r>
            <a:r>
              <a:rPr lang="ar-IQ" sz="2000" dirty="0"/>
              <a:t> فالجدولة هي عملية تحويل خطة عمل المشروع الى جدول زمني قابل للتنفيذ، فهي الأداة الرئيسية المناسبة لادارة المشاريع، والجدولة مهمة أيضا لكونها متطلب اساسي من قبل الزبون، وتأتي مرحلة الجدولة بعد الانتهاء من تخطيط المشروع وتقسيمه الى عناصر رئيسية (الأنشطة او العمليات الازمة لتنفيذه)، بعدها تأتي مسؤولية مدير المشروع في إتمام المشروع في تاريخ معين وفي حدود ميزانية محددة وبجودة ومواصفات تفي باحتياجات الزبون، يتولى فريق العمل في المشروع بتحليل خطة المشروع من أجل تحديد أوقات النشاطات والمشروع ومقدار مرونة كل نشاط، ومعرفة المسار أو المسارات الحرجة وأخيراً الزمن الذي سيستغرقه تنفيذ المشروع. </a:t>
            </a:r>
            <a:endParaRPr lang="en-US" sz="2000" dirty="0"/>
          </a:p>
        </p:txBody>
      </p:sp>
    </p:spTree>
    <p:extLst>
      <p:ext uri="{BB962C8B-B14F-4D97-AF65-F5344CB8AC3E}">
        <p14:creationId xmlns:p14="http://schemas.microsoft.com/office/powerpoint/2010/main" val="134802270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rtl="1"/>
            <a:r>
              <a:rPr lang="ar-IQ" b="1" dirty="0"/>
              <a:t>اساليب وادوات جدولة المشاريع </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974172096"/>
              </p:ext>
            </p:extLst>
          </p:nvPr>
        </p:nvGraphicFramePr>
        <p:xfrm>
          <a:off x="677863" y="2160588"/>
          <a:ext cx="8596312" cy="388143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82164570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marL="0" indent="0" algn="ctr" rtl="1">
              <a:buNone/>
            </a:pPr>
            <a:r>
              <a:rPr lang="ar-IQ" sz="6000" b="1" dirty="0" smtClean="0"/>
              <a:t>شكراً لاستماعكم...</a:t>
            </a:r>
            <a:endParaRPr lang="en-US" sz="6000" b="1" dirty="0"/>
          </a:p>
        </p:txBody>
      </p:sp>
    </p:spTree>
    <p:extLst>
      <p:ext uri="{BB962C8B-B14F-4D97-AF65-F5344CB8AC3E}">
        <p14:creationId xmlns:p14="http://schemas.microsoft.com/office/powerpoint/2010/main" val="1981366458"/>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29</TotalTime>
  <Words>458</Words>
  <Application>Microsoft Office PowerPoint</Application>
  <PresentationFormat>Widescreen</PresentationFormat>
  <Paragraphs>27</Paragraphs>
  <Slides>7</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7</vt:i4>
      </vt:variant>
    </vt:vector>
  </HeadingPairs>
  <TitlesOfParts>
    <vt:vector size="12" baseType="lpstr">
      <vt:lpstr>Arial</vt:lpstr>
      <vt:lpstr>Tahoma</vt:lpstr>
      <vt:lpstr>Trebuchet MS</vt:lpstr>
      <vt:lpstr>Wingdings 3</vt:lpstr>
      <vt:lpstr>Facet</vt:lpstr>
      <vt:lpstr>محاضرة بعنوان جدولة المشروع   </vt:lpstr>
      <vt:lpstr>الأهداف خلال المحاضرة:</vt:lpstr>
      <vt:lpstr>مفهوم الجدولة المشروع </vt:lpstr>
      <vt:lpstr>تساعد الجدولة مدير المشروع على الاجابة على عدد من التساؤلات المهمة:  </vt:lpstr>
      <vt:lpstr>PowerPoint Presentation</vt:lpstr>
      <vt:lpstr>اساليب وادوات جدولة المشاريع </vt:lpstr>
      <vt:lpstr>PowerPoint Presentation</vt:lpstr>
    </vt:vector>
  </TitlesOfParts>
  <Company>SACC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محاضرة بعنوان مدخل الى المشروع </dc:title>
  <dc:creator>pc</dc:creator>
  <cp:lastModifiedBy>pc</cp:lastModifiedBy>
  <cp:revision>28</cp:revision>
  <dcterms:created xsi:type="dcterms:W3CDTF">2025-09-26T09:12:09Z</dcterms:created>
  <dcterms:modified xsi:type="dcterms:W3CDTF">2025-09-26T15:15:28Z</dcterms:modified>
</cp:coreProperties>
</file>