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4"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E88C0D-626C-437B-AD16-77EAA1EBBB25}"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F14AC98F-9ACC-4262-AC08-C71B639943C6}">
      <dgm:prSet phldrT="[Text]" custT="1"/>
      <dgm:spPr/>
      <dgm:t>
        <a:bodyPr/>
        <a:lstStyle/>
        <a:p>
          <a:pPr rtl="1"/>
          <a:r>
            <a:rPr lang="ar-IQ" sz="2400" b="1" dirty="0" smtClean="0"/>
            <a:t>الوقت التفاؤلي </a:t>
          </a:r>
          <a:r>
            <a:rPr lang="en-US" sz="2400" b="1" dirty="0" smtClean="0"/>
            <a:t> Optimistic Time (O) </a:t>
          </a:r>
          <a:endParaRPr lang="en-US" sz="2400" dirty="0"/>
        </a:p>
      </dgm:t>
    </dgm:pt>
    <dgm:pt modelId="{DFDB6DA5-C16F-43FB-AFDC-094740AC5076}" type="parTrans" cxnId="{224C23BD-2CA8-4323-9B56-6A0B4F3CB676}">
      <dgm:prSet/>
      <dgm:spPr/>
      <dgm:t>
        <a:bodyPr/>
        <a:lstStyle/>
        <a:p>
          <a:endParaRPr lang="en-US"/>
        </a:p>
      </dgm:t>
    </dgm:pt>
    <dgm:pt modelId="{7C5C3B54-1F91-4ED1-8F97-A485B95AD2D0}" type="sibTrans" cxnId="{224C23BD-2CA8-4323-9B56-6A0B4F3CB676}">
      <dgm:prSet/>
      <dgm:spPr/>
      <dgm:t>
        <a:bodyPr/>
        <a:lstStyle/>
        <a:p>
          <a:endParaRPr lang="en-US"/>
        </a:p>
      </dgm:t>
    </dgm:pt>
    <dgm:pt modelId="{0CCEAFF9-FF75-4D06-8AF2-D4790362A446}">
      <dgm:prSet phldrT="[Text]" custT="1"/>
      <dgm:spPr/>
      <dgm:t>
        <a:bodyPr/>
        <a:lstStyle/>
        <a:p>
          <a:pPr rtl="1"/>
          <a:r>
            <a:rPr lang="ar-IQ" sz="2400" b="1" dirty="0" smtClean="0"/>
            <a:t>الوقت التشاؤمي </a:t>
          </a:r>
          <a:r>
            <a:rPr lang="en-US" sz="2400" b="1" dirty="0" smtClean="0"/>
            <a:t>(P) Pessimistic Time </a:t>
          </a:r>
          <a:endParaRPr lang="en-US" sz="2400" dirty="0"/>
        </a:p>
      </dgm:t>
    </dgm:pt>
    <dgm:pt modelId="{4A3F3327-A4D1-480C-BB3D-51CF5AD678C9}" type="parTrans" cxnId="{27D5D6BF-D82E-48A2-A67C-03531E32CE0E}">
      <dgm:prSet/>
      <dgm:spPr/>
      <dgm:t>
        <a:bodyPr/>
        <a:lstStyle/>
        <a:p>
          <a:endParaRPr lang="en-US"/>
        </a:p>
      </dgm:t>
    </dgm:pt>
    <dgm:pt modelId="{ADFEA264-533B-4718-82E5-CBF662E6DD4D}" type="sibTrans" cxnId="{27D5D6BF-D82E-48A2-A67C-03531E32CE0E}">
      <dgm:prSet/>
      <dgm:spPr/>
      <dgm:t>
        <a:bodyPr/>
        <a:lstStyle/>
        <a:p>
          <a:endParaRPr lang="en-US"/>
        </a:p>
      </dgm:t>
    </dgm:pt>
    <dgm:pt modelId="{381A9564-F89C-4100-AE45-CF75171E9A29}">
      <dgm:prSet custT="1"/>
      <dgm:spPr/>
      <dgm:t>
        <a:bodyPr/>
        <a:lstStyle/>
        <a:p>
          <a:pPr rtl="1"/>
          <a:r>
            <a:rPr lang="ar-IQ" sz="2000" b="1" dirty="0" smtClean="0"/>
            <a:t>الوقت الأكثر احتمالاً </a:t>
          </a:r>
          <a:r>
            <a:rPr lang="en-US" sz="2000" b="1" dirty="0" smtClean="0"/>
            <a:t>Most Likely Time (M) </a:t>
          </a:r>
          <a:endParaRPr lang="en-US" sz="2000" dirty="0"/>
        </a:p>
      </dgm:t>
    </dgm:pt>
    <dgm:pt modelId="{6C50273E-12B0-4AB7-8C7E-11A05874952A}" type="parTrans" cxnId="{8DBC3215-0EA8-4919-8CC4-3143D261365D}">
      <dgm:prSet/>
      <dgm:spPr/>
      <dgm:t>
        <a:bodyPr/>
        <a:lstStyle/>
        <a:p>
          <a:endParaRPr lang="en-US"/>
        </a:p>
      </dgm:t>
    </dgm:pt>
    <dgm:pt modelId="{162A9EEF-AF93-44A2-ADC8-2B862A4200B6}" type="sibTrans" cxnId="{8DBC3215-0EA8-4919-8CC4-3143D261365D}">
      <dgm:prSet/>
      <dgm:spPr/>
      <dgm:t>
        <a:bodyPr/>
        <a:lstStyle/>
        <a:p>
          <a:endParaRPr lang="en-US"/>
        </a:p>
      </dgm:t>
    </dgm:pt>
    <dgm:pt modelId="{C47B4570-66E5-4B42-A983-2E6C276A526E}" type="pres">
      <dgm:prSet presAssocID="{BEE88C0D-626C-437B-AD16-77EAA1EBBB25}" presName="outerComposite" presStyleCnt="0">
        <dgm:presLayoutVars>
          <dgm:chMax val="5"/>
          <dgm:dir/>
          <dgm:resizeHandles val="exact"/>
        </dgm:presLayoutVars>
      </dgm:prSet>
      <dgm:spPr/>
    </dgm:pt>
    <dgm:pt modelId="{55A01CF6-3049-46ED-97FA-9ACAFB02E472}" type="pres">
      <dgm:prSet presAssocID="{BEE88C0D-626C-437B-AD16-77EAA1EBBB25}" presName="dummyMaxCanvas" presStyleCnt="0">
        <dgm:presLayoutVars/>
      </dgm:prSet>
      <dgm:spPr/>
    </dgm:pt>
    <dgm:pt modelId="{FF755CF9-662A-4CEB-A46D-C7472D275F71}" type="pres">
      <dgm:prSet presAssocID="{BEE88C0D-626C-437B-AD16-77EAA1EBBB25}" presName="ThreeNodes_1" presStyleLbl="node1" presStyleIdx="0" presStyleCnt="3">
        <dgm:presLayoutVars>
          <dgm:bulletEnabled val="1"/>
        </dgm:presLayoutVars>
      </dgm:prSet>
      <dgm:spPr/>
      <dgm:t>
        <a:bodyPr/>
        <a:lstStyle/>
        <a:p>
          <a:endParaRPr lang="en-US"/>
        </a:p>
      </dgm:t>
    </dgm:pt>
    <dgm:pt modelId="{E1C9EEBD-88FC-4BFA-816A-B39566B22120}" type="pres">
      <dgm:prSet presAssocID="{BEE88C0D-626C-437B-AD16-77EAA1EBBB25}" presName="ThreeNodes_2" presStyleLbl="node1" presStyleIdx="1" presStyleCnt="3">
        <dgm:presLayoutVars>
          <dgm:bulletEnabled val="1"/>
        </dgm:presLayoutVars>
      </dgm:prSet>
      <dgm:spPr/>
      <dgm:t>
        <a:bodyPr/>
        <a:lstStyle/>
        <a:p>
          <a:endParaRPr lang="en-US"/>
        </a:p>
      </dgm:t>
    </dgm:pt>
    <dgm:pt modelId="{0B8727F8-F30E-4031-9536-8C61477CE348}" type="pres">
      <dgm:prSet presAssocID="{BEE88C0D-626C-437B-AD16-77EAA1EBBB25}" presName="ThreeNodes_3" presStyleLbl="node1" presStyleIdx="2" presStyleCnt="3">
        <dgm:presLayoutVars>
          <dgm:bulletEnabled val="1"/>
        </dgm:presLayoutVars>
      </dgm:prSet>
      <dgm:spPr/>
    </dgm:pt>
    <dgm:pt modelId="{E20EE6F5-C144-4F06-8156-EAEDE5154072}" type="pres">
      <dgm:prSet presAssocID="{BEE88C0D-626C-437B-AD16-77EAA1EBBB25}" presName="ThreeConn_1-2" presStyleLbl="fgAccFollowNode1" presStyleIdx="0" presStyleCnt="2">
        <dgm:presLayoutVars>
          <dgm:bulletEnabled val="1"/>
        </dgm:presLayoutVars>
      </dgm:prSet>
      <dgm:spPr/>
    </dgm:pt>
    <dgm:pt modelId="{140BF600-0665-4412-8F36-089820125BFF}" type="pres">
      <dgm:prSet presAssocID="{BEE88C0D-626C-437B-AD16-77EAA1EBBB25}" presName="ThreeConn_2-3" presStyleLbl="fgAccFollowNode1" presStyleIdx="1" presStyleCnt="2">
        <dgm:presLayoutVars>
          <dgm:bulletEnabled val="1"/>
        </dgm:presLayoutVars>
      </dgm:prSet>
      <dgm:spPr/>
    </dgm:pt>
    <dgm:pt modelId="{B2E981E0-AB7C-4BBC-9179-262AA65A9275}" type="pres">
      <dgm:prSet presAssocID="{BEE88C0D-626C-437B-AD16-77EAA1EBBB25}" presName="ThreeNodes_1_text" presStyleLbl="node1" presStyleIdx="2" presStyleCnt="3">
        <dgm:presLayoutVars>
          <dgm:bulletEnabled val="1"/>
        </dgm:presLayoutVars>
      </dgm:prSet>
      <dgm:spPr/>
      <dgm:t>
        <a:bodyPr/>
        <a:lstStyle/>
        <a:p>
          <a:endParaRPr lang="en-US"/>
        </a:p>
      </dgm:t>
    </dgm:pt>
    <dgm:pt modelId="{2A286B5D-4B9D-4F86-B23D-44BA73D29431}" type="pres">
      <dgm:prSet presAssocID="{BEE88C0D-626C-437B-AD16-77EAA1EBBB25}" presName="ThreeNodes_2_text" presStyleLbl="node1" presStyleIdx="2" presStyleCnt="3">
        <dgm:presLayoutVars>
          <dgm:bulletEnabled val="1"/>
        </dgm:presLayoutVars>
      </dgm:prSet>
      <dgm:spPr/>
      <dgm:t>
        <a:bodyPr/>
        <a:lstStyle/>
        <a:p>
          <a:endParaRPr lang="en-US"/>
        </a:p>
      </dgm:t>
    </dgm:pt>
    <dgm:pt modelId="{6A6C95D2-A20E-439C-B2FE-F0E4071B5918}" type="pres">
      <dgm:prSet presAssocID="{BEE88C0D-626C-437B-AD16-77EAA1EBBB25}" presName="ThreeNodes_3_text" presStyleLbl="node1" presStyleIdx="2" presStyleCnt="3">
        <dgm:presLayoutVars>
          <dgm:bulletEnabled val="1"/>
        </dgm:presLayoutVars>
      </dgm:prSet>
      <dgm:spPr/>
    </dgm:pt>
  </dgm:ptLst>
  <dgm:cxnLst>
    <dgm:cxn modelId="{27D5D6BF-D82E-48A2-A67C-03531E32CE0E}" srcId="{BEE88C0D-626C-437B-AD16-77EAA1EBBB25}" destId="{0CCEAFF9-FF75-4D06-8AF2-D4790362A446}" srcOrd="1" destOrd="0" parTransId="{4A3F3327-A4D1-480C-BB3D-51CF5AD678C9}" sibTransId="{ADFEA264-533B-4718-82E5-CBF662E6DD4D}"/>
    <dgm:cxn modelId="{4617F3E6-CCE4-4A73-A5DE-D37999F21C20}" type="presOf" srcId="{ADFEA264-533B-4718-82E5-CBF662E6DD4D}" destId="{140BF600-0665-4412-8F36-089820125BFF}" srcOrd="0" destOrd="0" presId="urn:microsoft.com/office/officeart/2005/8/layout/vProcess5"/>
    <dgm:cxn modelId="{0331A21F-B24E-464F-AC4D-729278D69512}" type="presOf" srcId="{F14AC98F-9ACC-4262-AC08-C71B639943C6}" destId="{FF755CF9-662A-4CEB-A46D-C7472D275F71}" srcOrd="0" destOrd="0" presId="urn:microsoft.com/office/officeart/2005/8/layout/vProcess5"/>
    <dgm:cxn modelId="{73760E3D-C507-4672-AE55-7D831F9BE183}" type="presOf" srcId="{BEE88C0D-626C-437B-AD16-77EAA1EBBB25}" destId="{C47B4570-66E5-4B42-A983-2E6C276A526E}" srcOrd="0" destOrd="0" presId="urn:microsoft.com/office/officeart/2005/8/layout/vProcess5"/>
    <dgm:cxn modelId="{8DBC3215-0EA8-4919-8CC4-3143D261365D}" srcId="{BEE88C0D-626C-437B-AD16-77EAA1EBBB25}" destId="{381A9564-F89C-4100-AE45-CF75171E9A29}" srcOrd="2" destOrd="0" parTransId="{6C50273E-12B0-4AB7-8C7E-11A05874952A}" sibTransId="{162A9EEF-AF93-44A2-ADC8-2B862A4200B6}"/>
    <dgm:cxn modelId="{224C23BD-2CA8-4323-9B56-6A0B4F3CB676}" srcId="{BEE88C0D-626C-437B-AD16-77EAA1EBBB25}" destId="{F14AC98F-9ACC-4262-AC08-C71B639943C6}" srcOrd="0" destOrd="0" parTransId="{DFDB6DA5-C16F-43FB-AFDC-094740AC5076}" sibTransId="{7C5C3B54-1F91-4ED1-8F97-A485B95AD2D0}"/>
    <dgm:cxn modelId="{A8368906-3AB4-4880-AC4F-30EE680178F0}" type="presOf" srcId="{0CCEAFF9-FF75-4D06-8AF2-D4790362A446}" destId="{2A286B5D-4B9D-4F86-B23D-44BA73D29431}" srcOrd="1" destOrd="0" presId="urn:microsoft.com/office/officeart/2005/8/layout/vProcess5"/>
    <dgm:cxn modelId="{BE3C0DD3-BD50-4939-B32F-725BB4A1CB1B}" type="presOf" srcId="{0CCEAFF9-FF75-4D06-8AF2-D4790362A446}" destId="{E1C9EEBD-88FC-4BFA-816A-B39566B22120}" srcOrd="0" destOrd="0" presId="urn:microsoft.com/office/officeart/2005/8/layout/vProcess5"/>
    <dgm:cxn modelId="{128B3641-2C60-41F7-9402-5F1C20CBEC20}" type="presOf" srcId="{7C5C3B54-1F91-4ED1-8F97-A485B95AD2D0}" destId="{E20EE6F5-C144-4F06-8156-EAEDE5154072}" srcOrd="0" destOrd="0" presId="urn:microsoft.com/office/officeart/2005/8/layout/vProcess5"/>
    <dgm:cxn modelId="{BF670C31-3218-47CE-B251-CB1D36AC8148}" type="presOf" srcId="{F14AC98F-9ACC-4262-AC08-C71B639943C6}" destId="{B2E981E0-AB7C-4BBC-9179-262AA65A9275}" srcOrd="1" destOrd="0" presId="urn:microsoft.com/office/officeart/2005/8/layout/vProcess5"/>
    <dgm:cxn modelId="{80E3FE5C-CA52-4B5D-9FDA-469C4FBD5094}" type="presOf" srcId="{381A9564-F89C-4100-AE45-CF75171E9A29}" destId="{0B8727F8-F30E-4031-9536-8C61477CE348}" srcOrd="0" destOrd="0" presId="urn:microsoft.com/office/officeart/2005/8/layout/vProcess5"/>
    <dgm:cxn modelId="{1D243B48-17BF-4196-A75E-B44FBB7DA8CD}" type="presOf" srcId="{381A9564-F89C-4100-AE45-CF75171E9A29}" destId="{6A6C95D2-A20E-439C-B2FE-F0E4071B5918}" srcOrd="1" destOrd="0" presId="urn:microsoft.com/office/officeart/2005/8/layout/vProcess5"/>
    <dgm:cxn modelId="{E9023D3B-6EF6-405A-A508-8C18308590FD}" type="presParOf" srcId="{C47B4570-66E5-4B42-A983-2E6C276A526E}" destId="{55A01CF6-3049-46ED-97FA-9ACAFB02E472}" srcOrd="0" destOrd="0" presId="urn:microsoft.com/office/officeart/2005/8/layout/vProcess5"/>
    <dgm:cxn modelId="{C9C90875-F177-4299-B195-88DBBF80BE98}" type="presParOf" srcId="{C47B4570-66E5-4B42-A983-2E6C276A526E}" destId="{FF755CF9-662A-4CEB-A46D-C7472D275F71}" srcOrd="1" destOrd="0" presId="urn:microsoft.com/office/officeart/2005/8/layout/vProcess5"/>
    <dgm:cxn modelId="{15529D59-BE4B-483D-A8AA-2C20D00433B3}" type="presParOf" srcId="{C47B4570-66E5-4B42-A983-2E6C276A526E}" destId="{E1C9EEBD-88FC-4BFA-816A-B39566B22120}" srcOrd="2" destOrd="0" presId="urn:microsoft.com/office/officeart/2005/8/layout/vProcess5"/>
    <dgm:cxn modelId="{9C6C96C3-3A1C-4472-8DD8-DCFB7C670A09}" type="presParOf" srcId="{C47B4570-66E5-4B42-A983-2E6C276A526E}" destId="{0B8727F8-F30E-4031-9536-8C61477CE348}" srcOrd="3" destOrd="0" presId="urn:microsoft.com/office/officeart/2005/8/layout/vProcess5"/>
    <dgm:cxn modelId="{DFF85D15-9125-4C5C-B9AD-6F3DE28072A3}" type="presParOf" srcId="{C47B4570-66E5-4B42-A983-2E6C276A526E}" destId="{E20EE6F5-C144-4F06-8156-EAEDE5154072}" srcOrd="4" destOrd="0" presId="urn:microsoft.com/office/officeart/2005/8/layout/vProcess5"/>
    <dgm:cxn modelId="{83EFFD6D-F2AA-4328-8823-DD9EFDAD4404}" type="presParOf" srcId="{C47B4570-66E5-4B42-A983-2E6C276A526E}" destId="{140BF600-0665-4412-8F36-089820125BFF}" srcOrd="5" destOrd="0" presId="urn:microsoft.com/office/officeart/2005/8/layout/vProcess5"/>
    <dgm:cxn modelId="{F69860F6-BB2D-4E1D-B6B0-6F25D06C2262}" type="presParOf" srcId="{C47B4570-66E5-4B42-A983-2E6C276A526E}" destId="{B2E981E0-AB7C-4BBC-9179-262AA65A9275}" srcOrd="6" destOrd="0" presId="urn:microsoft.com/office/officeart/2005/8/layout/vProcess5"/>
    <dgm:cxn modelId="{FCD57D72-D7F5-4F74-99EC-EAF2C4F96E1B}" type="presParOf" srcId="{C47B4570-66E5-4B42-A983-2E6C276A526E}" destId="{2A286B5D-4B9D-4F86-B23D-44BA73D29431}" srcOrd="7" destOrd="0" presId="urn:microsoft.com/office/officeart/2005/8/layout/vProcess5"/>
    <dgm:cxn modelId="{46EA81E7-9023-470B-83E8-0AAFE76A0C81}" type="presParOf" srcId="{C47B4570-66E5-4B42-A983-2E6C276A526E}" destId="{6A6C95D2-A20E-439C-B2FE-F0E4071B5918}"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755CF9-662A-4CEB-A46D-C7472D275F71}">
      <dsp:nvSpPr>
        <dsp:cNvPr id="0" name=""/>
        <dsp:cNvSpPr/>
      </dsp:nvSpPr>
      <dsp:spPr>
        <a:xfrm>
          <a:off x="0" y="0"/>
          <a:ext cx="7306865" cy="116443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IQ" sz="2400" b="1" kern="1200" dirty="0" smtClean="0"/>
            <a:t>الوقت التفاؤلي </a:t>
          </a:r>
          <a:r>
            <a:rPr lang="en-US" sz="2400" b="1" kern="1200" dirty="0" smtClean="0"/>
            <a:t> Optimistic Time (O) </a:t>
          </a:r>
          <a:endParaRPr lang="en-US" sz="2400" kern="1200" dirty="0"/>
        </a:p>
      </dsp:txBody>
      <dsp:txXfrm>
        <a:off x="34105" y="34105"/>
        <a:ext cx="6050353" cy="1096221"/>
      </dsp:txXfrm>
    </dsp:sp>
    <dsp:sp modelId="{E1C9EEBD-88FC-4BFA-816A-B39566B22120}">
      <dsp:nvSpPr>
        <dsp:cNvPr id="0" name=""/>
        <dsp:cNvSpPr/>
      </dsp:nvSpPr>
      <dsp:spPr>
        <a:xfrm>
          <a:off x="644723" y="1358502"/>
          <a:ext cx="7306865" cy="116443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IQ" sz="2400" b="1" kern="1200" dirty="0" smtClean="0"/>
            <a:t>الوقت التشاؤمي </a:t>
          </a:r>
          <a:r>
            <a:rPr lang="en-US" sz="2400" b="1" kern="1200" dirty="0" smtClean="0"/>
            <a:t>(P) Pessimistic Time </a:t>
          </a:r>
          <a:endParaRPr lang="en-US" sz="2400" kern="1200" dirty="0"/>
        </a:p>
      </dsp:txBody>
      <dsp:txXfrm>
        <a:off x="678828" y="1392607"/>
        <a:ext cx="5837051" cy="1096221"/>
      </dsp:txXfrm>
    </dsp:sp>
    <dsp:sp modelId="{0B8727F8-F30E-4031-9536-8C61477CE348}">
      <dsp:nvSpPr>
        <dsp:cNvPr id="0" name=""/>
        <dsp:cNvSpPr/>
      </dsp:nvSpPr>
      <dsp:spPr>
        <a:xfrm>
          <a:off x="1289446" y="2717005"/>
          <a:ext cx="7306865" cy="116443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IQ" sz="2000" b="1" kern="1200" dirty="0" smtClean="0"/>
            <a:t>الوقت الأكثر احتمالاً </a:t>
          </a:r>
          <a:r>
            <a:rPr lang="en-US" sz="2000" b="1" kern="1200" dirty="0" smtClean="0"/>
            <a:t>Most Likely Time (M) </a:t>
          </a:r>
          <a:endParaRPr lang="en-US" sz="2000" kern="1200" dirty="0"/>
        </a:p>
      </dsp:txBody>
      <dsp:txXfrm>
        <a:off x="1323551" y="2751110"/>
        <a:ext cx="5837051" cy="1096221"/>
      </dsp:txXfrm>
    </dsp:sp>
    <dsp:sp modelId="{E20EE6F5-C144-4F06-8156-EAEDE5154072}">
      <dsp:nvSpPr>
        <dsp:cNvPr id="0" name=""/>
        <dsp:cNvSpPr/>
      </dsp:nvSpPr>
      <dsp:spPr>
        <a:xfrm>
          <a:off x="6549984" y="883026"/>
          <a:ext cx="756880" cy="756880"/>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720282" y="883026"/>
        <a:ext cx="416284" cy="569552"/>
      </dsp:txXfrm>
    </dsp:sp>
    <dsp:sp modelId="{140BF600-0665-4412-8F36-089820125BFF}">
      <dsp:nvSpPr>
        <dsp:cNvPr id="0" name=""/>
        <dsp:cNvSpPr/>
      </dsp:nvSpPr>
      <dsp:spPr>
        <a:xfrm>
          <a:off x="7194708" y="2233766"/>
          <a:ext cx="756880" cy="756880"/>
        </a:xfrm>
        <a:prstGeom prst="downArrow">
          <a:avLst>
            <a:gd name="adj1" fmla="val 55000"/>
            <a:gd name="adj2" fmla="val 45000"/>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7365006" y="2233766"/>
        <a:ext cx="416284" cy="56955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851259"/>
            <a:ext cx="7766936" cy="1646302"/>
          </a:xfrm>
        </p:spPr>
        <p:txBody>
          <a:bodyPr/>
          <a:lstStyle/>
          <a:p>
            <a:pPr algn="ctr" rtl="1"/>
            <a:r>
              <a:rPr lang="ar-IQ" dirty="0" smtClean="0"/>
              <a:t>محاضرة بعنوان</a:t>
            </a:r>
            <a:br>
              <a:rPr lang="ar-IQ" dirty="0" smtClean="0"/>
            </a:br>
            <a:r>
              <a:rPr lang="ar-IQ" b="1" dirty="0"/>
              <a:t>تقييم ومراجعة المشروع </a:t>
            </a:r>
            <a:r>
              <a:rPr lang="en-US" b="1" dirty="0"/>
              <a:t>(PERT)</a:t>
            </a:r>
            <a:r>
              <a:rPr lang="en-US" dirty="0"/>
              <a:t/>
            </a:r>
            <a:br>
              <a:rPr lang="en-US" dirty="0"/>
            </a:b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a:xfrm>
            <a:off x="677334" y="1405846"/>
            <a:ext cx="8596668" cy="3880773"/>
          </a:xfrm>
        </p:spPr>
        <p:txBody>
          <a:bodyPr>
            <a:noAutofit/>
          </a:bodyPr>
          <a:lstStyle/>
          <a:p>
            <a:pPr lvl="0" algn="just" rtl="1"/>
            <a:r>
              <a:rPr lang="ar-IQ" sz="2400" b="1" dirty="0"/>
              <a:t>وصف أسلوب بيرت ومضامينه العلمية.</a:t>
            </a:r>
            <a:endParaRPr lang="en-US" sz="2400" dirty="0"/>
          </a:p>
          <a:p>
            <a:pPr lvl="0" algn="just" rtl="1"/>
            <a:r>
              <a:rPr lang="ar-IQ" sz="2400" b="1" dirty="0"/>
              <a:t>جدولة المشروع باستخدام هذا الأسلوب.</a:t>
            </a:r>
            <a:endParaRPr lang="en-US" sz="2400" dirty="0"/>
          </a:p>
          <a:p>
            <a:pPr lvl="0" algn="just" rtl="1"/>
            <a:r>
              <a:rPr lang="ar-IQ" sz="2400" b="1" dirty="0"/>
              <a:t>بيان الفوائد الرئيسة لأسلوب بيرت. </a:t>
            </a:r>
            <a:endParaRPr lang="en-US" sz="2400" dirty="0"/>
          </a:p>
          <a:p>
            <a:pPr lvl="0" algn="just" rtl="1"/>
            <a:r>
              <a:rPr lang="ar-IQ" sz="2400" b="1" dirty="0"/>
              <a:t>معرفة وفهم تقديرات جدولة المشروب باستخدام جدولة بيرت.</a:t>
            </a:r>
            <a:endParaRPr lang="en-US" sz="2400" dirty="0"/>
          </a:p>
          <a:p>
            <a:pPr lvl="0" algn="just" rtl="1"/>
            <a:r>
              <a:rPr lang="ar-IQ" sz="2400" b="1" dirty="0"/>
              <a:t>وصف خطوات حساب الوقت المتوقع والتباين والانحراف المعياري باستخدام بيرت.</a:t>
            </a:r>
            <a:endParaRPr lang="en-US" sz="2400" dirty="0"/>
          </a:p>
          <a:p>
            <a:pPr lvl="0" algn="just" rtl="1"/>
            <a:r>
              <a:rPr lang="ar-IQ" sz="2400" b="1" dirty="0"/>
              <a:t>معرفة الأسلوب الرياضي لحساب احتمالية انجاز المشروع.</a:t>
            </a:r>
            <a:endParaRPr lang="en-US" sz="2400"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بيرت </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sz="2400" dirty="0"/>
              <a:t>تقنية مراجعة وتقييم المشاريع </a:t>
            </a:r>
            <a:r>
              <a:rPr lang="en-US" sz="2400" dirty="0"/>
              <a:t>(PERT)  Project Evaluation and Review Technique</a:t>
            </a:r>
          </a:p>
          <a:p>
            <a:pPr marL="0" indent="0" algn="just" rtl="1">
              <a:buNone/>
            </a:pPr>
            <a:r>
              <a:rPr lang="ar-IQ" sz="2400" dirty="0"/>
              <a:t>هي أداة تخطيط لإدارة المشاريع، تستخدم لحساب مقدار الوقت الذي سيستغرقه إنهاء المشروع بشكل واقعي. تُستخدم مخططات </a:t>
            </a:r>
            <a:r>
              <a:rPr lang="en-US" sz="2400" dirty="0"/>
              <a:t>PERT</a:t>
            </a:r>
            <a:r>
              <a:rPr lang="ar-IQ" sz="2400" dirty="0"/>
              <a:t> لتخطيط المهام داخل المشروع  مما يسهل جدولة الموارد. استخدم اسلوب بيرت في عام 1958، من خلال البحوث التي قام بها فريق العمل لجدولة الانشطة المختلفة لغرض التوصل الى طريقة لتخطيط ومراجعة وتقييم برنامج صواريخ </a:t>
            </a:r>
            <a:r>
              <a:rPr lang="ar-IQ" sz="2400" dirty="0" err="1"/>
              <a:t>بولارس</a:t>
            </a:r>
            <a:r>
              <a:rPr lang="ar-IQ" sz="2400" dirty="0"/>
              <a:t> للقوات البحرية الامريكية. وقدد حقق هذا الفريق نجاحاً كبيراً في تطبيق اسلوب بيرت </a:t>
            </a:r>
            <a:r>
              <a:rPr lang="ar-IQ" sz="2400" dirty="0" err="1"/>
              <a:t>لانجاز</a:t>
            </a:r>
            <a:r>
              <a:rPr lang="ar-IQ" sz="2400" dirty="0"/>
              <a:t> الانشطة الجديدة للبرنامج، وذلك </a:t>
            </a:r>
            <a:r>
              <a:rPr lang="ar-IQ" sz="2400" dirty="0" err="1"/>
              <a:t>بأعطاء</a:t>
            </a:r>
            <a:r>
              <a:rPr lang="ar-IQ" sz="2400" dirty="0"/>
              <a:t> تقديرات للوقت المتوقع ولكل نشاط.</a:t>
            </a:r>
            <a:endParaRPr lang="en-US" sz="2400"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dirty="0"/>
              <a:t>فوائد استخدام </a:t>
            </a:r>
            <a:r>
              <a:rPr lang="en-US" dirty="0"/>
              <a:t>PERT</a:t>
            </a:r>
            <a:r>
              <a:rPr lang="ar-IQ" dirty="0"/>
              <a:t> في إدارة المشاريع:</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0" algn="just" rtl="1"/>
            <a:r>
              <a:rPr lang="ar-IQ" sz="2400" b="1" dirty="0"/>
              <a:t>يساعد على تعظيم استخدام الموارد.</a:t>
            </a:r>
            <a:endParaRPr lang="en-US" sz="2400" b="1" dirty="0"/>
          </a:p>
          <a:p>
            <a:pPr lvl="0" algn="just" rtl="1"/>
            <a:r>
              <a:rPr lang="ar-IQ" sz="2400" b="1" dirty="0"/>
              <a:t>يكون تخطيط المشروع أكثر قابلية للإدارة.</a:t>
            </a:r>
            <a:endParaRPr lang="en-US" sz="2400" b="1" dirty="0"/>
          </a:p>
          <a:p>
            <a:pPr lvl="0" algn="just" rtl="1"/>
            <a:r>
              <a:rPr lang="ar-IQ" sz="2400" b="1" dirty="0"/>
              <a:t>مفيد حتى إذا كان هناك القليل من بيانات الجدول الزمني السابقة أو عدم وجودها على الإطلاق.</a:t>
            </a:r>
            <a:endParaRPr lang="en-US" sz="2400" b="1" dirty="0"/>
          </a:p>
          <a:p>
            <a:pPr lvl="0" algn="just" rtl="1"/>
            <a:r>
              <a:rPr lang="ar-IQ" sz="2400" b="1" dirty="0"/>
              <a:t>إنه يمكّن مديري المشاريع من تقدير أو تحديد تاريخ إنجاز أكثر دقة.</a:t>
            </a:r>
            <a:endParaRPr lang="en-US" sz="2400" b="1" dirty="0"/>
          </a:p>
          <a:p>
            <a:pPr algn="just" rtl="1"/>
            <a:endParaRPr lang="en-US" sz="2400" b="1" dirty="0"/>
          </a:p>
        </p:txBody>
      </p:sp>
    </p:spTree>
    <p:extLst>
      <p:ext uri="{BB962C8B-B14F-4D97-AF65-F5344CB8AC3E}">
        <p14:creationId xmlns:p14="http://schemas.microsoft.com/office/powerpoint/2010/main" val="1993577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EG" dirty="0" smtClean="0"/>
              <a:t>قيود</a:t>
            </a:r>
            <a:r>
              <a:rPr lang="ar-IQ" dirty="0" smtClean="0"/>
              <a:t> </a:t>
            </a:r>
            <a:r>
              <a:rPr lang="ar-IQ" dirty="0"/>
              <a:t>استخدام </a:t>
            </a:r>
            <a:r>
              <a:rPr lang="en-US" dirty="0"/>
              <a:t>PERT</a:t>
            </a:r>
            <a:r>
              <a:rPr lang="ar-IQ" dirty="0"/>
              <a:t> في إدارة المشاريع:</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lvl="0" algn="just" rtl="1"/>
            <a:r>
              <a:rPr lang="ar-IQ" sz="2800" dirty="0"/>
              <a:t>في المشاريع المعقدة يجد الكثيرون صعوبة في تفسير </a:t>
            </a:r>
            <a:r>
              <a:rPr lang="en-US" sz="2800" dirty="0"/>
              <a:t>PERT</a:t>
            </a:r>
            <a:r>
              <a:rPr lang="ar-IQ" sz="2800" dirty="0"/>
              <a:t> ، لذلك قد يستخدمون أيضًا مخطط جانت الى جانبها.</a:t>
            </a:r>
            <a:endParaRPr lang="en-US" sz="2800" dirty="0"/>
          </a:p>
          <a:p>
            <a:pPr lvl="0" algn="just" rtl="1"/>
            <a:r>
              <a:rPr lang="ar-IQ" sz="2800" dirty="0"/>
              <a:t>قد يكون تحديث مخطط بيرت وتعديله وصيانته أمرًا صعبا.</a:t>
            </a:r>
            <a:endParaRPr lang="en-US" sz="2800" dirty="0"/>
          </a:p>
          <a:p>
            <a:pPr lvl="0" algn="just" rtl="1"/>
            <a:r>
              <a:rPr lang="ar-IQ" sz="2800" dirty="0"/>
              <a:t>يستلزم إجراء تحليل زمني ذاتي للأنشطة ، لذلك فأنه يستلزم خبرات عالية في وضع التقديرات الزمنية وعدم التحيز لان ذلك قد يؤثر على الجدول الزمني للمشروع ككل.</a:t>
            </a:r>
            <a:endParaRPr lang="en-US" sz="2800" dirty="0"/>
          </a:p>
        </p:txBody>
      </p:sp>
    </p:spTree>
    <p:extLst>
      <p:ext uri="{BB962C8B-B14F-4D97-AF65-F5344CB8AC3E}">
        <p14:creationId xmlns:p14="http://schemas.microsoft.com/office/powerpoint/2010/main" val="3175739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rtl="1"/>
            <a:r>
              <a:rPr lang="ar-IQ" sz="3200" b="1" dirty="0"/>
              <a:t>تقديرات جدولة المشروع باستخدام </a:t>
            </a:r>
            <a:r>
              <a:rPr lang="en-US" sz="3200" b="1" dirty="0"/>
              <a:t>PERT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0877626"/>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8446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خطوات حساب الوقت المتوقع والتباين والانحراف المعياري باستخدام </a:t>
            </a:r>
            <a:r>
              <a:rPr lang="en-US" b="1" dirty="0"/>
              <a:t>PERT</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lvl="0" algn="just" rtl="1">
                  <a:buFont typeface="+mj-lt"/>
                  <a:buAutoNum type="arabicParenR"/>
                </a:pPr>
                <a:r>
                  <a:rPr lang="ar-IQ" sz="3200" b="1" dirty="0"/>
                  <a:t>تحديد الاوقات </a:t>
                </a:r>
                <a:r>
                  <a:rPr lang="ar-IQ" sz="3200" b="1" dirty="0" smtClean="0"/>
                  <a:t>الثلاثة</a:t>
                </a:r>
                <a:endParaRPr lang="en-US" sz="3200" b="1" dirty="0"/>
              </a:p>
              <a:p>
                <a:pPr lvl="0" algn="just" rtl="1">
                  <a:buFont typeface="+mj-lt"/>
                  <a:buAutoNum type="arabicParenR"/>
                </a:pPr>
                <a:r>
                  <a:rPr lang="ar-IQ" sz="3200" b="1" dirty="0"/>
                  <a:t>تحديد الوقت المتوقع </a:t>
                </a:r>
                <a:r>
                  <a:rPr lang="en-US" sz="3200" b="1" dirty="0"/>
                  <a:t>Expected Time (</a:t>
                </a:r>
                <a:r>
                  <a:rPr lang="en-US" sz="3200" b="1" i="1" dirty="0"/>
                  <a:t>ET</a:t>
                </a:r>
                <a:r>
                  <a:rPr lang="en-US" sz="3200" b="1" dirty="0" smtClean="0"/>
                  <a:t>)</a:t>
                </a:r>
                <a:endParaRPr lang="ar-EG" sz="3200" b="1" dirty="0" smtClean="0"/>
              </a:p>
              <a:p>
                <a:pPr lvl="0" algn="just" rtl="1">
                  <a:buFont typeface="+mj-lt"/>
                  <a:buAutoNum type="arabicParenR"/>
                </a:pPr>
                <a:r>
                  <a:rPr lang="ar-IQ" sz="3200" b="1" dirty="0" smtClean="0"/>
                  <a:t>احتساب </a:t>
                </a:r>
                <a:r>
                  <a:rPr lang="ar-IQ" sz="3200" b="1" dirty="0"/>
                  <a:t>التباين </a:t>
                </a:r>
                <a14:m>
                  <m:oMath xmlns:m="http://schemas.openxmlformats.org/officeDocument/2006/math">
                    <m:sSup>
                      <m:sSupPr>
                        <m:ctrlPr>
                          <a:rPr lang="en-US" sz="3200" b="1" i="1"/>
                        </m:ctrlPr>
                      </m:sSupPr>
                      <m:e>
                        <m:d>
                          <m:dPr>
                            <m:ctrlPr>
                              <a:rPr lang="en-US" sz="3200" b="1" i="1"/>
                            </m:ctrlPr>
                          </m:dPr>
                          <m:e>
                            <m:r>
                              <a:rPr lang="en-US" sz="3200" b="1" i="1"/>
                              <m:t>𝝈</m:t>
                            </m:r>
                          </m:e>
                        </m:d>
                      </m:e>
                      <m:sup>
                        <m:r>
                          <a:rPr lang="en-US" sz="3200" b="1" i="1"/>
                          <m:t>𝟐</m:t>
                        </m:r>
                      </m:sup>
                    </m:sSup>
                  </m:oMath>
                </a14:m>
                <a:r>
                  <a:rPr lang="en-US" sz="3200" b="1" dirty="0"/>
                  <a:t> </a:t>
                </a:r>
                <a:r>
                  <a:rPr lang="en-US" sz="3200" b="1" dirty="0" smtClean="0"/>
                  <a:t>Variance</a:t>
                </a:r>
                <a:endParaRPr lang="ar-EG" sz="3200" b="1" dirty="0" smtClean="0"/>
              </a:p>
              <a:p>
                <a:pPr lvl="0" algn="just" rtl="1">
                  <a:buFont typeface="+mj-lt"/>
                  <a:buAutoNum type="arabicParenR"/>
                </a:pPr>
                <a:r>
                  <a:rPr lang="ar-IQ" sz="3200" b="1" dirty="0" smtClean="0"/>
                  <a:t>احتساب </a:t>
                </a:r>
                <a:r>
                  <a:rPr lang="ar-IQ" sz="3200" b="1" dirty="0"/>
                  <a:t>الانحراف </a:t>
                </a:r>
                <a:r>
                  <a:rPr lang="ar-IQ" sz="3200" b="1" dirty="0" smtClean="0"/>
                  <a:t>المعياري</a:t>
                </a:r>
                <a:endParaRPr lang="ar-EG" sz="3200" b="1" dirty="0" smtClean="0"/>
              </a:p>
              <a:p>
                <a:pPr lvl="0" algn="just" rtl="1">
                  <a:buFont typeface="+mj-lt"/>
                  <a:buAutoNum type="arabicParenR"/>
                </a:pPr>
                <a:r>
                  <a:rPr lang="ar-IQ" sz="3200" b="1" dirty="0"/>
                  <a:t>احتساب القيمة المعيارية للمشروع </a:t>
                </a:r>
                <a:r>
                  <a:rPr lang="en-US" sz="3200" b="1" dirty="0"/>
                  <a:t>(Z</a:t>
                </a:r>
                <a:r>
                  <a:rPr lang="en-US" sz="3200" b="1" dirty="0" smtClean="0"/>
                  <a:t>)</a:t>
                </a:r>
                <a:endParaRPr lang="ar-EG" sz="3200" b="1" dirty="0" smtClean="0"/>
              </a:p>
              <a:p>
                <a:pPr algn="just" rtl="1">
                  <a:buFont typeface="+mj-lt"/>
                  <a:buAutoNum type="arabicParenR"/>
                </a:pPr>
                <a:endParaRPr lang="en-US" sz="3200" b="1"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t="-2198" r="-1277"/>
                </a:stretch>
              </a:blipFill>
            </p:spPr>
            <p:txBody>
              <a:bodyPr/>
              <a:lstStyle/>
              <a:p>
                <a:r>
                  <a:rPr lang="en-US">
                    <a:noFill/>
                  </a:rPr>
                  <a:t> </a:t>
                </a:r>
              </a:p>
            </p:txBody>
          </p:sp>
        </mc:Fallback>
      </mc:AlternateContent>
    </p:spTree>
    <p:extLst>
      <p:ext uri="{BB962C8B-B14F-4D97-AF65-F5344CB8AC3E}">
        <p14:creationId xmlns:p14="http://schemas.microsoft.com/office/powerpoint/2010/main" val="433200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TotalTime>
  <Words>323</Words>
  <Application>Microsoft Office PowerPoint</Application>
  <PresentationFormat>Widescreen</PresentationFormat>
  <Paragraphs>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Tahoma</vt:lpstr>
      <vt:lpstr>Trebuchet MS</vt:lpstr>
      <vt:lpstr>Wingdings 3</vt:lpstr>
      <vt:lpstr>Facet</vt:lpstr>
      <vt:lpstr>محاضرة بعنوان تقييم ومراجعة المشروع (PERT)   </vt:lpstr>
      <vt:lpstr>الأهداف خلال المحاضرة:</vt:lpstr>
      <vt:lpstr>مفهوم بيرت </vt:lpstr>
      <vt:lpstr>فوائد استخدام PERT في إدارة المشاريع: </vt:lpstr>
      <vt:lpstr>قيود استخدام PERT في إدارة المشاريع: </vt:lpstr>
      <vt:lpstr>تقديرات جدولة المشروع باستخدام PERT</vt:lpstr>
      <vt:lpstr>خطوات حساب الوقت المتوقع والتباين والانحراف المعياري باستخدام PERT</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24</cp:revision>
  <dcterms:created xsi:type="dcterms:W3CDTF">2025-09-26T09:12:09Z</dcterms:created>
  <dcterms:modified xsi:type="dcterms:W3CDTF">2025-09-26T15:21:02Z</dcterms:modified>
</cp:coreProperties>
</file>